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587" r:id="rId3"/>
    <p:sldId id="588" r:id="rId4"/>
    <p:sldId id="589" r:id="rId5"/>
    <p:sldId id="590" r:id="rId6"/>
    <p:sldId id="591" r:id="rId7"/>
    <p:sldId id="595" r:id="rId8"/>
    <p:sldId id="592" r:id="rId9"/>
    <p:sldId id="593" r:id="rId10"/>
    <p:sldId id="601" r:id="rId11"/>
    <p:sldId id="602" r:id="rId12"/>
    <p:sldId id="603" r:id="rId13"/>
    <p:sldId id="604" r:id="rId14"/>
    <p:sldId id="605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2F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60"/>
  </p:normalViewPr>
  <p:slideViewPr>
    <p:cSldViewPr>
      <p:cViewPr varScale="1">
        <p:scale>
          <a:sx n="88" d="100"/>
          <a:sy n="88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7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74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3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0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6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9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2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7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8.png"/><Relationship Id="rId4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3" Type="http://schemas.openxmlformats.org/officeDocument/2006/relationships/image" Target="../media/image15.png"/><Relationship Id="rId7" Type="http://schemas.openxmlformats.org/officeDocument/2006/relationships/image" Target="../media/image1911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00.png"/><Relationship Id="rId4" Type="http://schemas.openxmlformats.org/officeDocument/2006/relationships/image" Target="../media/image16.png"/><Relationship Id="rId9" Type="http://schemas.openxmlformats.org/officeDocument/2006/relationships/image" Target="../media/image2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1.png"/><Relationship Id="rId7" Type="http://schemas.openxmlformats.org/officeDocument/2006/relationships/image" Target="../media/image18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1.png"/><Relationship Id="rId5" Type="http://schemas.openxmlformats.org/officeDocument/2006/relationships/image" Target="../media/image190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1.png"/><Relationship Id="rId13" Type="http://schemas.openxmlformats.org/officeDocument/2006/relationships/image" Target="../media/image206.png"/><Relationship Id="rId3" Type="http://schemas.openxmlformats.org/officeDocument/2006/relationships/image" Target="../media/image196.png"/><Relationship Id="rId7" Type="http://schemas.openxmlformats.org/officeDocument/2006/relationships/image" Target="../media/image2000.png"/><Relationship Id="rId12" Type="http://schemas.openxmlformats.org/officeDocument/2006/relationships/image" Target="../media/image20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10" Type="http://schemas.openxmlformats.org/officeDocument/2006/relationships/image" Target="../media/image92.png"/><Relationship Id="rId4" Type="http://schemas.openxmlformats.org/officeDocument/2006/relationships/image" Target="../media/image31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 smtClean="0"/>
              <a:t>discrete logarithm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CDH, </a:t>
            </a:r>
            <a:r>
              <a:rPr lang="en-US" altLang="zh-CN" sz="2200" dirty="0"/>
              <a:t>DDH, </a:t>
            </a:r>
            <a:r>
              <a:rPr lang="en-US" altLang="zh-CN" sz="2200" dirty="0" smtClean="0"/>
              <a:t>drawbacks </a:t>
            </a:r>
            <a:r>
              <a:rPr lang="en-US" altLang="zh-CN" sz="2200" dirty="0"/>
              <a:t>of </a:t>
            </a:r>
            <a:r>
              <a:rPr lang="en-US" altLang="zh-CN" sz="2200" dirty="0" smtClean="0"/>
              <a:t>private-key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key exchange</a:t>
            </a:r>
            <a:r>
              <a:rPr lang="en-US" altLang="zh-CN" sz="2200" dirty="0"/>
              <a:t>, </a:t>
            </a:r>
            <a:br>
              <a:rPr lang="en-US" altLang="zh-CN" sz="2200" dirty="0"/>
            </a:br>
            <a:r>
              <a:rPr lang="en-US" altLang="zh-CN" sz="2200" dirty="0" err="1"/>
              <a:t>Diffie</a:t>
            </a:r>
            <a:r>
              <a:rPr lang="en-US" altLang="zh-CN" sz="2200" dirty="0"/>
              <a:t>-Hellman </a:t>
            </a:r>
            <a:r>
              <a:rPr lang="en-US" altLang="zh-CN" sz="2200" dirty="0" smtClean="0"/>
              <a:t>key exchange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man-in-the-middle </a:t>
            </a:r>
            <a:r>
              <a:rPr lang="en-US" altLang="zh-CN" sz="2200" dirty="0"/>
              <a:t>attack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-the cyclic group generator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;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to Alice;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Alice: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68373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62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Correctness: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(A, B output the same key)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38173"/>
                <a:ext cx="6553200" cy="397288"/>
              </a:xfrm>
              <a:prstGeom prst="rect">
                <a:avLst/>
              </a:prstGeom>
              <a:blipFill rotWithShape="0">
                <a:blip r:embed="rId4"/>
                <a:stretch>
                  <a:fillRect l="-743" t="-1493" r="-186" b="-194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0"/>
              <p:cNvSpPr/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979131"/>
                <a:ext cx="1981200" cy="2126269"/>
              </a:xfrm>
              <a:prstGeom prst="rect">
                <a:avLst/>
              </a:prstGeom>
              <a:blipFill rotWithShape="0">
                <a:blip r:embed="rId5"/>
                <a:stretch>
                  <a:fillRect l="-2128" b="-17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0"/>
              <p:cNvSpPr/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endParaRPr lang="en-US" sz="120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9131"/>
                <a:ext cx="1981200" cy="2126269"/>
              </a:xfrm>
              <a:prstGeom prst="rect">
                <a:avLst/>
              </a:prstGeom>
              <a:blipFill rotWithShape="0">
                <a:blip r:embed="rId6"/>
                <a:stretch>
                  <a:fillRect l="-2128" b="-59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3270860" y="4114800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021" y="3829250"/>
                <a:ext cx="117820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36" t="-2174" r="-725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rot="10800000">
            <a:off x="3276601" y="4648199"/>
            <a:ext cx="2602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27" y="4374923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608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981200" y="51054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44978" y="51054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233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secure. Then there is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sz="2000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for some non-negligible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solve the DDH problem: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233493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61" r="-867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0"/>
          <p:cNvSpPr/>
          <p:nvPr/>
        </p:nvSpPr>
        <p:spPr>
          <a:xfrm>
            <a:off x="2618836" y="3505201"/>
            <a:ext cx="2399357" cy="20574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43"/>
          <p:cNvCxnSpPr/>
          <p:nvPr/>
        </p:nvCxnSpPr>
        <p:spPr>
          <a:xfrm rot="10800000" flipH="1">
            <a:off x="5135159" y="4934824"/>
            <a:ext cx="125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4"/>
              <p:cNvSpPr txBox="1"/>
              <p:nvPr/>
            </p:nvSpPr>
            <p:spPr>
              <a:xfrm>
                <a:off x="5099265" y="4657825"/>
                <a:ext cx="104227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65" y="4657825"/>
                <a:ext cx="1042273" cy="291811"/>
              </a:xfrm>
              <a:prstGeom prst="rect">
                <a:avLst/>
              </a:prstGeom>
              <a:blipFill rotWithShape="0">
                <a:blip r:embed="rId4"/>
                <a:stretch>
                  <a:fillRect l="-7602" t="-16667" r="-2163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45"/>
          <p:cNvCxnSpPr/>
          <p:nvPr/>
        </p:nvCxnSpPr>
        <p:spPr>
          <a:xfrm flipH="1">
            <a:off x="5135159" y="5246643"/>
            <a:ext cx="1259506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46"/>
              <p:cNvSpPr txBox="1"/>
              <p:nvPr/>
            </p:nvSpPr>
            <p:spPr>
              <a:xfrm>
                <a:off x="5632665" y="496262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665" y="4962625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0"/>
          <p:cNvSpPr/>
          <p:nvPr/>
        </p:nvSpPr>
        <p:spPr>
          <a:xfrm>
            <a:off x="6470865" y="3514826"/>
            <a:ext cx="1530135" cy="204777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50"/>
              <p:cNvSpPr txBox="1"/>
              <p:nvPr/>
            </p:nvSpPr>
            <p:spPr>
              <a:xfrm>
                <a:off x="7058384" y="5541701"/>
                <a:ext cx="2969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84" y="5541701"/>
                <a:ext cx="2969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0408" r="-1428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85"/>
              <p:cNvSpPr txBox="1"/>
              <p:nvPr/>
            </p:nvSpPr>
            <p:spPr>
              <a:xfrm>
                <a:off x="3734311" y="5541701"/>
                <a:ext cx="2401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311" y="5541701"/>
                <a:ext cx="24019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8462" r="-1025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4"/>
              <p:cNvSpPr/>
              <p:nvPr/>
            </p:nvSpPr>
            <p:spPr>
              <a:xfrm>
                <a:off x="2578530" y="4176231"/>
                <a:ext cx="2622898" cy="680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30" y="4176231"/>
                <a:ext cx="2622898" cy="6801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43"/>
          <p:cNvCxnSpPr/>
          <p:nvPr/>
        </p:nvCxnSpPr>
        <p:spPr>
          <a:xfrm rot="10800000" flipH="1">
            <a:off x="359508" y="3819624"/>
            <a:ext cx="22312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4"/>
              <p:cNvSpPr txBox="1"/>
              <p:nvPr/>
            </p:nvSpPr>
            <p:spPr>
              <a:xfrm>
                <a:off x="413857" y="3542625"/>
                <a:ext cx="2176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7" y="3542625"/>
                <a:ext cx="217694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61" t="-2174" r="-336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66825" y="3840918"/>
                <a:ext cx="1985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5" y="3840918"/>
                <a:ext cx="1985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43"/>
          <p:cNvCxnSpPr/>
          <p:nvPr/>
        </p:nvCxnSpPr>
        <p:spPr>
          <a:xfrm flipH="1">
            <a:off x="381000" y="5285143"/>
            <a:ext cx="22312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496098" y="5001125"/>
                <a:ext cx="254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98" y="5001125"/>
                <a:ext cx="25410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037246" y="5846802"/>
                <a:ext cx="1627818" cy="55399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246" y="5846802"/>
                <a:ext cx="1627818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487" r="-743" b="-10753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30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3" grpId="0" animBg="1"/>
      <p:bldP spid="24" grpId="0"/>
      <p:bldP spid="25" grpId="0"/>
      <p:bldP spid="29" grpId="0"/>
      <p:bldP spid="31" grpId="0"/>
      <p:bldP spid="32" grpId="0"/>
      <p:bldP spid="34" grpId="0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90600"/>
                <a:ext cx="9144000" cy="572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secure assuming that </a:t>
                </a:r>
                <a:r>
                  <a:rPr lang="en-US" sz="2400" dirty="0"/>
                  <a:t>DDH problem is hard relative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0|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</a:rPr>
                                  <m:t> </m:t>
                                </m:r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0|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)=1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)=1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solves the DDH problem </a:t>
                </a:r>
              </a:p>
              <a:p>
                <a:pPr marL="21145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This is a contradiction.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72060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7" r="-867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5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Man-in-the-middle </a:t>
            </a:r>
            <a:r>
              <a:rPr lang="en-US" dirty="0" smtClean="0"/>
              <a:t>attack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66800"/>
            <a:ext cx="9144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 smtClean="0"/>
              <a:t>Diffie</a:t>
            </a:r>
            <a:r>
              <a:rPr lang="en-US" sz="2400" b="1" dirty="0" smtClean="0"/>
              <a:t>-Hellman key exchange requires an </a:t>
            </a:r>
            <a:r>
              <a:rPr lang="en-US" sz="2400" b="1" u="sng" dirty="0" smtClean="0"/>
              <a:t>authenticated</a:t>
            </a:r>
            <a:r>
              <a:rPr lang="en-US" sz="2400" b="1" dirty="0" smtClean="0"/>
              <a:t> channel:</a:t>
            </a:r>
            <a:r>
              <a:rPr lang="en-US" sz="2000" dirty="0" smtClean="0"/>
              <a:t>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Modification to the communication should be detectable.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Otherwise, there is a man-in-the-middle attack.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Man-in-the-middle attack</a:t>
            </a:r>
            <a:r>
              <a:rPr lang="en-US" sz="2400" dirty="0" smtClean="0"/>
              <a:t>: A and B output different keys (known to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0"/>
              <p:cNvSpPr/>
              <p:nvPr/>
            </p:nvSpPr>
            <p:spPr>
              <a:xfrm>
                <a:off x="609600" y="2819398"/>
                <a:ext cx="1981200" cy="3276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19398"/>
                <a:ext cx="1981200" cy="32766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0"/>
              <p:cNvSpPr/>
              <p:nvPr/>
            </p:nvSpPr>
            <p:spPr>
              <a:xfrm>
                <a:off x="3867750" y="2819399"/>
                <a:ext cx="1517844" cy="327660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50" y="2819399"/>
                <a:ext cx="1517844" cy="32766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2619675" y="3962400"/>
            <a:ext cx="121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4177" y="6172200"/>
            <a:ext cx="452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219569" y="6172200"/>
            <a:ext cx="6572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Charlie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704868" y="368374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8" y="3683744"/>
                <a:ext cx="98584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90" r="-248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0"/>
              <p:cNvSpPr/>
              <p:nvPr/>
            </p:nvSpPr>
            <p:spPr>
              <a:xfrm>
                <a:off x="6781800" y="2819399"/>
                <a:ext cx="1600200" cy="32765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819399"/>
                <a:ext cx="1600200" cy="32765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7479909" y="6172200"/>
            <a:ext cx="368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421322" y="4648200"/>
            <a:ext cx="13131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524498" y="4340806"/>
                <a:ext cx="993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8" y="4340806"/>
                <a:ext cx="99341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r="-18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rot="10800000">
            <a:off x="5421322" y="5191225"/>
            <a:ext cx="131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861690" y="4914226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90" y="4914226"/>
                <a:ext cx="30899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000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rot="10800000">
            <a:off x="2640814" y="5334000"/>
            <a:ext cx="1193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079990" y="5066626"/>
                <a:ext cx="308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90" y="5066626"/>
                <a:ext cx="30899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8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16" grpId="0"/>
      <p:bldP spid="17" grpId="0"/>
      <p:bldP spid="29" grpId="0" animBg="1"/>
      <p:bldP spid="30" grpId="0"/>
      <p:bldP spid="33" grpId="0"/>
      <p:bldP spid="35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600200"/>
                <a:ext cx="9144000" cy="3688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Cyclic Group </a:t>
                </a:r>
                <a:r>
                  <a:rPr lang="en-US" sz="2400" b="1" dirty="0"/>
                  <a:t>G</a:t>
                </a:r>
                <a:r>
                  <a:rPr lang="en-US" sz="2400" b="1" dirty="0" smtClean="0"/>
                  <a:t>enerator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it will be used to construct cyclic groups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the security parameter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Example: the </a:t>
                </a:r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</a:rPr>
                  <a:t> is cyclic for any prime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with generator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there </a:t>
                </a:r>
                <a:r>
                  <a:rPr lang="en-US" sz="2400" dirty="0"/>
                  <a:t>e</a:t>
                </a:r>
                <a:r>
                  <a:rPr lang="en-US" sz="2400" dirty="0" smtClean="0"/>
                  <a:t>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called the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discrete logarithm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3688317"/>
              </a:xfrm>
              <a:prstGeom prst="rect">
                <a:avLst/>
              </a:prstGeom>
              <a:blipFill>
                <a:blip r:embed="rId3"/>
                <a:stretch>
                  <a:fillRect l="-1000" t="-165" r="-1400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Discrete Logarithm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Discrete Logarithm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DLo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-the security parameter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DEFINITION: </a:t>
                </a:r>
                <a:r>
                  <a:rPr lang="en-US" altLang="zh-CN" sz="2400" dirty="0" smtClean="0"/>
                  <a:t>We say that </a:t>
                </a:r>
                <a:r>
                  <a:rPr lang="en-US" altLang="zh-CN" sz="2400" b="1" dirty="0" smtClean="0"/>
                  <a:t>the discrete logarithm problem is hard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 </a:t>
                </a:r>
                <a:r>
                  <a:rPr lang="en-US" altLang="zh-CN" sz="2400" b="1" dirty="0" smtClean="0"/>
                  <a:t>     relative to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 smtClean="0"/>
                  <a:t>if for all PPT algorithms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dirty="0"/>
                  <a:t>there is a </a:t>
                </a:r>
                <a:r>
                  <a:rPr lang="en-US" altLang="zh-CN" sz="2400" dirty="0" smtClean="0"/>
                  <a:t>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 smtClean="0"/>
                  <a:t>such that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DLo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e>
                                <m:sub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</m:sub>
                              </m:sSub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known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46194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2252392" y="1639419"/>
            <a:ext cx="1980397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43"/>
          <p:cNvCxnSpPr/>
          <p:nvPr/>
        </p:nvCxnSpPr>
        <p:spPr>
          <a:xfrm rot="10800000" flipH="1">
            <a:off x="4296570" y="25371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4"/>
              <p:cNvSpPr txBox="1"/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60106"/>
                <a:ext cx="10702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86" t="-2222" r="-73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45"/>
          <p:cNvCxnSpPr/>
          <p:nvPr/>
        </p:nvCxnSpPr>
        <p:spPr>
          <a:xfrm flipH="1">
            <a:off x="4296570" y="3070505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6"/>
              <p:cNvSpPr txBox="1"/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81" y="2786487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0"/>
          <p:cNvSpPr/>
          <p:nvPr/>
        </p:nvSpPr>
        <p:spPr>
          <a:xfrm>
            <a:off x="5480265" y="1639419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50"/>
              <p:cNvSpPr txBox="1"/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99" y="3722263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85"/>
          <p:cNvSpPr txBox="1"/>
          <p:nvPr/>
        </p:nvSpPr>
        <p:spPr>
          <a:xfrm>
            <a:off x="2705082" y="3784608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92" y="1665653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22" y="2029273"/>
                <a:ext cx="8479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70" y="3204880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531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1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  <p:bldP spid="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CDH (Computational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55217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861741" y="1802273"/>
            <a:ext cx="2371048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03094" y="26999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422960"/>
                <a:ext cx="132440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991" t="-2174" r="-599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03094" y="323335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949341"/>
                <a:ext cx="18511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638800" y="1802273"/>
            <a:ext cx="1530135" cy="2145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34" y="3885117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705082" y="3947462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41" y="1819542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71" y="2183162"/>
                <a:ext cx="2351669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output 1;</a:t>
                </a:r>
              </a:p>
              <a:p>
                <a:r>
                  <a:rPr lang="en-US" dirty="0" smtClean="0"/>
                  <a:t>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44" y="3358769"/>
                <a:ext cx="1950470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7187" t="-14286" r="-7187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CDH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CDH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𝒢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4000" cy="186275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28" r="-4000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DDH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DDH (Decisional Diffie-Hellman) Experiment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DDH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: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575286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752600" y="1497473"/>
            <a:ext cx="2784989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607894" y="3248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0809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45" t="-4444" r="-7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607894" y="3560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276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947" t="-4444" r="-263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943600" y="1497473"/>
            <a:ext cx="1530135" cy="262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34" y="4125678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682" y="4188023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505777"/>
                <a:ext cx="193860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1752600"/>
                <a:ext cx="251735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output 1;  otherwise, output 0.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70" y="3484602"/>
                <a:ext cx="2720823" cy="553998"/>
              </a:xfrm>
              <a:prstGeom prst="rect">
                <a:avLst/>
              </a:prstGeom>
              <a:blipFill rotWithShape="0">
                <a:blip r:embed="rId9"/>
                <a:stretch>
                  <a:fillRect l="-5157" t="-14286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We say that</a:t>
                </a:r>
                <a:r>
                  <a:rPr lang="en-US" sz="2400" b="1" dirty="0" smtClean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if for </a:t>
                </a:r>
                <a:r>
                  <a:rPr lang="en-US" sz="2400" dirty="0"/>
                  <a:t>all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PPT 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 smtClean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DH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𝒢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Best algorithm: via solving DLOG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61846"/>
                <a:ext cx="9144000" cy="2008114"/>
              </a:xfrm>
              <a:prstGeom prst="rect">
                <a:avLst/>
              </a:prstGeom>
              <a:blipFill rotWithShape="0">
                <a:blip r:embed="rId10"/>
                <a:stretch>
                  <a:fillRect l="-1000" t="-304" r="-4000" b="-3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084038"/>
                <a:ext cx="239039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65" y="2402540"/>
                <a:ext cx="2729850" cy="7101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DEFINITION: </a:t>
                </a:r>
                <a:r>
                  <a:rPr lang="en-US" sz="2400" dirty="0"/>
                  <a:t>We say that</a:t>
                </a:r>
                <a:r>
                  <a:rPr lang="en-US" sz="2400" b="1" dirty="0"/>
                  <a:t> the DDH problem is hard relative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if for all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</a:t>
                </a:r>
                <a:r>
                  <a:rPr lang="en-US" sz="2400" dirty="0" smtClean="0"/>
                  <a:t> PPT </a:t>
                </a:r>
                <a:r>
                  <a:rPr lang="en-US" sz="2400" dirty="0"/>
                  <a:t>algorithms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𝐧𝐞𝐠𝐥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such that         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lvl="2">
                  <a:lnSpc>
                    <a:spcPct val="120000"/>
                  </a:lnSpc>
                </a:pPr>
                <a:r>
                  <a:rPr lang="en-US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←{0,1,…,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76800"/>
                <a:ext cx="9144000" cy="192932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3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7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Drawbacks of Private-Key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834479"/>
                <a:ext cx="9144000" cy="319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Distribution: </a:t>
                </a:r>
                <a:r>
                  <a:rPr lang="en-US" sz="2400" dirty="0" smtClean="0"/>
                  <a:t>the secret keys require secret communication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</a:rPr>
                  <a:t>Physical meeting: need a key with every person (different places)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Trusted messenger service: not available to average person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Controller: IT manager (he knows too much keys)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Key Storage: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persons communicate: require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−1)/2 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secret keys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Each person share/store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 smtClean="0"/>
                  <a:t> keys with other persons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may be very 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securely storing keys is hard (US embassy)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4479"/>
                <a:ext cx="9144000" cy="3194721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91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43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Exchange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14400"/>
                <a:ext cx="9144000" cy="330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A </a:t>
                </a:r>
                <a:r>
                  <a:rPr lang="en-US" sz="2400" b="1" dirty="0" smtClean="0"/>
                  <a:t>key exchange protocol </a:t>
                </a:r>
                <a:r>
                  <a:rPr lang="en-US" sz="2400" dirty="0" smtClean="0"/>
                  <a:t>is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 pair of interactive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(probabilistic polynomial-time) algorithms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=(Alice, Bob)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start with the security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algorithms compute and send messages to each other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At the end, Alice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; Bob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Correctness: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any other observer of the communication cannot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Key Exchange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330084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5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0"/>
          <p:cNvSpPr/>
          <p:nvPr/>
        </p:nvSpPr>
        <p:spPr>
          <a:xfrm>
            <a:off x="1905000" y="4114800"/>
            <a:ext cx="2399357" cy="22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3"/>
          <p:cNvCxnSpPr/>
          <p:nvPr/>
        </p:nvCxnSpPr>
        <p:spPr>
          <a:xfrm rot="10800000" flipH="1">
            <a:off x="4385429" y="5534799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4"/>
              <p:cNvSpPr txBox="1"/>
              <p:nvPr/>
            </p:nvSpPr>
            <p:spPr>
              <a:xfrm>
                <a:off x="4349535" y="5257800"/>
                <a:ext cx="104227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𝐭𝐫𝐚𝐧𝐬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35" y="5257800"/>
                <a:ext cx="1042273" cy="291811"/>
              </a:xfrm>
              <a:prstGeom prst="rect">
                <a:avLst/>
              </a:prstGeom>
              <a:blipFill rotWithShape="0">
                <a:blip r:embed="rId4"/>
                <a:stretch>
                  <a:fillRect l="-7647" t="-19149" r="-21765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45"/>
          <p:cNvCxnSpPr/>
          <p:nvPr/>
        </p:nvCxnSpPr>
        <p:spPr>
          <a:xfrm flipH="1">
            <a:off x="4385429" y="5846618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6"/>
              <p:cNvSpPr txBox="1"/>
              <p:nvPr/>
            </p:nvSpPr>
            <p:spPr>
              <a:xfrm>
                <a:off x="4882935" y="55626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5" y="5562600"/>
                <a:ext cx="23724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205" t="-4444" r="-2564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0"/>
          <p:cNvSpPr/>
          <p:nvPr/>
        </p:nvSpPr>
        <p:spPr>
          <a:xfrm>
            <a:off x="5721135" y="4114800"/>
            <a:ext cx="1530135" cy="229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0"/>
              <p:cNvSpPr txBox="1"/>
              <p:nvPr/>
            </p:nvSpPr>
            <p:spPr>
              <a:xfrm>
                <a:off x="6308654" y="6390874"/>
                <a:ext cx="3550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54" y="6390874"/>
                <a:ext cx="35509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690" r="-1724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85"/>
          <p:cNvSpPr txBox="1"/>
          <p:nvPr/>
        </p:nvSpPr>
        <p:spPr>
          <a:xfrm>
            <a:off x="2552219" y="6390874"/>
            <a:ext cx="11049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2000" b="1" dirty="0" smtClean="0"/>
              <a:t>challenger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13965" y="4123104"/>
                <a:ext cx="2024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𝐭𝐫𝐚𝐧𝐬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123104"/>
                <a:ext cx="202446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3"/>
              <p:cNvSpPr txBox="1"/>
              <p:nvPr/>
            </p:nvSpPr>
            <p:spPr>
              <a:xfrm>
                <a:off x="1937002" y="5791200"/>
                <a:ext cx="2367355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K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02" y="5791200"/>
                <a:ext cx="2367355" cy="617861"/>
              </a:xfrm>
              <a:prstGeom prst="rect">
                <a:avLst/>
              </a:prstGeom>
              <a:blipFill rotWithShape="0"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/>
              <p:cNvSpPr/>
              <p:nvPr/>
            </p:nvSpPr>
            <p:spPr>
              <a:xfrm>
                <a:off x="1913965" y="4457704"/>
                <a:ext cx="2390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457704"/>
                <a:ext cx="2390392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4"/>
              <p:cNvSpPr/>
              <p:nvPr/>
            </p:nvSpPr>
            <p:spPr>
              <a:xfrm>
                <a:off x="1913965" y="4776206"/>
                <a:ext cx="1957011" cy="675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=1: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965" y="4776206"/>
                <a:ext cx="1957011" cy="675954"/>
              </a:xfrm>
              <a:prstGeom prst="rect">
                <a:avLst/>
              </a:prstGeom>
              <a:blipFill rotWithShape="0">
                <a:blip r:embed="rId10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 animBg="1"/>
      <p:bldP spid="10" grpId="0"/>
      <p:bldP spid="11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 </a:t>
                </a:r>
                <a:r>
                  <a:rPr lang="en-US" sz="2400" dirty="0" smtClean="0"/>
                  <a:t>The key exchange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 smtClean="0"/>
                  <a:t>secure in the </a:t>
                </a:r>
                <a:r>
                  <a:rPr lang="en-US" sz="2400" b="1" dirty="0"/>
                  <a:t>presence of </a:t>
                </a: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an </a:t>
                </a:r>
                <a:r>
                  <a:rPr lang="en-US" sz="2400" b="1" dirty="0"/>
                  <a:t>eavesdropper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for </a:t>
                </a:r>
                <a:r>
                  <a:rPr lang="en-US" sz="2400" dirty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there is a negligible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such that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</a:t>
                </a:r>
                <a:r>
                  <a:rPr lang="en-US" sz="2400" dirty="0"/>
                  <a:t>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and the </a:t>
                </a:r>
                <a:r>
                  <a:rPr lang="en-US" sz="2400" dirty="0" smtClean="0"/>
                  <a:t>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</a:t>
                </a:r>
                <a:r>
                  <a:rPr lang="en-US" sz="2400" dirty="0"/>
                  <a:t>coins used in the experiment.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Equivalent definition: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0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27578</TotalTime>
  <Words>584</Words>
  <Application>Microsoft Office PowerPoint</Application>
  <PresentationFormat>On-screen Show (4:3)</PresentationFormat>
  <Paragraphs>216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Office Theme</vt:lpstr>
      <vt:lpstr>Cryptography (2021 Fall) discrete logarithm, CDH, DDH, drawbacks of private-key, key exchange,  Diffie-Hellman key exchange, man-in-the-middle attack</vt:lpstr>
      <vt:lpstr>Discrete Logarithm</vt:lpstr>
      <vt:lpstr> Discrete Logarithm</vt:lpstr>
      <vt:lpstr>CDH</vt:lpstr>
      <vt:lpstr>DDH</vt:lpstr>
      <vt:lpstr>PowerPoint Presentation</vt:lpstr>
      <vt:lpstr>Drawbacks of Private-Key</vt:lpstr>
      <vt:lpstr>Key Exchange</vt:lpstr>
      <vt:lpstr>Security</vt:lpstr>
      <vt:lpstr>PowerPoint Presentation</vt:lpstr>
      <vt:lpstr>Diffie-Hellman Key Exchange</vt:lpstr>
      <vt:lpstr>Security</vt:lpstr>
      <vt:lpstr>Security</vt:lpstr>
      <vt:lpstr>Man-in-the-middle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705</cp:revision>
  <cp:lastPrinted>2021-11-17T02:08:51Z</cp:lastPrinted>
  <dcterms:created xsi:type="dcterms:W3CDTF">2014-04-06T04:43:09Z</dcterms:created>
  <dcterms:modified xsi:type="dcterms:W3CDTF">2021-12-01T08:13:00Z</dcterms:modified>
</cp:coreProperties>
</file>