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4" r:id="rId2"/>
    <p:sldId id="607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35" r:id="rId21"/>
    <p:sldId id="625" r:id="rId22"/>
    <p:sldId id="626" r:id="rId23"/>
    <p:sldId id="628" r:id="rId24"/>
    <p:sldId id="630" r:id="rId25"/>
    <p:sldId id="631" r:id="rId26"/>
    <p:sldId id="632" r:id="rId27"/>
    <p:sldId id="633" r:id="rId28"/>
    <p:sldId id="634" r:id="rId29"/>
    <p:sldId id="636" r:id="rId30"/>
    <p:sldId id="637" r:id="rId3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2F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51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8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9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3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4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8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20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87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301.png"/><Relationship Id="rId5" Type="http://schemas.openxmlformats.org/officeDocument/2006/relationships/image" Target="../media/image1110.png"/><Relationship Id="rId10" Type="http://schemas.openxmlformats.org/officeDocument/2006/relationships/image" Target="../media/image271.png"/><Relationship Id="rId4" Type="http://schemas.openxmlformats.org/officeDocument/2006/relationships/image" Target="../media/image2.png"/><Relationship Id="rId9" Type="http://schemas.openxmlformats.org/officeDocument/2006/relationships/image" Target="../media/image2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5" Type="http://schemas.openxmlformats.org/officeDocument/2006/relationships/image" Target="../media/image157.png"/><Relationship Id="rId10" Type="http://schemas.openxmlformats.org/officeDocument/2006/relationships/image" Target="../media/image161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2.png"/><Relationship Id="rId10" Type="http://schemas.openxmlformats.org/officeDocument/2006/relationships/image" Target="../media/image169.png"/><Relationship Id="rId4" Type="http://schemas.openxmlformats.org/officeDocument/2006/relationships/image" Target="../media/image1.png"/><Relationship Id="rId9" Type="http://schemas.openxmlformats.org/officeDocument/2006/relationships/image" Target="../media/image1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171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7.png"/><Relationship Id="rId5" Type="http://schemas.openxmlformats.org/officeDocument/2006/relationships/image" Target="../media/image173.png"/><Relationship Id="rId10" Type="http://schemas.openxmlformats.org/officeDocument/2006/relationships/image" Target="../media/image176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60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0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p</a:t>
            </a:r>
            <a:r>
              <a:rPr lang="en-US" altLang="zh-CN" sz="2200" dirty="0" smtClean="0"/>
              <a:t>ublic-key encryption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ElGamal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encryption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plain </a:t>
            </a:r>
            <a:r>
              <a:rPr lang="en-US" altLang="zh-CN" sz="2200" dirty="0"/>
              <a:t>RSA,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digital signature</a:t>
            </a:r>
            <a:endParaRPr lang="en-US" altLang="zh-C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</a:t>
                </a:r>
                <a:r>
                  <a:rPr lang="en-US" sz="2400" b="1" dirty="0"/>
                  <a:t>under a chosen-plaintext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</a:t>
                </a:r>
                <a:r>
                  <a:rPr lang="en-US" sz="2000" dirty="0" err="1" smtClean="0"/>
                  <a:t>definicition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 smtClean="0"/>
                  <a:t>THEOREM: </a:t>
                </a:r>
                <a:r>
                  <a:rPr lang="en-US" sz="2400" u="sng" dirty="0" smtClean="0"/>
                  <a:t>For public-key encryption, IND-EAV is equivalent to IND-CPA.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suffices to deal with IND-EAV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r="-600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blipFill rotWithShape="0">
                <a:blip r:embed="rId3"/>
                <a:stretch>
                  <a:fillRect l="-133" t="-42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819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819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4444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768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990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952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94" t="-4444" r="-4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610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914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3200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858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349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blipFill rotWithShape="0">
                <a:blip r:embed="rId3"/>
                <a:stretch>
                  <a:fillRect l="-133" t="-606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286000"/>
            <a:ext cx="2491317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286000"/>
            <a:ext cx="1330868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222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2383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4605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4228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48" t="-2222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080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384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26704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3284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blipFill rotWithShape="0">
                <a:blip r:embed="rId17"/>
                <a:stretch>
                  <a:fillRect t="-4444" r="-8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rot="10800000" flipH="1">
            <a:off x="4328160" y="281939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  <a:blipFill rotWithShape="0">
                <a:blip r:embed="rId19"/>
                <a:stretch>
                  <a:fillRect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3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4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cca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b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5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OTP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an Abelian group of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: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The generalized OTP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Diffie-Hellman Key Exchange</a:t>
                </a:r>
                <a:r>
                  <a:rPr lang="en-US" sz="2400" dirty="0" smtClean="0"/>
                  <a:t>: a pair 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based on DDH assumption- Adversary cannot distinguish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ElGamal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Basic Idea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as secret key in the generalized OTP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Security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IND-CPA assuming that DDH problem is hard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and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,2,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=(6, 2)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=2⋅8=5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5295"/>
                <a:ext cx="9144000" cy="468070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ElGamal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encryption is not IND-CPA. Then there is a PPT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// why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eav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 IND-EAV=IND-CPA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DDH solver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that runs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subroutine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non-negligible?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difference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non-negligible, DDH problem is solved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3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95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4193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846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84623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9275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5691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569145"/>
                <a:ext cx="4547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774913" y="1560209"/>
                <a:ext cx="182171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4913" y="1560209"/>
                <a:ext cx="182171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4193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811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81150"/>
                <a:ext cx="762000" cy="685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9240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812018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812018"/>
                <a:ext cx="179446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672318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672318"/>
                <a:ext cx="499176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9240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86200"/>
                <a:ext cx="9144000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400" dirty="0" smtClean="0"/>
                  <a:t>: plaintext (message), ciphertext,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public/private</a:t>
                </a:r>
                <a:r>
                  <a:rPr lang="en-US" sz="2400" dirty="0" smtClean="0"/>
                  <a:t>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365328"/>
              </a:xfrm>
              <a:prstGeom prst="rect">
                <a:avLst/>
              </a:prstGeom>
              <a:blipFill>
                <a:blip r:embed="rId11"/>
                <a:stretch>
                  <a:fillRect t="-258" b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930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93018"/>
                <a:ext cx="762000" cy="68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2704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2669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41481" y="2672318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81" y="2672318"/>
                <a:ext cx="4783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6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0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+mj-lt"/>
                    <a:ea typeface="Cambria Math" panose="02040503050406030204" pitchFamily="18" charset="0"/>
                  </a:rPr>
                  <a:t>the message space is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 smtClean="0"/>
                  <a:t> //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 in the textbook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+mj-lt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Correctness: </a:t>
                </a:r>
                <a:r>
                  <a:rPr lang="en-US" sz="2400" dirty="0" smtClean="0"/>
                  <a:t>need to show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// Euler’s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this is a toy example because all numbers are ver</a:t>
                </a:r>
                <a:r>
                  <a:rPr lang="en-US" sz="2400" dirty="0" smtClean="0"/>
                  <a:t>y small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=7,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=13,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=91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72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=5,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𝑑</m:t>
                    </m:r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//extended Euclidean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5)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29)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𝐄𝐧𝐜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=82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//square-and-multiply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//square-and-multiply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Large is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in practice?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from present to 2030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after 2030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0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2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RSA Optimal Asymmetric Encryption Padding</a:t>
            </a:r>
            <a:r>
              <a:rPr lang="en-US" sz="2400" dirty="0" smtClean="0"/>
              <a:t>: Variant of padded RSA,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part of the RSA </a:t>
            </a:r>
            <a:r>
              <a:rPr lang="en-US" sz="2400" dirty="0"/>
              <a:t>PKCS #1 since version </a:t>
            </a:r>
            <a:r>
              <a:rPr lang="en-US" sz="2400" dirty="0" smtClean="0"/>
              <a:t>2.0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59064"/>
            <a:ext cx="4419599" cy="332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0200" y="1913965"/>
                <a:ext cx="2819400" cy="3200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Encryption process: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Security: </a:t>
                </a:r>
                <a:r>
                  <a:rPr lang="en-US" dirty="0">
                    <a:latin typeface="Cambria Math" panose="02040503050406030204" pitchFamily="18" charset="0"/>
                  </a:rPr>
                  <a:t>IND-CCA under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RSA </a:t>
                </a:r>
                <a:r>
                  <a:rPr lang="en-US" dirty="0">
                    <a:latin typeface="Cambria Math" panose="02040503050406030204" pitchFamily="18" charset="0"/>
                  </a:rPr>
                  <a:t>assumption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13965"/>
                <a:ext cx="2819400" cy="320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5181600"/>
                <a:ext cx="978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978153" cy="276999"/>
              </a:xfrm>
              <a:prstGeom prst="rect">
                <a:avLst/>
              </a:prstGeom>
              <a:blipFill>
                <a:blip r:embed="rId5"/>
                <a:stretch>
                  <a:fillRect l="-8750" t="-28889" r="-15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5181600"/>
                <a:ext cx="62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181600"/>
                <a:ext cx="628314" cy="276999"/>
              </a:xfrm>
              <a:prstGeom prst="rect">
                <a:avLst/>
              </a:prstGeom>
              <a:blipFill>
                <a:blip r:embed="rId6"/>
                <a:stretch>
                  <a:fillRect l="-13592" t="-28889" r="-233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2028" y="5571190"/>
                <a:ext cx="9146028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 smtClean="0"/>
                  <a:t>   RSA Assumption</a:t>
                </a:r>
                <a:r>
                  <a:rPr lang="en-US" sz="2000" dirty="0" smtClean="0"/>
                  <a:t>: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, it is hard to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8" y="5571190"/>
                <a:ext cx="914602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2028" y="5894828"/>
            <a:ext cx="9146028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THEOREM: </a:t>
            </a:r>
            <a:r>
              <a:rPr lang="en-US" sz="2400" dirty="0"/>
              <a:t>RSA-OAEP is IND-CCA secure under the RSA assumption.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9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239599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6854" t="-22449" r="-3371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3719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75" y="1786398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MAC: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tag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one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another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tag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MAC for message integrity: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 non-repudiation</a:t>
                </a:r>
                <a:r>
                  <a:rPr lang="en-CA" altLang="zh-CN" sz="2000" dirty="0"/>
                  <a:t>:   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/>
                  <a:t> can deny the existence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don’t make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public: a 3</a:t>
                </a:r>
                <a:r>
                  <a:rPr lang="en-CA" altLang="zh-CN" sz="2000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rd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party cannot verify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public: the sender can deny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from him</a:t>
                </a:r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key distribution, key storage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common drawbacks of private-key cryptography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DEFINITION: </a:t>
                </a:r>
                <a:r>
                  <a:rPr lang="en-CA" sz="2400" dirty="0" smtClean="0"/>
                  <a:t>A </a:t>
                </a:r>
                <a:r>
                  <a:rPr lang="en-CA" sz="2400" b="1" dirty="0" smtClean="0"/>
                  <a:t>digital signature </a:t>
                </a:r>
                <a:r>
                  <a:rPr lang="en-CA" sz="2400" dirty="0" smtClean="0"/>
                  <a:t>scheme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>
                            <a:latin typeface="Cambria Math"/>
                          </a:rPr>
                          <m:t>𝐆𝐞𝐧</m:t>
                        </m:r>
                        <m:r>
                          <a:rPr lang="en-CA" sz="2400" b="1" i="0"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latin typeface="Cambria Math"/>
                          </a:rPr>
                          <m:t>𝐒𝐢𝐠𝐧</m:t>
                        </m:r>
                        <m:r>
                          <a:rPr lang="en-CA" sz="2400" b="1" i="0" smtClean="0">
                            <a:latin typeface="Cambria Math"/>
                          </a:rPr>
                          <m:t>, </m:t>
                        </m:r>
                        <m:r>
                          <a:rPr lang="en-CA" sz="2400" b="1" i="0">
                            <a:latin typeface="Cambria Math"/>
                          </a:rPr>
                          <m:t>𝐕𝐫𝐟𝐲</m:t>
                        </m:r>
                      </m:e>
                    </m:d>
                  </m:oMath>
                </a14:m>
                <a:r>
                  <a:rPr lang="en-CA" sz="2400" dirty="0" smtClean="0"/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      three PPT algorithms: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CA" sz="2400" b="0" i="1" smtClean="0">
                        <a:latin typeface="Cambria Math"/>
                      </a:rPr>
                      <m:t>𝑝𝑘</m:t>
                    </m:r>
                    <m:r>
                      <a:rPr lang="en-CA" sz="2400" b="0" i="1" smtClean="0">
                        <a:latin typeface="Cambria Math"/>
                      </a:rPr>
                      <m:t>,</m:t>
                    </m:r>
                    <m:r>
                      <a:rPr lang="en-CA" sz="2400" b="0" i="1" smtClean="0">
                        <a:latin typeface="Cambria Math"/>
                      </a:rPr>
                      <m:t>𝑠𝑘</m:t>
                    </m:r>
                    <m:r>
                      <a:rPr lang="en-CA" sz="2400" b="0" i="1" smtClean="0">
                        <a:latin typeface="Cambria Math"/>
                      </a:rPr>
                      <m:t>)←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400" dirty="0" smtClean="0"/>
                  <a:t>: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verification;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signing</a:t>
                </a:r>
                <a:endParaRPr lang="en-CA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400" dirty="0" smtClean="0"/>
                  <a:t>: signing algorithm;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 smtClean="0"/>
                  <a:t>, </a:t>
                </a:r>
                <a:r>
                  <a:rPr lang="en-CA" sz="2400" b="1" dirty="0" smtClean="0"/>
                  <a:t>signature</a:t>
                </a:r>
                <a:r>
                  <a:rPr lang="en-CA" sz="2400" dirty="0" smtClean="0"/>
                  <a:t>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400" dirty="0" smtClean="0"/>
                  <a:t>: verification algorithm; 1, </a:t>
                </a:r>
                <a14:m>
                  <m:oMath xmlns:m="http://schemas.openxmlformats.org/officeDocument/2006/math">
                    <m:r>
                      <a:rPr lang="en-CA" altLang="zh-CN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CA" altLang="zh-CN" sz="2400" b="1" i="1" dirty="0" smtClean="0"/>
                  <a:t> </a:t>
                </a:r>
                <a:r>
                  <a:rPr lang="en-CA" altLang="zh-CN" sz="2400" dirty="0" smtClean="0"/>
                  <a:t>is </a:t>
                </a:r>
                <a:r>
                  <a:rPr lang="en-CA" altLang="zh-CN" sz="2400" b="1" dirty="0" smtClean="0"/>
                  <a:t>valid</a:t>
                </a:r>
                <a:endParaRPr lang="en-CA" sz="2400" dirty="0" smtClean="0"/>
              </a:p>
              <a:p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𝐒𝐢𝐠𝐧</m:t>
                            </m:r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𝑠𝑘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3" r="-1000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0" y="4366476"/>
            <a:ext cx="543877" cy="8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69995"/>
            <a:ext cx="526962" cy="7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4358" y="5279208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564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4800" y="5276417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0" dirty="0" smtClean="0">
                          <a:latin typeface="Cambria Math"/>
                        </a:rPr>
                        <m:t>?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𝐕𝐫𝐟𝐲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latin typeface="Cambria Math"/>
                            </a:rPr>
                            <m:t>𝑝𝑘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CA" sz="2000" b="0" i="0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blipFill rotWithShape="0">
                <a:blip r:embed="rId7"/>
                <a:stretch>
                  <a:fillRect b="-9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27"/>
          <p:cNvCxnSpPr>
            <a:cxnSpLocks noChangeShapeType="1"/>
          </p:cNvCxnSpPr>
          <p:nvPr/>
        </p:nvCxnSpPr>
        <p:spPr bwMode="auto">
          <a:xfrm flipV="1">
            <a:off x="1453983" y="4783908"/>
            <a:ext cx="2563091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33" r="-187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490" t="-2222" r="-274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CA" sz="2000" b="0" i="1" dirty="0" smtClean="0">
                          <a:latin typeface="Cambria Math"/>
                        </a:rPr>
                        <m:t>𝑚</m:t>
                      </m:r>
                      <m:r>
                        <a:rPr lang="en-CA" sz="2000" b="0" i="1" dirty="0" smtClean="0">
                          <a:latin typeface="Cambria Math"/>
                        </a:rPr>
                        <m:t>′,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CA" sz="2000" b="0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857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20"/>
          <p:cNvCxnSpPr>
            <a:stCxn id="19" idx="0"/>
          </p:cNvCxnSpPr>
          <p:nvPr/>
        </p:nvCxnSpPr>
        <p:spPr>
          <a:xfrm rot="5400000" flipH="1" flipV="1">
            <a:off x="2662611" y="4309162"/>
            <a:ext cx="710944" cy="19979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5983" y="5663625"/>
            <a:ext cx="68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Calligraphy" pitchFamily="66" charset="0"/>
              </a:rPr>
              <a:t>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Forgery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 dirty="0">
                            <a:latin typeface="Cambria Math"/>
                          </a:rPr>
                          <m:t>𝑚</m:t>
                        </m:r>
                        <m:r>
                          <a:rPr lang="en-CA" altLang="zh-CN" i="1" dirty="0">
                            <a:latin typeface="Cambria Math"/>
                          </a:rPr>
                          <m:t>′,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i="1" dirty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never signed by the holder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𝑝𝑘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CA" altLang="zh-CN" i="1" dirty="0">
                                <a:latin typeface="Cambria Math"/>
                              </a:rPr>
                              <m:t>′, </m:t>
                            </m:r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CA" altLang="zh-CN" i="1" dirty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CA" altLang="zh-CN" dirty="0">
                        <a:latin typeface="Cambria Math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blipFill rotWithShape="0">
                <a:blip r:embed="rId11"/>
                <a:stretch>
                  <a:fillRect l="-3245" t="-8276" r="-590" b="-1034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7" grpId="0"/>
      <p:bldP spid="15" grpId="0"/>
      <p:bldP spid="17" grpId="0"/>
      <p:bldP spid="19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Signature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blipFill rotWithShape="0">
                <a:blip r:embed="rId3"/>
                <a:stretch>
                  <a:fillRect l="-1000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Security</a:t>
            </a:r>
            <a:endParaRPr lang="en-US" sz="3100" dirty="0"/>
          </a:p>
        </p:txBody>
      </p:sp>
      <p:sp>
        <p:nvSpPr>
          <p:cNvPr id="15" name="Rectangle 14"/>
          <p:cNvSpPr/>
          <p:nvPr/>
        </p:nvSpPr>
        <p:spPr>
          <a:xfrm>
            <a:off x="1102267" y="2362200"/>
            <a:ext cx="2601232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79900" y="2362200"/>
            <a:ext cx="1330868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703500" y="4495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27" t="-2222" r="-11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never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b="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blipFill rotWithShape="0">
                <a:blip r:embed="rId6"/>
                <a:stretch>
                  <a:fillRect l="-5379" r="-6357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713018" y="3415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𝐒𝐢𝐠𝐧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857" t="-2174" r="-74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10800000" flipH="1">
            <a:off x="3713019" y="3480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>
            <a:off x="3714750" y="2715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5000" t="-2222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7" grpId="0"/>
      <p:bldP spid="31" grpId="0"/>
      <p:bldP spid="34" grpId="0"/>
      <p:bldP spid="3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Private-Key Encryption: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 smtClean="0"/>
                  <a:t> use the same key      //symmetric-key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must be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key distribution: physical meeting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key </a:t>
                </a:r>
                <a:r>
                  <a:rPr lang="en-US" sz="2000" dirty="0"/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000" dirty="0"/>
                  <a:t>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 </a:t>
                </a:r>
                <a:r>
                  <a:rPr lang="en-US" altLang="zh-CN" sz="2000" dirty="0"/>
                  <a:t>sender, 1 </a:t>
                </a:r>
                <a:r>
                  <a:rPr lang="en-US" altLang="zh-CN" sz="2000" dirty="0" smtClean="0"/>
                  <a:t>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b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encryption speed: fast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Public-Key Encryption: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altLang="zh-CN" sz="2000" dirty="0"/>
                  <a:t> use </a:t>
                </a:r>
                <a:r>
                  <a:rPr lang="en-US" altLang="zh-CN" sz="2000" dirty="0" smtClean="0"/>
                  <a:t>different keys     </a:t>
                </a:r>
                <a:r>
                  <a:rPr lang="en-US" sz="2000" dirty="0" smtClean="0"/>
                  <a:t>//asymmetric-key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sz="2000" dirty="0"/>
                  <a:t> is public,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secret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distribution: make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public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storage: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public keys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private keys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users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many senders, 1 receiver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</a:t>
                </a:r>
                <a:r>
                  <a:rPr lang="en-US" sz="2000" dirty="0" smtClean="0"/>
                  <a:t>nidirectional encryption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ncryption speed: 100-1000 times slower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506"/>
                <a:ext cx="9144000" cy="56276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42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message attack (EUF-CMA)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if for 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</a:t>
                </a:r>
                <a:r>
                  <a:rPr lang="en-US" sz="2400" dirty="0" smtClean="0"/>
                  <a:t>.</a:t>
                </a:r>
                <a:r>
                  <a:rPr lang="en-CA" altLang="zh-CN" sz="2400" b="1" dirty="0"/>
                  <a:t> </a:t>
                </a:r>
                <a:endParaRPr lang="en-CA" altLang="zh-CN" sz="24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CA" altLang="zh-CN" sz="2000" dirty="0"/>
                  <a:t> is a signature scheme for messages of length</a:t>
                </a:r>
                <a:r>
                  <a:rPr lang="en-CA" altLang="zh-CN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b="1" dirty="0" smtClean="0"/>
                  <a:t>replay </a:t>
                </a:r>
                <a:r>
                  <a:rPr lang="en-CA" altLang="zh-CN" sz="2000" b="1" dirty="0"/>
                  <a:t>attack</a:t>
                </a:r>
                <a:r>
                  <a:rPr lang="en-CA" altLang="zh-CN" sz="2000" dirty="0"/>
                  <a:t>: still </a:t>
                </a:r>
                <a:r>
                  <a:rPr lang="en-CA" altLang="zh-CN" sz="2000" dirty="0" smtClean="0"/>
                  <a:t>possible</a:t>
                </a:r>
                <a:r>
                  <a:rPr lang="en-CA" altLang="zh-CN" sz="2000" dirty="0"/>
                  <a:t>, not </a:t>
                </a:r>
                <a:r>
                  <a:rPr lang="en-CA" altLang="zh-CN" sz="2000" dirty="0" smtClean="0"/>
                  <a:t>discussed in cryptography</a:t>
                </a:r>
                <a:endParaRPr lang="en-CA" altLang="zh-C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EUF-CMA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209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(PriKE)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1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public-key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eavesdropping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581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rot="10800000" flipH="1">
            <a:off x="3581401" y="2895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4444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8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4" grpId="0"/>
      <p:bldP spid="16" grpId="0"/>
      <p:bldP spid="18" grpId="0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in the presence of an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/>
                  <a:t>How strong is the IND-EAV for public-key encryption</a:t>
                </a:r>
                <a:r>
                  <a:rPr lang="en-US" altLang="zh-CN" sz="2400" dirty="0" smtClean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as strong as IND-CPA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r="-2600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(PrivKE)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private-key encryption schemes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55802" y="23622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3520" y="23622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4712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4712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56638" y="28380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56639" y="29038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46247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5663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5663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0218" y="3034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0219" y="3099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021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021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29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27613</TotalTime>
  <Words>1096</Words>
  <Application>Microsoft Office PowerPoint</Application>
  <PresentationFormat>On-screen Show (4:3)</PresentationFormat>
  <Paragraphs>396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SimSun</vt:lpstr>
      <vt:lpstr>Arial</vt:lpstr>
      <vt:lpstr>Arial Black</vt:lpstr>
      <vt:lpstr>Calibri</vt:lpstr>
      <vt:lpstr>Cambria Math</vt:lpstr>
      <vt:lpstr>Lucida Calligraphy</vt:lpstr>
      <vt:lpstr>Tahoma</vt:lpstr>
      <vt:lpstr>Office Theme</vt:lpstr>
      <vt:lpstr>Cryptography (2021 Fall) public-key encryption, ElGamal encryption, plain RSA,  digital signature</vt:lpstr>
      <vt:lpstr>Public-Key Encryption</vt:lpstr>
      <vt:lpstr>Comparisons</vt:lpstr>
      <vt:lpstr>PowerPoint Presentation</vt:lpstr>
      <vt:lpstr>IND-EAV (PriKE)</vt:lpstr>
      <vt:lpstr>IND-EAV (PubKE)</vt:lpstr>
      <vt:lpstr>IND-EAV</vt:lpstr>
      <vt:lpstr>IND-CPA (PrivKE)</vt:lpstr>
      <vt:lpstr>IND-CPA (PubKE)</vt:lpstr>
      <vt:lpstr>IND-CPA (PubKE)</vt:lpstr>
      <vt:lpstr>IND-CPA</vt:lpstr>
      <vt:lpstr>CCA (PrivKE)</vt:lpstr>
      <vt:lpstr>CCA (PubKE)</vt:lpstr>
      <vt:lpstr>IND-CCA</vt:lpstr>
      <vt:lpstr>PowerPoint Presentation</vt:lpstr>
      <vt:lpstr>Generalized OTP</vt:lpstr>
      <vt:lpstr>ElGamal Encryption</vt:lpstr>
      <vt:lpstr>Security</vt:lpstr>
      <vt:lpstr>Security</vt:lpstr>
      <vt:lpstr>PowerPoint Presentation</vt:lpstr>
      <vt:lpstr>Plain RSA</vt:lpstr>
      <vt:lpstr>Plain RSA</vt:lpstr>
      <vt:lpstr>RSA-OAEP</vt:lpstr>
      <vt:lpstr>PowerPoint Presentation</vt:lpstr>
      <vt:lpstr>Message Authentication Code</vt:lpstr>
      <vt:lpstr>Security</vt:lpstr>
      <vt:lpstr>Security</vt:lpstr>
      <vt:lpstr>Digital Signature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711</cp:revision>
  <cp:lastPrinted>2021-12-03T01:52:30Z</cp:lastPrinted>
  <dcterms:created xsi:type="dcterms:W3CDTF">2014-04-06T04:43:09Z</dcterms:created>
  <dcterms:modified xsi:type="dcterms:W3CDTF">2021-12-03T05:32:43Z</dcterms:modified>
</cp:coreProperties>
</file>