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626" r:id="rId3"/>
    <p:sldId id="627" r:id="rId4"/>
    <p:sldId id="628" r:id="rId5"/>
    <p:sldId id="629" r:id="rId6"/>
    <p:sldId id="631" r:id="rId7"/>
    <p:sldId id="653" r:id="rId8"/>
    <p:sldId id="632" r:id="rId9"/>
    <p:sldId id="633" r:id="rId10"/>
    <p:sldId id="639" r:id="rId11"/>
    <p:sldId id="640" r:id="rId12"/>
    <p:sldId id="641" r:id="rId13"/>
    <p:sldId id="642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94660"/>
  </p:normalViewPr>
  <p:slideViewPr>
    <p:cSldViewPr>
      <p:cViewPr varScale="1">
        <p:scale>
          <a:sx n="88" d="100"/>
          <a:sy n="88" d="100"/>
        </p:scale>
        <p:origin x="9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5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6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2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9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5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4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37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30.png"/><Relationship Id="rId5" Type="http://schemas.openxmlformats.org/officeDocument/2006/relationships/image" Target="../media/image3.emf"/><Relationship Id="rId15" Type="http://schemas.openxmlformats.org/officeDocument/2006/relationships/image" Target="../media/image57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4" Type="http://schemas.openxmlformats.org/officeDocument/2006/relationships/image" Target="../media/image38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7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7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2.png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png"/><Relationship Id="rId20" Type="http://schemas.openxmlformats.org/officeDocument/2006/relationships/image" Target="../media/image5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pn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51.png"/><Relationship Id="rId10" Type="http://schemas.openxmlformats.org/officeDocument/2006/relationships/image" Target="../media/image60.png"/><Relationship Id="rId19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59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42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12.png"/><Relationship Id="rId3" Type="http://schemas.openxmlformats.org/officeDocument/2006/relationships/image" Target="../media/image631.png"/><Relationship Id="rId21" Type="http://schemas.openxmlformats.org/officeDocument/2006/relationships/image" Target="../media/image5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8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23.png"/><Relationship Id="rId4" Type="http://schemas.openxmlformats.org/officeDocument/2006/relationships/image" Target="../media/image3.emf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7.png"/><Relationship Id="rId27" Type="http://schemas.openxmlformats.org/officeDocument/2006/relationships/image" Target="../media/image20.png"/><Relationship Id="rId30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20.png"/><Relationship Id="rId3" Type="http://schemas.openxmlformats.org/officeDocument/2006/relationships/image" Target="../media/image3.emf"/><Relationship Id="rId21" Type="http://schemas.openxmlformats.org/officeDocument/2006/relationships/image" Target="../media/image7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10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.png"/><Relationship Id="rId28" Type="http://schemas.openxmlformats.org/officeDocument/2006/relationships/image" Target="../media/image2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8.png"/><Relationship Id="rId27" Type="http://schemas.openxmlformats.org/officeDocument/2006/relationships/image" Target="../media/image21.png"/><Relationship Id="rId30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20.png"/><Relationship Id="rId3" Type="http://schemas.openxmlformats.org/officeDocument/2006/relationships/image" Target="../media/image3.emf"/><Relationship Id="rId21" Type="http://schemas.openxmlformats.org/officeDocument/2006/relationships/image" Target="../media/image7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10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.png"/><Relationship Id="rId28" Type="http://schemas.openxmlformats.org/officeDocument/2006/relationships/image" Target="../media/image2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8.png"/><Relationship Id="rId27" Type="http://schemas.openxmlformats.org/officeDocument/2006/relationships/image" Target="../media/image21.png"/><Relationship Id="rId30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20.png"/><Relationship Id="rId3" Type="http://schemas.openxmlformats.org/officeDocument/2006/relationships/image" Target="../media/image3.emf"/><Relationship Id="rId21" Type="http://schemas.openxmlformats.org/officeDocument/2006/relationships/image" Target="../media/image7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10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.png"/><Relationship Id="rId28" Type="http://schemas.openxmlformats.org/officeDocument/2006/relationships/image" Target="../media/image2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8.png"/><Relationship Id="rId27" Type="http://schemas.openxmlformats.org/officeDocument/2006/relationships/image" Target="../media/image21.png"/><Relationship Id="rId30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20.png"/><Relationship Id="rId3" Type="http://schemas.openxmlformats.org/officeDocument/2006/relationships/image" Target="../media/image3.emf"/><Relationship Id="rId21" Type="http://schemas.openxmlformats.org/officeDocument/2006/relationships/image" Target="../media/image7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7.png"/><Relationship Id="rId20" Type="http://schemas.openxmlformats.org/officeDocument/2006/relationships/image" Target="../media/image5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10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.png"/><Relationship Id="rId28" Type="http://schemas.openxmlformats.org/officeDocument/2006/relationships/image" Target="../media/image22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8.png"/><Relationship Id="rId27" Type="http://schemas.openxmlformats.org/officeDocument/2006/relationships/image" Target="../media/image21.png"/><Relationship Id="rId30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Cryptography (2021S)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plain RSA signature, RSA-FDH</a:t>
            </a:r>
            <a:r>
              <a:rPr lang="en-US" sz="2200"/>
              <a:t>, </a:t>
            </a:r>
            <a:r>
              <a:rPr lang="en-US" sz="2200" smtClean="0"/>
              <a:t>hash-and-sign</a:t>
            </a:r>
            <a:r>
              <a:rPr lang="en-US" sz="2200" dirty="0"/>
              <a:t>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secure </a:t>
            </a:r>
            <a:r>
              <a:rPr lang="en-US" sz="2200" dirty="0"/>
              <a:t>computation, garbled circuit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Yao’s Garbled Circuit for 2PC 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2514600"/>
                <a:ext cx="9144000" cy="3886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Inputs and Outputs of the two parties (Alice and Bob): </a:t>
                </a:r>
                <a:r>
                  <a:rPr lang="en-US" altLang="zh-CN" sz="2400" dirty="0" smtClean="0"/>
                  <a:t>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input: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;  Bob’s </a:t>
                </a:r>
                <a:r>
                  <a:rPr lang="en-US" altLang="zh-CN" sz="2000" dirty="0"/>
                  <a:t>input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public function:</a:t>
                </a:r>
                <a:r>
                  <a:rPr lang="en-US" altLang="zh-CN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Alice’s output: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; Bob’s </a:t>
                </a:r>
                <a:r>
                  <a:rPr lang="en-US" altLang="zh-CN" sz="2000" dirty="0"/>
                  <a:t>output: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Representation of the public function as a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b="1" dirty="0"/>
                  <a:t>B</a:t>
                </a:r>
                <a:r>
                  <a:rPr lang="en-US" altLang="zh-CN" sz="2400" b="1" dirty="0" smtClean="0"/>
                  <a:t>oolean circuit: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we have that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b="1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=0: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𝐆𝐄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=(0,1)</m:t>
                    </m:r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3886962"/>
              </a:xfrm>
              <a:prstGeom prst="rect">
                <a:avLst/>
              </a:prstGeom>
              <a:blipFill>
                <a:blip r:embed="rId3"/>
                <a:stretch>
                  <a:fillRect l="-1000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87" y="11430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0668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33987" y="21907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465248" y="2190750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54341" y="1667453"/>
            <a:ext cx="80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2088" y="1300144"/>
                <a:ext cx="1135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8" y="1300144"/>
                <a:ext cx="11351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rot="10800000">
            <a:off x="7160213" y="1667454"/>
            <a:ext cx="106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82274" y="1295400"/>
                <a:ext cx="1117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74" y="1295400"/>
                <a:ext cx="11175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190508" y="1819854"/>
            <a:ext cx="106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025354" y="1819854"/>
            <a:ext cx="80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39724" y="1752600"/>
                <a:ext cx="1079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24" y="1752600"/>
                <a:ext cx="10799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01093" y="1761836"/>
                <a:ext cx="1079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93" y="1761836"/>
                <a:ext cx="107991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2581687" y="1685925"/>
            <a:ext cx="37429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(1) Alice: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 smtClean="0"/>
                  <a:t> Boolean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219200"/>
                <a:ext cx="9144000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∧¬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4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819172"/>
            <a:ext cx="3352800" cy="379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5638800"/>
                <a:ext cx="895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638800"/>
                <a:ext cx="895245" cy="276999"/>
              </a:xfrm>
              <a:prstGeom prst="rect">
                <a:avLst/>
              </a:prstGeom>
              <a:blipFill>
                <a:blip r:embed="rId6"/>
                <a:stretch>
                  <a:fillRect l="-4762" t="-2222" r="-81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5238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38" y="2122932"/>
                <a:ext cx="105798" cy="161583"/>
              </a:xfrm>
              <a:prstGeom prst="rect">
                <a:avLst/>
              </a:prstGeom>
              <a:blipFill rotWithShape="0">
                <a:blip r:embed="rId7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4786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60" y="2122932"/>
                <a:ext cx="105798" cy="161583"/>
              </a:xfrm>
              <a:prstGeom prst="rect">
                <a:avLst/>
              </a:prstGeom>
              <a:blipFill rotWithShape="0">
                <a:blip r:embed="rId8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0812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20" y="2122932"/>
                <a:ext cx="105798" cy="161583"/>
              </a:xfrm>
              <a:prstGeom prst="rect">
                <a:avLst/>
              </a:prstGeom>
              <a:blipFill rotWithShape="0">
                <a:blip r:embed="rId9"/>
                <a:stretch>
                  <a:fillRect l="-35294" r="-2352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7475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50" y="2122932"/>
                <a:ext cx="105798" cy="161583"/>
              </a:xfrm>
              <a:prstGeom prst="rect">
                <a:avLst/>
              </a:prstGeom>
              <a:blipFill rotWithShape="0">
                <a:blip r:embed="rId10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227320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0" y="2122932"/>
                <a:ext cx="105798" cy="161583"/>
              </a:xfrm>
              <a:prstGeom prst="rect">
                <a:avLst/>
              </a:prstGeom>
              <a:blipFill rotWithShape="0">
                <a:blip r:embed="rId11"/>
                <a:stretch>
                  <a:fillRect l="-41176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31268" y="212293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268" y="2122932"/>
                <a:ext cx="105798" cy="161583"/>
              </a:xfrm>
              <a:prstGeom prst="rect">
                <a:avLst/>
              </a:prstGeom>
              <a:blipFill rotWithShape="0">
                <a:blip r:embed="rId12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4800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57101"/>
                <a:ext cx="105798" cy="161583"/>
              </a:xfrm>
              <a:prstGeom prst="rect">
                <a:avLst/>
              </a:prstGeom>
              <a:blipFill rotWithShape="0">
                <a:blip r:embed="rId13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54326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60" y="2757101"/>
                <a:ext cx="105798" cy="161583"/>
              </a:xfrm>
              <a:prstGeom prst="rect">
                <a:avLst/>
              </a:prstGeom>
              <a:blipFill rotWithShape="0">
                <a:blip r:embed="rId14"/>
                <a:stretch>
                  <a:fillRect l="-33333" r="-222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05430" y="275710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2757101"/>
                <a:ext cx="105798" cy="161583"/>
              </a:xfrm>
              <a:prstGeom prst="rect">
                <a:avLst/>
              </a:prstGeom>
              <a:blipFill rotWithShape="0">
                <a:blip r:embed="rId15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19600" y="3441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41377"/>
                <a:ext cx="181140" cy="161583"/>
              </a:xfrm>
              <a:prstGeom prst="rect">
                <a:avLst/>
              </a:prstGeom>
              <a:blipFill rotWithShape="0">
                <a:blip r:embed="rId16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504688" y="3441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441377"/>
                <a:ext cx="181140" cy="161583"/>
              </a:xfrm>
              <a:prstGeom prst="rect">
                <a:avLst/>
              </a:prstGeom>
              <a:blipFill rotWithShape="0">
                <a:blip r:embed="rId17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24400" y="3959721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9721"/>
                <a:ext cx="181140" cy="161583"/>
              </a:xfrm>
              <a:prstGeom prst="rect">
                <a:avLst/>
              </a:prstGeom>
              <a:blipFill rotWithShape="0">
                <a:blip r:embed="rId18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72456" y="3959721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56" y="3959721"/>
                <a:ext cx="181140" cy="161583"/>
              </a:xfrm>
              <a:prstGeom prst="rect">
                <a:avLst/>
              </a:prstGeom>
              <a:blipFill rotWithShape="0">
                <a:blip r:embed="rId19"/>
                <a:stretch>
                  <a:fillRect l="-17241" r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825240" y="4636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40" y="4636377"/>
                <a:ext cx="181140" cy="161583"/>
              </a:xfrm>
              <a:prstGeom prst="rect">
                <a:avLst/>
              </a:prstGeom>
              <a:blipFill rotWithShape="0">
                <a:blip r:embed="rId20"/>
                <a:stretch>
                  <a:fillRect l="-17241" r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663440" y="4636377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636377"/>
                <a:ext cx="181140" cy="161583"/>
              </a:xfrm>
              <a:prstGeom prst="rect">
                <a:avLst/>
              </a:prstGeom>
              <a:blipFill rotWithShape="0">
                <a:blip r:embed="rId21"/>
                <a:stretch>
                  <a:fillRect l="-16667" r="-16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308340" y="5340465"/>
                <a:ext cx="1811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40" y="5340465"/>
                <a:ext cx="181140" cy="161583"/>
              </a:xfrm>
              <a:prstGeom prst="rect">
                <a:avLst/>
              </a:prstGeom>
              <a:blipFill rotWithShape="0">
                <a:blip r:embed="rId22"/>
                <a:stretch>
                  <a:fillRect l="-17241" r="-2069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52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/>
              <p:cNvSpPr txBox="1"/>
              <p:nvPr/>
            </p:nvSpPr>
            <p:spPr>
              <a:xfrm>
                <a:off x="0" y="838200"/>
                <a:ext cx="9144000" cy="600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Special Private-Key Encryption for Constructing GC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Elusive Range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 without knowing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, it is difficult to find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ciphertext of encrypting some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Efficiently Verifiable Range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, it is easy to </a:t>
                </a:r>
                <a:r>
                  <a:rPr lang="en-US" altLang="zh-CN" sz="2000" dirty="0" smtClean="0"/>
                  <a:t>decide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whether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is a ciphertext of encrypting some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Candidate for the Private-Key Encryption: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 PRF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lit/>
                              </m:r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If the last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(decryption fails)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Otherwise, output the first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</a:rPr>
                  <a:t>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The Transformation from Boolean Circuits to Garbled Circuits: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each wire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choose two labels (secret keys)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=0,1,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means that the value 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each gate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convert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to a garbled gate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which is a table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each gate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use a  random permutation to permute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GC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all permuted </a:t>
                </a:r>
                <a:r>
                  <a:rPr lang="en-US" altLang="zh-CN" sz="2000" dirty="0" smtClean="0"/>
                  <a:t>tables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6002734"/>
              </a:xfrm>
              <a:prstGeom prst="rect">
                <a:avLst/>
              </a:prstGeom>
              <a:blipFill>
                <a:blip r:embed="rId4"/>
                <a:stretch>
                  <a:fillRect l="-1000" t="-508" r="-133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00200" y="3186500"/>
                <a:ext cx="1078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AND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186500"/>
                <a:ext cx="1078693" cy="276999"/>
              </a:xfrm>
              <a:prstGeom prst="rect">
                <a:avLst/>
              </a:prstGeom>
              <a:blipFill>
                <a:blip r:embed="rId5"/>
                <a:stretch>
                  <a:fillRect l="-13636" t="-28889" r="-681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623147" y="5438001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87702" y="3186500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1318" y="5438001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64275" y="5438001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61237" y="1620064"/>
            <a:ext cx="0" cy="13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349584" y="1877199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9584" y="1877199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084" y="3694110"/>
              <a:ext cx="2057400" cy="16763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20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55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262596"/>
                  </p:ext>
                </p:extLst>
              </p:nvPr>
            </p:nvGraphicFramePr>
            <p:xfrm>
              <a:off x="3778084" y="3694110"/>
              <a:ext cx="2057400" cy="16763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202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449" r="-590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01449" r="-590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55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201449" r="-590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202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301449" r="-590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2365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711884"/>
                  </p:ext>
                </p:extLst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818" r="-200730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818" r="-102206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818" r="-1460" b="-4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01818" r="-200730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01818" r="-102206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01818" r="-1460" b="-3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98214" r="-200730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98214" r="-102206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98214" r="-1460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303636" r="-200730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303636" r="-102206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303636" r="-1460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403636" r="-200730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403636" r="-102206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403636" r="-146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2537" y="3694108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875275"/>
                  </p:ext>
                </p:extLst>
              </p:nvPr>
            </p:nvGraphicFramePr>
            <p:xfrm>
              <a:off x="6232537" y="3694108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449" r="-592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01449" r="-592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201449" r="-59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301449" r="-592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6" idx="1"/>
          </p:cNvCxnSpPr>
          <p:nvPr/>
        </p:nvCxnSpPr>
        <p:spPr>
          <a:xfrm>
            <a:off x="1409700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7"/>
          </p:cNvCxnSpPr>
          <p:nvPr/>
        </p:nvCxnSpPr>
        <p:spPr>
          <a:xfrm flipH="1">
            <a:off x="2268304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2133600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blipFill>
                <a:blip r:embed="rId15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4094118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7"/>
          </p:cNvCxnSpPr>
          <p:nvPr/>
        </p:nvCxnSpPr>
        <p:spPr>
          <a:xfrm flipH="1">
            <a:off x="4952722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4"/>
          </p:cNvCxnSpPr>
          <p:nvPr/>
        </p:nvCxnSpPr>
        <p:spPr>
          <a:xfrm>
            <a:off x="4818018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blipFill>
                <a:blip r:embed="rId17"/>
                <a:stretch>
                  <a:fillRect l="-20000" t="-4444" r="-6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blipFill>
                <a:blip r:embed="rId18"/>
                <a:stretch>
                  <a:fillRect l="-20408" t="-4444" r="-408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blipFill>
                <a:blip r:embed="rId19"/>
                <a:stretch>
                  <a:fillRect l="-18000" t="-4444" r="-8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blipFill>
                <a:blip r:embed="rId20"/>
                <a:stretch>
                  <a:fillRect l="-18367" t="-4444" r="-61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blipFill>
                <a:blip r:embed="rId21"/>
                <a:stretch>
                  <a:fillRect l="-8333" t="-4444" r="-9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5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61163" y="3186500"/>
                <a:ext cx="931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OR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3" y="3186500"/>
                <a:ext cx="931217" cy="276999"/>
              </a:xfrm>
              <a:prstGeom prst="rect">
                <a:avLst/>
              </a:prstGeom>
              <a:blipFill>
                <a:blip r:embed="rId5"/>
                <a:stretch>
                  <a:fillRect l="-15789" t="-28889" r="-789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623147" y="5438001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87702" y="3186500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1318" y="5438001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64275" y="5438001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64" y="1066800"/>
                <a:ext cx="13207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61237" y="1620064"/>
            <a:ext cx="0" cy="13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349584" y="1877199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9584" y="1877199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084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720129"/>
                  </p:ext>
                </p:extLst>
              </p:nvPr>
            </p:nvGraphicFramePr>
            <p:xfrm>
              <a:off x="3778084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449" r="-590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101449" r="-590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201449" r="-590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295" t="-301449" r="-590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225049"/>
                  </p:ext>
                </p:extLst>
              </p:nvPr>
            </p:nvGraphicFramePr>
            <p:xfrm>
              <a:off x="869982" y="3694110"/>
              <a:ext cx="2491527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16906042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818" r="-200730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818" r="-102206" b="-4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818" r="-1460" b="-4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01818" r="-200730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01818" r="-102206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01818" r="-1460" b="-30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98214" r="-200730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198214" r="-102206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98214" r="-1460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303636" r="-200730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303636" r="-102206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303636" r="-1460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565294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403636" r="-200730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471" t="-403636" r="-102206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403636" r="-1460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729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2537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0" smtClean="0">
                                        <a:latin typeface="Cambria Math" panose="02040503050406030204" pitchFamily="18" charset="0"/>
                                      </a:rPr>
                                      <m:t>𝐄𝐧𝐜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749237"/>
                  </p:ext>
                </p:extLst>
              </p:nvPr>
            </p:nvGraphicFramePr>
            <p:xfrm>
              <a:off x="6232537" y="3694110"/>
              <a:ext cx="20574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449" r="-592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101449" r="-592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201449" r="-59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419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96" t="-301449" r="-592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1877199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6" idx="1"/>
          </p:cNvCxnSpPr>
          <p:nvPr/>
        </p:nvCxnSpPr>
        <p:spPr>
          <a:xfrm>
            <a:off x="1409700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6" idx="7"/>
          </p:cNvCxnSpPr>
          <p:nvPr/>
        </p:nvCxnSpPr>
        <p:spPr>
          <a:xfrm flipH="1">
            <a:off x="2268304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2133600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79" y="1143000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7" y="1143000"/>
                <a:ext cx="184666" cy="276999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71" y="2743200"/>
                <a:ext cx="229550" cy="276999"/>
              </a:xfrm>
              <a:prstGeom prst="rect">
                <a:avLst/>
              </a:prstGeom>
              <a:blipFill>
                <a:blip r:embed="rId15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18" y="1877199"/>
                <a:ext cx="381000" cy="381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4094118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7"/>
          </p:cNvCxnSpPr>
          <p:nvPr/>
        </p:nvCxnSpPr>
        <p:spPr>
          <a:xfrm flipH="1">
            <a:off x="4952722" y="1419999"/>
            <a:ext cx="589196" cy="5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4"/>
          </p:cNvCxnSpPr>
          <p:nvPr/>
        </p:nvCxnSpPr>
        <p:spPr>
          <a:xfrm>
            <a:off x="4818018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256" y="1143000"/>
                <a:ext cx="300980" cy="276999"/>
              </a:xfrm>
              <a:prstGeom prst="rect">
                <a:avLst/>
              </a:prstGeom>
              <a:blipFill>
                <a:blip r:embed="rId17"/>
                <a:stretch>
                  <a:fillRect l="-20000" t="-4444" r="-6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56" y="1143000"/>
                <a:ext cx="300980" cy="276999"/>
              </a:xfrm>
              <a:prstGeom prst="rect">
                <a:avLst/>
              </a:prstGeom>
              <a:blipFill>
                <a:blip r:embed="rId18"/>
                <a:stretch>
                  <a:fillRect l="-20408" t="-4444" r="-408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38" y="1143000"/>
                <a:ext cx="300980" cy="276999"/>
              </a:xfrm>
              <a:prstGeom prst="rect">
                <a:avLst/>
              </a:prstGeom>
              <a:blipFill>
                <a:blip r:embed="rId19"/>
                <a:stretch>
                  <a:fillRect l="-18000" t="-4444" r="-8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38" y="1143000"/>
                <a:ext cx="300980" cy="276999"/>
              </a:xfrm>
              <a:prstGeom prst="rect">
                <a:avLst/>
              </a:prstGeom>
              <a:blipFill>
                <a:blip r:embed="rId20"/>
                <a:stretch>
                  <a:fillRect l="-18367" t="-4444" r="-61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68" y="2743200"/>
                <a:ext cx="660886" cy="276999"/>
              </a:xfrm>
              <a:prstGeom prst="rect">
                <a:avLst/>
              </a:prstGeom>
              <a:blipFill>
                <a:blip r:embed="rId21"/>
                <a:stretch>
                  <a:fillRect l="-8333" t="-4444" r="-9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6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5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 smtClean="0"/>
                  <a:t>(2</a:t>
                </a:r>
                <a:r>
                  <a:rPr lang="en-US" altLang="zh-CN" sz="3600" dirty="0"/>
                  <a:t>)</a:t>
                </a:r>
                <a:r>
                  <a:rPr lang="en-US" altLang="zh-CN" sz="3600" dirty="0" smtClean="0"/>
                  <a:t> Alice: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BC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3600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254036" y="3186500"/>
                <a:ext cx="1061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NOT gate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6" y="3186500"/>
                <a:ext cx="1061253" cy="276999"/>
              </a:xfrm>
              <a:prstGeom prst="rect">
                <a:avLst/>
              </a:prstGeom>
              <a:blipFill>
                <a:blip r:embed="rId4"/>
                <a:stretch>
                  <a:fillRect l="-13793" t="-28889" r="-689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832829" y="3186500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Choose labels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245991" y="1066800"/>
                <a:ext cx="13207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GC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91" y="1066800"/>
                <a:ext cx="132074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6906364" y="1620064"/>
            <a:ext cx="0" cy="13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588227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27" y="1877199"/>
                <a:ext cx="381000" cy="381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4"/>
          </p:cNvCxnSpPr>
          <p:nvPr/>
        </p:nvCxnSpPr>
        <p:spPr>
          <a:xfrm>
            <a:off x="1778727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82836" y="114300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36" y="1143000"/>
                <a:ext cx="191783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69898" y="27432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98" y="2743200"/>
                <a:ext cx="229550" cy="276999"/>
              </a:xfrm>
              <a:prstGeom prst="rect">
                <a:avLst/>
              </a:prstGeom>
              <a:blipFill>
                <a:blip r:embed="rId8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0" idx="2"/>
            <a:endCxn id="26" idx="0"/>
          </p:cNvCxnSpPr>
          <p:nvPr/>
        </p:nvCxnSpPr>
        <p:spPr>
          <a:xfrm flipH="1">
            <a:off x="1778727" y="1419999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6"/>
          <p:cNvSpPr txBox="1"/>
          <p:nvPr/>
        </p:nvSpPr>
        <p:spPr>
          <a:xfrm>
            <a:off x="1273056" y="5285506"/>
            <a:ext cx="1026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45" name="文本框 18"/>
          <p:cNvSpPr txBox="1"/>
          <p:nvPr/>
        </p:nvSpPr>
        <p:spPr>
          <a:xfrm>
            <a:off x="3798361" y="5285506"/>
            <a:ext cx="14057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Encrypted gate</a:t>
            </a:r>
            <a:endParaRPr lang="en-US" dirty="0"/>
          </a:p>
        </p:txBody>
      </p:sp>
      <p:sp>
        <p:nvSpPr>
          <p:cNvPr id="46" name="文本框 20"/>
          <p:cNvSpPr txBox="1"/>
          <p:nvPr/>
        </p:nvSpPr>
        <p:spPr>
          <a:xfrm>
            <a:off x="5759475" y="5285506"/>
            <a:ext cx="23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Permuted Encrypted gate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72545" y="3962400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601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102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1666320"/>
                  </p:ext>
                </p:extLst>
              </p:nvPr>
            </p:nvGraphicFramePr>
            <p:xfrm>
              <a:off x="3472545" y="3962400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601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9"/>
                          <a:stretch>
                            <a:fillRect l="-295" t="-2020" r="-590" b="-86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102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9"/>
                          <a:stretch>
                            <a:fillRect l="-295" t="-120238" r="-590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55764" y="3959747"/>
              <a:ext cx="1661018" cy="1113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71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96222"/>
                  </p:ext>
                </p:extLst>
              </p:nvPr>
            </p:nvGraphicFramePr>
            <p:xfrm>
              <a:off x="955764" y="3959747"/>
              <a:ext cx="1661018" cy="1113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509">
                      <a:extLst>
                        <a:ext uri="{9D8B030D-6E8A-4147-A177-3AD203B41FA5}">
                          <a16:colId xmlns:a16="http://schemas.microsoft.com/office/drawing/2014/main" val="3523324129"/>
                        </a:ext>
                      </a:extLst>
                    </a:gridCol>
                    <a:gridCol w="830509">
                      <a:extLst>
                        <a:ext uri="{9D8B030D-6E8A-4147-A177-3AD203B41FA5}">
                          <a16:colId xmlns:a16="http://schemas.microsoft.com/office/drawing/2014/main" val="1137118804"/>
                        </a:ext>
                      </a:extLst>
                    </a:gridCol>
                  </a:tblGrid>
                  <a:tr h="3712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639" r="-1014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0730" t="-1639" r="-146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02259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100000" r="-10146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0730" t="-100000" r="-146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206947"/>
                      </a:ext>
                    </a:extLst>
                  </a:tr>
                  <a:tr h="3712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730" t="-203279" r="-10146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0730" t="-203279" r="-146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616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27737" y="3962399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663047"/>
                  </p:ext>
                </p:extLst>
              </p:nvPr>
            </p:nvGraphicFramePr>
            <p:xfrm>
              <a:off x="5927737" y="3962399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296" t="-1087" r="-592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296" t="-101087" r="-592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4267200" y="1877199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877199"/>
                <a:ext cx="381000" cy="381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4457700" y="22581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64873" y="1143000"/>
                <a:ext cx="600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73" y="1143000"/>
                <a:ext cx="600356" cy="276999"/>
              </a:xfrm>
              <a:prstGeom prst="rect">
                <a:avLst/>
              </a:prstGeom>
              <a:blipFill>
                <a:blip r:embed="rId13"/>
                <a:stretch>
                  <a:fillRect l="-9091" t="-4444" r="-30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4457700" y="1527149"/>
            <a:ext cx="1" cy="3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132218" y="2743200"/>
                <a:ext cx="660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18" y="2743200"/>
                <a:ext cx="660886" cy="276999"/>
              </a:xfrm>
              <a:prstGeom prst="rect">
                <a:avLst/>
              </a:prstGeom>
              <a:blipFill>
                <a:blip r:embed="rId14"/>
                <a:stretch>
                  <a:fillRect l="-8333" t="-4444" r="-92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6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44" grpId="0"/>
      <p:bldP spid="45" grpId="0"/>
      <p:bldP spid="46" grpId="0"/>
      <p:bldP spid="50" grpId="0" animBg="1"/>
      <p:bldP spid="52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sz="4000" dirty="0" smtClean="0"/>
                  <a:t>(3) Alice: Send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b="0" i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 and Input Labels to Bob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5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6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7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8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9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10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1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2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3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8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9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20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4"/>
              <p:cNvSpPr txBox="1"/>
              <p:nvPr/>
            </p:nvSpPr>
            <p:spPr>
              <a:xfrm>
                <a:off x="5410200" y="4419600"/>
                <a:ext cx="3581400" cy="11497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Garbled 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GC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: 10 tables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Input Labels for Alice’s </a:t>
                </a:r>
                <a:r>
                  <a:rPr lang="en-US" altLang="zh-CN" sz="2000" b="1" dirty="0"/>
                  <a:t>i</a:t>
                </a:r>
                <a:r>
                  <a:rPr lang="en-US" altLang="zh-CN" sz="2000" b="1" dirty="0" smtClean="0"/>
                  <a:t>nputs: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5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149738"/>
              </a:xfrm>
              <a:prstGeom prst="rect">
                <a:avLst/>
              </a:prstGeom>
              <a:blipFill>
                <a:blip r:embed="rId28"/>
                <a:stretch>
                  <a:fillRect l="-1523" t="-518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(4) Bob: Collect input labels from Alice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4"/>
              <p:cNvSpPr txBox="1"/>
              <p:nvPr/>
            </p:nvSpPr>
            <p:spPr>
              <a:xfrm>
                <a:off x="5410200" y="4419600"/>
                <a:ext cx="3581400" cy="18639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Input Labels for Bob’s </a:t>
                </a:r>
                <a:r>
                  <a:rPr lang="en-US" altLang="zh-CN" sz="2000" b="1" dirty="0"/>
                  <a:t>i</a:t>
                </a:r>
                <a:r>
                  <a:rPr lang="en-US" altLang="zh-CN" sz="2000" b="1" dirty="0" smtClean="0"/>
                  <a:t>nputs: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2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How? Execute 1-out-of-2 OT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Alice: sender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Bob: receiver</a:t>
                </a:r>
              </a:p>
            </p:txBody>
          </p:sp>
        </mc:Choice>
        <mc:Fallback xmlns="">
          <p:sp>
            <p:nvSpPr>
              <p:cNvPr id="3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863908"/>
              </a:xfrm>
              <a:prstGeom prst="rect">
                <a:avLst/>
              </a:prstGeom>
              <a:blipFill>
                <a:blip r:embed="rId30"/>
                <a:stretch>
                  <a:fillRect l="-1523" t="-32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(5) Bob: Evaluate the Garbled Circuit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914400"/>
                <a:ext cx="9144000" cy="408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 How to decrypt </a:t>
                </a:r>
                <a:r>
                  <a:rPr lang="en-US" altLang="zh-CN" sz="2400" dirty="0" smtClean="0"/>
                  <a:t>the permuted encrypted table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/>
                  <a:t>: How to decrypt the permuted encrypted table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088940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92011" y="1828800"/>
              <a:ext cx="20574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826519"/>
                  </p:ext>
                </p:extLst>
              </p:nvPr>
            </p:nvGraphicFramePr>
            <p:xfrm>
              <a:off x="1892011" y="1828800"/>
              <a:ext cx="20574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185246" r="-592" b="-4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285246" r="-592" b="-3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385246" r="-592" b="-2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6" t="-485246" r="-592" b="-173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1" y="2367989"/>
                <a:ext cx="126162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367989"/>
                <a:ext cx="1261627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25611" y="2431981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11" y="2431981"/>
                <a:ext cx="325410" cy="276999"/>
              </a:xfrm>
              <a:prstGeom prst="rect">
                <a:avLst/>
              </a:prstGeom>
              <a:blipFill>
                <a:blip r:embed="rId6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6611" y="1828800"/>
              <a:ext cx="382298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2989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600" b="1" i="0" smtClean="0">
                                    <a:latin typeface="Cambria Math" panose="02040503050406030204" pitchFamily="18" charset="0"/>
                                  </a:rPr>
                                  <m:t>))))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343003"/>
                  </p:ext>
                </p:extLst>
              </p:nvPr>
            </p:nvGraphicFramePr>
            <p:xfrm>
              <a:off x="4406611" y="1828800"/>
              <a:ext cx="382298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2989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188525" r="-478" b="-4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288525" r="-478" b="-3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388525" r="-478" b="-2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394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59" t="-488525" r="-478" b="-1786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9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92011" y="4832373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706731"/>
                  </p:ext>
                </p:extLst>
              </p:nvPr>
            </p:nvGraphicFramePr>
            <p:xfrm>
              <a:off x="1892011" y="4832373"/>
              <a:ext cx="20574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6" t="-120652" r="-592" b="-2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296" t="-223077" r="-592" b="-124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56965" y="5203320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65" y="5203320"/>
                <a:ext cx="7192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25611" y="5249487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11" y="5249487"/>
                <a:ext cx="325410" cy="276999"/>
              </a:xfrm>
              <a:prstGeom prst="rect">
                <a:avLst/>
              </a:prstGeom>
              <a:blipFill>
                <a:blip r:embed="rId10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6611" y="4832373"/>
              <a:ext cx="32766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𝐃𝐞𝐜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𝐄𝐧𝐜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121735"/>
                  </p:ext>
                </p:extLst>
              </p:nvPr>
            </p:nvGraphicFramePr>
            <p:xfrm>
              <a:off x="4406611" y="4832373"/>
              <a:ext cx="3276600" cy="11112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6600">
                      <a:extLst>
                        <a:ext uri="{9D8B030D-6E8A-4147-A177-3AD203B41FA5}">
                          <a16:colId xmlns:a16="http://schemas.microsoft.com/office/drawing/2014/main" val="364612607"/>
                        </a:ext>
                      </a:extLst>
                    </a:gridCol>
                  </a:tblGrid>
                  <a:tr h="5583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186" t="-120652" r="-371" b="-2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15245"/>
                      </a:ext>
                    </a:extLst>
                  </a:tr>
                  <a:tr h="5529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11"/>
                          <a:stretch>
                            <a:fillRect l="-186" t="-223077" r="-371" b="-124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24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/>
              <p:cNvSpPr txBox="1"/>
              <p:nvPr/>
            </p:nvSpPr>
            <p:spPr>
              <a:xfrm>
                <a:off x="0" y="4419600"/>
                <a:ext cx="9144000" cy="192899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Only one of the decryption is successful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The </a:t>
                </a:r>
                <a:r>
                  <a:rPr lang="en-US" altLang="zh-CN" sz="2400" dirty="0"/>
                  <a:t>successful decryption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Bob performs the decryption until </a:t>
                </a:r>
                <a:r>
                  <a:rPr lang="en-US" altLang="zh-CN" sz="2400" dirty="0"/>
                  <a:t>the output wire is </a:t>
                </a:r>
                <a:r>
                  <a:rPr lang="en-US" altLang="zh-CN" sz="2400" dirty="0" smtClean="0"/>
                  <a:t>reached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Bob sends the </a:t>
                </a:r>
                <a:r>
                  <a:rPr lang="en-US" altLang="zh-CN" sz="2400" dirty="0"/>
                  <a:t>output label to </a:t>
                </a:r>
                <a:r>
                  <a:rPr lang="en-US" altLang="zh-CN" sz="2400" dirty="0" smtClean="0"/>
                  <a:t>Alice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9600"/>
                <a:ext cx="9144000" cy="19289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2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3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based on plain RSA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CA" sz="2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Security</a:t>
                </a:r>
                <a:r>
                  <a:rPr lang="en-CA" sz="2400" dirty="0" smtClean="0"/>
                  <a:t>: plain RSA signature is not EUF-CMA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chemeClr val="tx1"/>
                    </a:solidFill>
                  </a:rPr>
                  <a:t>No query attack</a:t>
                </a:r>
                <a:r>
                  <a:rPr lang="en-CA" sz="20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 smtClean="0">
                    <a:solidFill>
                      <a:srgbClr val="C00000"/>
                    </a:solidFill>
                  </a:rPr>
                  <a:t>Input: 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. Compute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000" i="1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  </a:t>
                </a:r>
                <a:endParaRPr lang="en-CA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05926"/>
                <a:ext cx="9144001" cy="559967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9"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8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(5) Bob: Evaluate the Garbled Circuit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4"/>
              <p:cNvSpPr txBox="1"/>
              <p:nvPr/>
            </p:nvSpPr>
            <p:spPr>
              <a:xfrm>
                <a:off x="5410200" y="4419600"/>
                <a:ext cx="3581400" cy="11079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000" b="1" dirty="0" smtClean="0"/>
                  <a:t>EXAMPLE: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sz="2000" b="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=01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32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107996"/>
              </a:xfrm>
              <a:prstGeom prst="rect">
                <a:avLst/>
              </a:prstGeom>
              <a:blipFill>
                <a:blip r:embed="rId30"/>
                <a:stretch>
                  <a:fillRect l="-1523" t="-538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图文框 3"/>
          <p:cNvSpPr/>
          <p:nvPr/>
        </p:nvSpPr>
        <p:spPr>
          <a:xfrm>
            <a:off x="955764" y="13716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图文框 3"/>
          <p:cNvSpPr/>
          <p:nvPr/>
        </p:nvSpPr>
        <p:spPr>
          <a:xfrm>
            <a:off x="1877624" y="13046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图文框 3"/>
          <p:cNvSpPr/>
          <p:nvPr/>
        </p:nvSpPr>
        <p:spPr>
          <a:xfrm>
            <a:off x="4541520" y="154939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图文框 3"/>
          <p:cNvSpPr/>
          <p:nvPr/>
        </p:nvSpPr>
        <p:spPr>
          <a:xfrm>
            <a:off x="2717073" y="16002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图文框 3"/>
          <p:cNvSpPr/>
          <p:nvPr/>
        </p:nvSpPr>
        <p:spPr>
          <a:xfrm>
            <a:off x="3627120" y="12284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图文框 3"/>
          <p:cNvSpPr/>
          <p:nvPr/>
        </p:nvSpPr>
        <p:spPr>
          <a:xfrm>
            <a:off x="5580018" y="1286164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图文框 3"/>
          <p:cNvSpPr/>
          <p:nvPr/>
        </p:nvSpPr>
        <p:spPr>
          <a:xfrm>
            <a:off x="1110345" y="2069262"/>
            <a:ext cx="806957" cy="2069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图文框 3"/>
          <p:cNvSpPr/>
          <p:nvPr/>
        </p:nvSpPr>
        <p:spPr>
          <a:xfrm>
            <a:off x="3621748" y="2165970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图文框 3"/>
          <p:cNvSpPr/>
          <p:nvPr/>
        </p:nvSpPr>
        <p:spPr>
          <a:xfrm>
            <a:off x="5813734" y="1863636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图文框 3"/>
          <p:cNvSpPr/>
          <p:nvPr/>
        </p:nvSpPr>
        <p:spPr>
          <a:xfrm>
            <a:off x="2414454" y="2963091"/>
            <a:ext cx="1217266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图文框 3"/>
          <p:cNvSpPr/>
          <p:nvPr/>
        </p:nvSpPr>
        <p:spPr>
          <a:xfrm>
            <a:off x="5401491" y="2908701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图文框 3"/>
          <p:cNvSpPr/>
          <p:nvPr/>
        </p:nvSpPr>
        <p:spPr>
          <a:xfrm>
            <a:off x="1411458" y="3995055"/>
            <a:ext cx="1254150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图文框 3"/>
          <p:cNvSpPr/>
          <p:nvPr/>
        </p:nvSpPr>
        <p:spPr>
          <a:xfrm>
            <a:off x="1437640" y="275906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图文框 3"/>
          <p:cNvSpPr/>
          <p:nvPr/>
        </p:nvSpPr>
        <p:spPr>
          <a:xfrm>
            <a:off x="3733800" y="25463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图文框 3"/>
          <p:cNvSpPr/>
          <p:nvPr/>
        </p:nvSpPr>
        <p:spPr>
          <a:xfrm>
            <a:off x="6240780" y="24320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图文框 3"/>
          <p:cNvSpPr/>
          <p:nvPr/>
        </p:nvSpPr>
        <p:spPr>
          <a:xfrm>
            <a:off x="3683727" y="32702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图文框 3"/>
          <p:cNvSpPr/>
          <p:nvPr/>
        </p:nvSpPr>
        <p:spPr>
          <a:xfrm>
            <a:off x="5131527" y="32893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图文框 3"/>
          <p:cNvSpPr/>
          <p:nvPr/>
        </p:nvSpPr>
        <p:spPr>
          <a:xfrm>
            <a:off x="2606040" y="515301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图文框 3"/>
          <p:cNvSpPr/>
          <p:nvPr/>
        </p:nvSpPr>
        <p:spPr>
          <a:xfrm>
            <a:off x="3886200" y="4089399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图文框 3"/>
          <p:cNvSpPr/>
          <p:nvPr/>
        </p:nvSpPr>
        <p:spPr>
          <a:xfrm>
            <a:off x="3468520" y="3826165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图文框 3"/>
          <p:cNvSpPr/>
          <p:nvPr/>
        </p:nvSpPr>
        <p:spPr>
          <a:xfrm>
            <a:off x="4603243" y="3852819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图文框 3"/>
          <p:cNvSpPr/>
          <p:nvPr/>
        </p:nvSpPr>
        <p:spPr>
          <a:xfrm>
            <a:off x="4807996" y="41063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3"/>
          <p:cNvSpPr/>
          <p:nvPr/>
        </p:nvSpPr>
        <p:spPr>
          <a:xfrm>
            <a:off x="4140927" y="4602697"/>
            <a:ext cx="1299613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图文框 3"/>
          <p:cNvSpPr/>
          <p:nvPr/>
        </p:nvSpPr>
        <p:spPr>
          <a:xfrm>
            <a:off x="3606214" y="4896901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3"/>
          <p:cNvSpPr/>
          <p:nvPr/>
        </p:nvSpPr>
        <p:spPr>
          <a:xfrm>
            <a:off x="2909719" y="5375609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图文框 3"/>
          <p:cNvSpPr/>
          <p:nvPr/>
        </p:nvSpPr>
        <p:spPr>
          <a:xfrm>
            <a:off x="3844836" y="614996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(6) Alice: Decide the Output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p:sp>
        <p:nvSpPr>
          <p:cNvPr id="33" name="图文框 3"/>
          <p:cNvSpPr/>
          <p:nvPr/>
        </p:nvSpPr>
        <p:spPr>
          <a:xfrm>
            <a:off x="955764" y="13716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图文框 3"/>
          <p:cNvSpPr/>
          <p:nvPr/>
        </p:nvSpPr>
        <p:spPr>
          <a:xfrm>
            <a:off x="1877624" y="13046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图文框 3"/>
          <p:cNvSpPr/>
          <p:nvPr/>
        </p:nvSpPr>
        <p:spPr>
          <a:xfrm>
            <a:off x="4541520" y="154939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图文框 3"/>
          <p:cNvSpPr/>
          <p:nvPr/>
        </p:nvSpPr>
        <p:spPr>
          <a:xfrm>
            <a:off x="2717073" y="16002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图文框 3"/>
          <p:cNvSpPr/>
          <p:nvPr/>
        </p:nvSpPr>
        <p:spPr>
          <a:xfrm>
            <a:off x="3627120" y="12284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图文框 3"/>
          <p:cNvSpPr/>
          <p:nvPr/>
        </p:nvSpPr>
        <p:spPr>
          <a:xfrm>
            <a:off x="5580018" y="1286164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图文框 3"/>
          <p:cNvSpPr/>
          <p:nvPr/>
        </p:nvSpPr>
        <p:spPr>
          <a:xfrm>
            <a:off x="1110345" y="2069262"/>
            <a:ext cx="806957" cy="2069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图文框 3"/>
          <p:cNvSpPr/>
          <p:nvPr/>
        </p:nvSpPr>
        <p:spPr>
          <a:xfrm>
            <a:off x="3621748" y="2165970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图文框 3"/>
          <p:cNvSpPr/>
          <p:nvPr/>
        </p:nvSpPr>
        <p:spPr>
          <a:xfrm>
            <a:off x="5813734" y="1863636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图文框 3"/>
          <p:cNvSpPr/>
          <p:nvPr/>
        </p:nvSpPr>
        <p:spPr>
          <a:xfrm>
            <a:off x="2414454" y="2963091"/>
            <a:ext cx="1217266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图文框 3"/>
          <p:cNvSpPr/>
          <p:nvPr/>
        </p:nvSpPr>
        <p:spPr>
          <a:xfrm>
            <a:off x="5401491" y="2908701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图文框 3"/>
          <p:cNvSpPr/>
          <p:nvPr/>
        </p:nvSpPr>
        <p:spPr>
          <a:xfrm>
            <a:off x="1411458" y="3995055"/>
            <a:ext cx="1254150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图文框 3"/>
          <p:cNvSpPr/>
          <p:nvPr/>
        </p:nvSpPr>
        <p:spPr>
          <a:xfrm>
            <a:off x="1437640" y="275906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图文框 3"/>
          <p:cNvSpPr/>
          <p:nvPr/>
        </p:nvSpPr>
        <p:spPr>
          <a:xfrm>
            <a:off x="3733800" y="25463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图文框 3"/>
          <p:cNvSpPr/>
          <p:nvPr/>
        </p:nvSpPr>
        <p:spPr>
          <a:xfrm>
            <a:off x="6240780" y="24320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图文框 3"/>
          <p:cNvSpPr/>
          <p:nvPr/>
        </p:nvSpPr>
        <p:spPr>
          <a:xfrm>
            <a:off x="3683727" y="32702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图文框 3"/>
          <p:cNvSpPr/>
          <p:nvPr/>
        </p:nvSpPr>
        <p:spPr>
          <a:xfrm>
            <a:off x="5131527" y="32893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图文框 3"/>
          <p:cNvSpPr/>
          <p:nvPr/>
        </p:nvSpPr>
        <p:spPr>
          <a:xfrm>
            <a:off x="2606040" y="515301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图文框 3"/>
          <p:cNvSpPr/>
          <p:nvPr/>
        </p:nvSpPr>
        <p:spPr>
          <a:xfrm>
            <a:off x="3886200" y="4089399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图文框 3"/>
          <p:cNvSpPr/>
          <p:nvPr/>
        </p:nvSpPr>
        <p:spPr>
          <a:xfrm>
            <a:off x="3468520" y="3826165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图文框 3"/>
          <p:cNvSpPr/>
          <p:nvPr/>
        </p:nvSpPr>
        <p:spPr>
          <a:xfrm>
            <a:off x="4603243" y="3852819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图文框 3"/>
          <p:cNvSpPr/>
          <p:nvPr/>
        </p:nvSpPr>
        <p:spPr>
          <a:xfrm>
            <a:off x="4807996" y="41063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3"/>
          <p:cNvSpPr/>
          <p:nvPr/>
        </p:nvSpPr>
        <p:spPr>
          <a:xfrm>
            <a:off x="4140927" y="4602697"/>
            <a:ext cx="1299613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图文框 3"/>
          <p:cNvSpPr/>
          <p:nvPr/>
        </p:nvSpPr>
        <p:spPr>
          <a:xfrm>
            <a:off x="3606214" y="4896901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3"/>
          <p:cNvSpPr/>
          <p:nvPr/>
        </p:nvSpPr>
        <p:spPr>
          <a:xfrm>
            <a:off x="2909719" y="5375609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图文框 3"/>
          <p:cNvSpPr/>
          <p:nvPr/>
        </p:nvSpPr>
        <p:spPr>
          <a:xfrm>
            <a:off x="3844836" y="614996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14"/>
              <p:cNvSpPr txBox="1"/>
              <p:nvPr/>
            </p:nvSpPr>
            <p:spPr>
              <a:xfrm>
                <a:off x="5410200" y="4419600"/>
                <a:ext cx="3581400" cy="11314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Alice: </a:t>
                </a:r>
                <a:r>
                  <a:rPr lang="en-US" altLang="zh-CN" sz="2000" dirty="0" smtClean="0"/>
                  <a:t>Receive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from Bob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Alice: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stands for 1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Alice: </a:t>
                </a:r>
                <a:r>
                  <a:rPr lang="en-US" altLang="zh-CN" sz="2000" dirty="0" smtClean="0"/>
                  <a:t>Sends 1 to Bob</a:t>
                </a:r>
              </a:p>
            </p:txBody>
          </p:sp>
        </mc:Choice>
        <mc:Fallback xmlns="">
          <p:sp>
            <p:nvSpPr>
              <p:cNvPr id="58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131464"/>
              </a:xfrm>
              <a:prstGeom prst="rect">
                <a:avLst/>
              </a:prstGeom>
              <a:blipFill>
                <a:blip r:embed="rId30"/>
                <a:stretch>
                  <a:fillRect l="-1184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1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Analysis</a:t>
            </a:r>
            <a:endParaRPr lang="en-US" sz="40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6" y="914400"/>
            <a:ext cx="4921518" cy="5563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"/>
              <p:cNvSpPr txBox="1"/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1317"/>
                <a:ext cx="651164" cy="280333"/>
              </a:xfrm>
              <a:prstGeom prst="rect">
                <a:avLst/>
              </a:prstGeom>
              <a:blipFill>
                <a:blip r:embed="rId4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8"/>
              <p:cNvSpPr txBox="1"/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91" y="1275508"/>
                <a:ext cx="651164" cy="280718"/>
              </a:xfrm>
              <a:prstGeom prst="rect">
                <a:avLst/>
              </a:prstGeom>
              <a:blipFill>
                <a:blip r:embed="rId5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/>
              <p:cNvSpPr txBox="1"/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09" y="1573382"/>
                <a:ext cx="651164" cy="281616"/>
              </a:xfrm>
              <a:prstGeom prst="rect">
                <a:avLst/>
              </a:prstGeom>
              <a:blipFill>
                <a:blip r:embed="rId6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0"/>
              <p:cNvSpPr txBox="1"/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199308"/>
                <a:ext cx="651164" cy="279948"/>
              </a:xfrm>
              <a:prstGeom prst="rect">
                <a:avLst/>
              </a:prstGeom>
              <a:blipFill>
                <a:blip r:embed="rId7"/>
                <a:stretch>
                  <a:fillRect r="-377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/>
              <p:cNvSpPr txBox="1"/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528575"/>
                <a:ext cx="651164" cy="295530"/>
              </a:xfrm>
              <a:prstGeom prst="rect">
                <a:avLst/>
              </a:prstGeom>
              <a:blipFill>
                <a:blip r:embed="rId8"/>
                <a:stretch>
                  <a:fillRect r="-377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2"/>
              <p:cNvSpPr txBox="1"/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09" y="1254726"/>
                <a:ext cx="651164" cy="281872"/>
              </a:xfrm>
              <a:prstGeom prst="rect">
                <a:avLst/>
              </a:prstGeom>
              <a:blipFill>
                <a:blip r:embed="rId9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3"/>
              <p:cNvSpPr txBox="1"/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2" y="2397948"/>
                <a:ext cx="651164" cy="281680"/>
              </a:xfrm>
              <a:prstGeom prst="rect">
                <a:avLst/>
              </a:prstGeom>
              <a:blipFill>
                <a:blip r:embed="rId10"/>
                <a:stretch>
                  <a:fillRect r="-280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/>
              <p:cNvSpPr txBox="1"/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64" y="2508784"/>
                <a:ext cx="651164" cy="280333"/>
              </a:xfrm>
              <a:prstGeom prst="rect">
                <a:avLst/>
              </a:prstGeom>
              <a:blipFill>
                <a:blip r:embed="rId11"/>
                <a:stretch>
                  <a:fillRect r="-373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5"/>
              <p:cNvSpPr txBox="1"/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9" y="2723308"/>
                <a:ext cx="651164" cy="279948"/>
              </a:xfrm>
              <a:prstGeom prst="rect">
                <a:avLst/>
              </a:prstGeom>
              <a:blipFill>
                <a:blip r:embed="rId12"/>
                <a:stretch>
                  <a:fillRect r="-280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6" y="3225757"/>
                <a:ext cx="651164" cy="280333"/>
              </a:xfrm>
              <a:prstGeom prst="rect">
                <a:avLst/>
              </a:prstGeom>
              <a:blipFill>
                <a:blip r:embed="rId13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7"/>
              <p:cNvSpPr txBox="1"/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256708"/>
                <a:ext cx="651164" cy="280333"/>
              </a:xfrm>
              <a:prstGeom prst="rect">
                <a:avLst/>
              </a:prstGeom>
              <a:blipFill>
                <a:blip r:embed="rId14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8"/>
              <p:cNvSpPr txBox="1"/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4" y="4043175"/>
                <a:ext cx="651164" cy="280333"/>
              </a:xfrm>
              <a:prstGeom prst="rect">
                <a:avLst/>
              </a:prstGeom>
              <a:blipFill>
                <a:blip r:embed="rId15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9"/>
              <p:cNvSpPr txBox="1"/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91" y="4070663"/>
                <a:ext cx="651164" cy="280333"/>
              </a:xfrm>
              <a:prstGeom prst="rect">
                <a:avLst/>
              </a:prstGeom>
              <a:blipFill>
                <a:blip r:embed="rId16"/>
                <a:stretch>
                  <a:fillRect r="-205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0"/>
              <p:cNvSpPr txBox="1"/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55" y="5109975"/>
                <a:ext cx="651164" cy="280333"/>
              </a:xfrm>
              <a:prstGeom prst="rect">
                <a:avLst/>
              </a:prstGeom>
              <a:blipFill>
                <a:blip r:embed="rId17"/>
                <a:stretch>
                  <a:fillRect r="-2075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/>
              <p:cNvSpPr txBox="1"/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6" y="4859155"/>
                <a:ext cx="651164" cy="284501"/>
              </a:xfrm>
              <a:prstGeom prst="rect">
                <a:avLst/>
              </a:prstGeom>
              <a:blipFill>
                <a:blip r:embed="rId18"/>
                <a:stretch>
                  <a:fillRect r="-20561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2"/>
              <p:cNvSpPr txBox="1"/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7" y="6100575"/>
                <a:ext cx="651164" cy="280333"/>
              </a:xfrm>
              <a:prstGeom prst="rect">
                <a:avLst/>
              </a:prstGeom>
              <a:blipFill>
                <a:blip r:embed="rId19"/>
                <a:stretch>
                  <a:fillRect r="-1962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94" y="2438400"/>
            <a:ext cx="1190042" cy="1043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9" y="2637588"/>
            <a:ext cx="1190042" cy="10437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90351"/>
            <a:ext cx="1190042" cy="1038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19" y="4340347"/>
            <a:ext cx="1190042" cy="10437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06" y="5107872"/>
            <a:ext cx="1190042" cy="1043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9" y="1831373"/>
            <a:ext cx="770601" cy="4633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56" y="3581400"/>
            <a:ext cx="770601" cy="46821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5" y="3611074"/>
            <a:ext cx="770601" cy="4730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0" y="1928208"/>
            <a:ext cx="775478" cy="47309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855159"/>
            <a:ext cx="770601" cy="473090"/>
          </a:xfrm>
          <a:prstGeom prst="rect">
            <a:avLst/>
          </a:prstGeom>
        </p:spPr>
      </p:pic>
      <p:sp>
        <p:nvSpPr>
          <p:cNvPr id="33" name="图文框 3"/>
          <p:cNvSpPr/>
          <p:nvPr/>
        </p:nvSpPr>
        <p:spPr>
          <a:xfrm>
            <a:off x="955764" y="13716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图文框 3"/>
          <p:cNvSpPr/>
          <p:nvPr/>
        </p:nvSpPr>
        <p:spPr>
          <a:xfrm>
            <a:off x="1877624" y="13046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图文框 3"/>
          <p:cNvSpPr/>
          <p:nvPr/>
        </p:nvSpPr>
        <p:spPr>
          <a:xfrm>
            <a:off x="4541520" y="154939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图文框 3"/>
          <p:cNvSpPr/>
          <p:nvPr/>
        </p:nvSpPr>
        <p:spPr>
          <a:xfrm>
            <a:off x="2717073" y="16002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图文框 3"/>
          <p:cNvSpPr/>
          <p:nvPr/>
        </p:nvSpPr>
        <p:spPr>
          <a:xfrm>
            <a:off x="3627120" y="12284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图文框 3"/>
          <p:cNvSpPr/>
          <p:nvPr/>
        </p:nvSpPr>
        <p:spPr>
          <a:xfrm>
            <a:off x="5580018" y="1286164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图文框 3"/>
          <p:cNvSpPr/>
          <p:nvPr/>
        </p:nvSpPr>
        <p:spPr>
          <a:xfrm>
            <a:off x="1110345" y="2069262"/>
            <a:ext cx="806957" cy="2069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图文框 3"/>
          <p:cNvSpPr/>
          <p:nvPr/>
        </p:nvSpPr>
        <p:spPr>
          <a:xfrm>
            <a:off x="3621748" y="2165970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图文框 3"/>
          <p:cNvSpPr/>
          <p:nvPr/>
        </p:nvSpPr>
        <p:spPr>
          <a:xfrm>
            <a:off x="5813734" y="1863636"/>
            <a:ext cx="806957" cy="204939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图文框 3"/>
          <p:cNvSpPr/>
          <p:nvPr/>
        </p:nvSpPr>
        <p:spPr>
          <a:xfrm>
            <a:off x="2414454" y="2963091"/>
            <a:ext cx="1217266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图文框 3"/>
          <p:cNvSpPr/>
          <p:nvPr/>
        </p:nvSpPr>
        <p:spPr>
          <a:xfrm>
            <a:off x="5401491" y="2908701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图文框 3"/>
          <p:cNvSpPr/>
          <p:nvPr/>
        </p:nvSpPr>
        <p:spPr>
          <a:xfrm>
            <a:off x="1411458" y="3995055"/>
            <a:ext cx="1254150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图文框 3"/>
          <p:cNvSpPr/>
          <p:nvPr/>
        </p:nvSpPr>
        <p:spPr>
          <a:xfrm>
            <a:off x="1437640" y="275906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图文框 3"/>
          <p:cNvSpPr/>
          <p:nvPr/>
        </p:nvSpPr>
        <p:spPr>
          <a:xfrm>
            <a:off x="3733800" y="25463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图文框 3"/>
          <p:cNvSpPr/>
          <p:nvPr/>
        </p:nvSpPr>
        <p:spPr>
          <a:xfrm>
            <a:off x="6240780" y="24320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图文框 3"/>
          <p:cNvSpPr/>
          <p:nvPr/>
        </p:nvSpPr>
        <p:spPr>
          <a:xfrm>
            <a:off x="3683727" y="327025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图文框 3"/>
          <p:cNvSpPr/>
          <p:nvPr/>
        </p:nvSpPr>
        <p:spPr>
          <a:xfrm>
            <a:off x="5131527" y="3289300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图文框 3"/>
          <p:cNvSpPr/>
          <p:nvPr/>
        </p:nvSpPr>
        <p:spPr>
          <a:xfrm>
            <a:off x="2606040" y="5153017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图文框 3"/>
          <p:cNvSpPr/>
          <p:nvPr/>
        </p:nvSpPr>
        <p:spPr>
          <a:xfrm>
            <a:off x="3886200" y="4089399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图文框 3"/>
          <p:cNvSpPr/>
          <p:nvPr/>
        </p:nvSpPr>
        <p:spPr>
          <a:xfrm>
            <a:off x="3468520" y="3826165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图文框 3"/>
          <p:cNvSpPr/>
          <p:nvPr/>
        </p:nvSpPr>
        <p:spPr>
          <a:xfrm>
            <a:off x="4603243" y="3852819"/>
            <a:ext cx="806957" cy="186308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图文框 3"/>
          <p:cNvSpPr/>
          <p:nvPr/>
        </p:nvSpPr>
        <p:spPr>
          <a:xfrm>
            <a:off x="4807996" y="410633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图文框 3"/>
          <p:cNvSpPr/>
          <p:nvPr/>
        </p:nvSpPr>
        <p:spPr>
          <a:xfrm>
            <a:off x="4140927" y="4602697"/>
            <a:ext cx="1299613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图文框 3"/>
          <p:cNvSpPr/>
          <p:nvPr/>
        </p:nvSpPr>
        <p:spPr>
          <a:xfrm>
            <a:off x="3606214" y="4896901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图文框 3"/>
          <p:cNvSpPr/>
          <p:nvPr/>
        </p:nvSpPr>
        <p:spPr>
          <a:xfrm>
            <a:off x="2909719" y="5375609"/>
            <a:ext cx="1236538" cy="247976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图文框 3"/>
          <p:cNvSpPr/>
          <p:nvPr/>
        </p:nvSpPr>
        <p:spPr>
          <a:xfrm>
            <a:off x="3844836" y="6149966"/>
            <a:ext cx="212495" cy="225433"/>
          </a:xfrm>
          <a:prstGeom prst="frame">
            <a:avLst>
              <a:gd name="adj1" fmla="val 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14"/>
              <p:cNvSpPr txBox="1"/>
              <p:nvPr/>
            </p:nvSpPr>
            <p:spPr>
              <a:xfrm>
                <a:off x="5410200" y="4419600"/>
                <a:ext cx="3581400" cy="1785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 and Bob learn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𝐆𝐄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Alice cannot learn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OT receiver’s privacy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Bob cannot learn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Labels are chosen by Alice</a:t>
                </a:r>
              </a:p>
            </p:txBody>
          </p:sp>
        </mc:Choice>
        <mc:Fallback xmlns="">
          <p:sp>
            <p:nvSpPr>
              <p:cNvPr id="64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19600"/>
                <a:ext cx="3581400" cy="1785104"/>
              </a:xfrm>
              <a:prstGeom prst="rect">
                <a:avLst/>
              </a:prstGeom>
              <a:blipFill>
                <a:blip r:embed="rId30"/>
                <a:stretch>
                  <a:fillRect l="-1184" t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Plain RSA Signature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/>
                  <a:t>Two-Query Attack: </a:t>
                </a:r>
                <a:r>
                  <a:rPr lang="en-CA" sz="2400" dirty="0" smtClean="0"/>
                  <a:t>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400" dirty="0" smtClean="0"/>
                  <a:t> as the product of two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any message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altLang="zh-CN" sz="2000" dirty="0">
                    <a:solidFill>
                      <a:srgbClr val="C00000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CA" altLang="zh-CN" sz="2000" b="1">
                        <a:solidFill>
                          <a:srgbClr val="C00000"/>
                        </a:solidFill>
                        <a:latin typeface="Cambria Math"/>
                      </a:rPr>
                      <m:t>𝐒𝐢𝐠𝐧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, .)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and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altLang="zh-C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sup>
                    </m:sSup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/>
                  <a:t>Generalization</a:t>
                </a:r>
                <a:r>
                  <a:rPr lang="en-CA" sz="2000" dirty="0" smtClean="0"/>
                  <a:t>: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sz="2000" dirty="0" smtClean="0"/>
                  <a:t>, one can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sz="2000" dirty="0" smtClean="0"/>
                  <a:t> forgeries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19200"/>
                <a:ext cx="9143999" cy="512807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 b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1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RSA-FDH (full-domain hash)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CA" sz="2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4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CA" sz="2400" dirty="0" smtClean="0">
                    <a:solidFill>
                      <a:schemeClr val="tx1"/>
                    </a:solidFill>
                  </a:rPr>
                  <a:t>plain RSA sig + FDH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in the key generation of RSA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c</a:t>
                </a:r>
                <a:r>
                  <a:rPr lang="en-CA" sz="2000" dirty="0" smtClean="0">
                    <a:solidFill>
                      <a:srgbClr val="C00000"/>
                    </a:solidFill>
                    <a:effectLst/>
                  </a:rPr>
                  <a:t>hoose a function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𝐻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effectLst/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effectLst/>
                  </a:rPr>
                  <a:t> (modeled as a random oracle)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𝑒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𝑠𝑘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𝑁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i="1" dirty="0" err="1" smtClean="0">
                        <a:solidFill>
                          <a:srgbClr val="C0000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if and only if </a:t>
                </a:r>
                <a14:m>
                  <m:oMath xmlns:m="http://schemas.openxmlformats.org/officeDocument/2006/math">
                    <m:r>
                      <a:rPr lang="en-CA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Correctness: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CA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20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b="1" dirty="0"/>
                  <a:t>THEOREM:</a:t>
                </a:r>
                <a:r>
                  <a:rPr lang="en-CA" altLang="zh-CN" sz="2400" dirty="0"/>
                  <a:t> If the RSA problem is hard and</a:t>
                </a:r>
                <a14:m>
                  <m:oMath xmlns:m="http://schemas.openxmlformats.org/officeDocument/2006/math"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/>
                  <a:t>is modeled as a 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      oracle, then RSA-FDH is EUF-CMA. </a:t>
                </a:r>
                <a:endParaRPr lang="en-CA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21232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Hash-and-Sign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sz="2400" b="1" dirty="0" smtClean="0">
                    <a:solidFill>
                      <a:schemeClr val="tx1"/>
                    </a:solidFill>
                  </a:rPr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/>
                        <a:ea typeface="Cambria Math"/>
                      </a:rPr>
                      <m:t>Π</m:t>
                    </m:r>
                    <m:r>
                      <a:rPr lang="en-CA" altLang="zh-CN" sz="2400" i="1" dirty="0">
                        <a:latin typeface="Cambria Math"/>
                        <a:ea typeface="Cambria Math"/>
                      </a:rPr>
                      <m:t>′</m:t>
                    </m:r>
                    <m:r>
                      <m:rPr>
                        <m:nor/>
                      </m:rPr>
                      <a:rPr lang="en-CA" altLang="zh-CN" sz="2400" dirty="0"/>
                      <m:t>=</m:t>
                    </m:r>
                    <m:r>
                      <a:rPr lang="en-CA" altLang="zh-CN" sz="2400" i="1">
                        <a:latin typeface="Cambria Math"/>
                      </a:rPr>
                      <m:t>(</m:t>
                    </m:r>
                    <m:r>
                      <a:rPr lang="en-CA" altLang="zh-CN" sz="2400" b="1">
                        <a:latin typeface="Cambria Math"/>
                      </a:rPr>
                      <m:t>𝐆𝐞𝐧</m:t>
                    </m:r>
                    <m:r>
                      <a:rPr lang="en-CA" altLang="zh-CN" sz="2400" i="1">
                        <a:latin typeface="Cambria Math"/>
                      </a:rPr>
                      <m:t>′,  </m:t>
                    </m:r>
                    <m:r>
                      <a:rPr lang="en-CA" altLang="zh-CN" sz="2400" b="1">
                        <a:latin typeface="Cambria Math"/>
                      </a:rPr>
                      <m:t>𝐒𝐢𝐠𝐧</m:t>
                    </m:r>
                    <m:r>
                      <a:rPr lang="en-CA" altLang="zh-CN" sz="2400" i="1">
                        <a:latin typeface="Cambria Math"/>
                      </a:rPr>
                      <m:t>′, </m:t>
                    </m:r>
                    <m:r>
                      <a:rPr lang="en-CA" altLang="zh-CN" sz="2400" b="1">
                        <a:latin typeface="Cambria Math"/>
                      </a:rPr>
                      <m:t>𝐕𝐫𝐟𝐲</m:t>
                    </m:r>
                    <m:r>
                      <a:rPr lang="en-CA" altLang="zh-CN" sz="2400" i="1">
                        <a:latin typeface="Cambria Math"/>
                      </a:rPr>
                      <m:t>′)</m:t>
                    </m:r>
                    <m:r>
                      <m:rPr>
                        <m:nor/>
                      </m:rPr>
                      <a:rPr lang="en-CA" altLang="zh-CN" sz="2400" dirty="0"/>
                      <m:t>+</m:t>
                    </m:r>
                    <m:sSup>
                      <m:sSupPr>
                        <m:ctrlPr>
                          <a:rPr lang="en-CA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dirty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altLang="zh-CN" sz="24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CA" sz="24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d>
                      <m:d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𝐒𝐢𝐠𝐧</m:t>
                        </m:r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CA" sz="20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𝐕𝐫𝐟𝐲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, a signature scheme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-bit messages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CA" sz="2000" dirty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CA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a hash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)←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𝐆𝐞𝐧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CA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>
                            <a:solidFill>
                              <a:srgbClr val="C00000"/>
                            </a:solidFill>
                            <a:latin typeface="Cambria Math"/>
                          </a:rPr>
                          <m:t>𝐆𝐞𝐧</m:t>
                        </m:r>
                      </m:e>
                      <m:sub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CA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CA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CA" sz="2000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𝑆𝐾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∈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CA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←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𝐒𝐢𝐠𝐧</m:t>
                    </m:r>
                    <m:r>
                      <a:rPr lang="en-CA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𝑠𝑘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{0, 1}←</m:t>
                    </m:r>
                    <m:r>
                      <a:rPr lang="en-CA" sz="2000" b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𝐕𝐫𝐟𝐲</m:t>
                    </m:r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′</m:t>
                    </m:r>
                    <m:d>
                      <m:dPr>
                        <m:ctrlPr>
                          <a:rPr lang="en-CA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𝑃𝐾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 (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CA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CA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>
                    <a:solidFill>
                      <a:srgbClr val="C00000"/>
                    </a:solidFill>
                  </a:rPr>
                  <a:t>o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utput 1 </a:t>
                </a:r>
                <a:r>
                  <a:rPr lang="en-CA" sz="2000" dirty="0" err="1" smtClean="0">
                    <a:solidFill>
                      <a:srgbClr val="C00000"/>
                    </a:solidFill>
                  </a:rPr>
                  <a:t>iff</a:t>
                </a:r>
                <a:r>
                  <a:rPr lang="en-CA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𝐕𝐫𝐟𝐲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CA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CA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CA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CA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THEOREM: 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is EUF-CMA 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for messages of length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CA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CA" altLang="zh-CN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collision </a:t>
                </a:r>
                <a:endParaRPr lang="en-CA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altLang="zh-CN" sz="2400" dirty="0"/>
                  <a:t> </a:t>
                </a:r>
                <a:r>
                  <a:rPr lang="en-CA" altLang="zh-CN" sz="2400" dirty="0" smtClean="0"/>
                  <a:t>     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resistant</a:t>
                </a:r>
                <a:r>
                  <a:rPr lang="en-CA" altLang="zh-CN" sz="2400" dirty="0">
                    <a:solidFill>
                      <a:schemeClr val="tx1"/>
                    </a:solidFill>
                  </a:rPr>
                  <a:t>,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CA" altLang="zh-CN" sz="2400" dirty="0">
                    <a:solidFill>
                      <a:schemeClr val="tx1"/>
                    </a:solidFill>
                  </a:rPr>
                  <a:t> is </a:t>
                </a:r>
                <a:r>
                  <a:rPr lang="en-CA" altLang="zh-CN" sz="2400" dirty="0" smtClean="0">
                    <a:solidFill>
                      <a:schemeClr val="tx1"/>
                    </a:solidFill>
                  </a:rPr>
                  <a:t>EUF-CMA.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Proof:  similar to hash-and-MAC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6942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5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Secure Communication</a:t>
            </a:r>
            <a:endParaRPr lang="en-US" dirty="0"/>
          </a:p>
        </p:txBody>
      </p:sp>
      <p:sp>
        <p:nvSpPr>
          <p:cNvPr id="33" name="TextBox 14"/>
          <p:cNvSpPr txBox="1"/>
          <p:nvPr/>
        </p:nvSpPr>
        <p:spPr>
          <a:xfrm>
            <a:off x="0" y="3352800"/>
            <a:ext cx="9144000" cy="258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are two parties, Alice and Bob, who want to </a:t>
            </a:r>
            <a:r>
              <a:rPr lang="en-US" sz="2000" u="sng" dirty="0" smtClean="0"/>
              <a:t>communicate securely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is an adversary Charlie, who may </a:t>
            </a:r>
            <a:r>
              <a:rPr lang="en-US" sz="2000" u="sng" dirty="0" smtClean="0"/>
              <a:t>wiretap or tamper with</a:t>
            </a:r>
            <a:r>
              <a:rPr lang="en-US" sz="2000" dirty="0" smtClean="0"/>
              <a:t> the channel.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ensure secure communication, </a:t>
            </a:r>
            <a:r>
              <a:rPr lang="en-US" sz="2000" u="sng" dirty="0" smtClean="0"/>
              <a:t>two fundamental properties</a:t>
            </a:r>
            <a:r>
              <a:rPr lang="en-US" sz="2000" dirty="0" smtClean="0"/>
              <a:t> are required: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Confidentiality</a:t>
            </a:r>
            <a:r>
              <a:rPr lang="en-US" altLang="zh-CN" sz="2000" dirty="0"/>
              <a:t>: private communication </a:t>
            </a:r>
            <a:r>
              <a:rPr lang="en-US" altLang="zh-CN" sz="2000" dirty="0" smtClean="0"/>
              <a:t>channel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Symmetric-key Cryptosystem and Public-key Cryptosystem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Integrity</a:t>
            </a:r>
            <a:r>
              <a:rPr lang="en-US" altLang="zh-CN" sz="2000" dirty="0"/>
              <a:t>: authenticated communication </a:t>
            </a:r>
            <a:r>
              <a:rPr lang="en-US" altLang="zh-CN" sz="2000" dirty="0" smtClean="0"/>
              <a:t>channel</a:t>
            </a:r>
            <a:endParaRPr lang="en-US" sz="2000" dirty="0" smtClean="0"/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Message Authentication Codes and Digital Signatures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08067" y="1511618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2" name="Straight Arrow Connector 27"/>
          <p:cNvCxnSpPr>
            <a:cxnSpLocks noChangeShapeType="1"/>
          </p:cNvCxnSpPr>
          <p:nvPr/>
        </p:nvCxnSpPr>
        <p:spPr bwMode="auto">
          <a:xfrm flipV="1">
            <a:off x="1536701" y="188309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4755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7135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66800" y="239530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78653" y="239530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7" name="曲线连接符 44"/>
          <p:cNvCxnSpPr>
            <a:stCxn id="11" idx="2"/>
            <a:endCxn id="18" idx="0"/>
          </p:cNvCxnSpPr>
          <p:nvPr/>
        </p:nvCxnSpPr>
        <p:spPr>
          <a:xfrm rot="16200000" flipH="1">
            <a:off x="4354439" y="1788383"/>
            <a:ext cx="1031557" cy="121669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0942" y="291250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3631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Millionaires’ </a:t>
            </a:r>
            <a:r>
              <a:rPr lang="en-US" altLang="zh-CN" dirty="0" smtClean="0"/>
              <a:t>Problem</a:t>
            </a:r>
            <a:endParaRPr lang="en-US" sz="2000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19532" y="1447800"/>
            <a:ext cx="16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Who </a:t>
            </a:r>
            <a:r>
              <a:rPr lang="en-US" dirty="0"/>
              <a:t>is wealthier?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70388" y="1744339"/>
                <a:ext cx="215854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88" y="1744339"/>
                <a:ext cx="2158540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42445" y="2418693"/>
                <a:ext cx="1414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5" y="2418693"/>
                <a:ext cx="14141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819407" y="23980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2086" y="23980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81800" y="2657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6571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6158" y="2657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26571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0"/>
          <p:cNvSpPr txBox="1"/>
          <p:nvPr/>
        </p:nvSpPr>
        <p:spPr>
          <a:xfrm>
            <a:off x="6819407" y="43792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16" name="TextBox 2"/>
          <p:cNvSpPr txBox="1"/>
          <p:nvPr/>
        </p:nvSpPr>
        <p:spPr>
          <a:xfrm>
            <a:off x="1072086" y="43792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2"/>
              <p:cNvSpPr txBox="1"/>
              <p:nvPr/>
            </p:nvSpPr>
            <p:spPr>
              <a:xfrm>
                <a:off x="6781800" y="46383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383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1"/>
              <p:cNvSpPr txBox="1"/>
              <p:nvPr/>
            </p:nvSpPr>
            <p:spPr>
              <a:xfrm>
                <a:off x="1076158" y="46383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46383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286000" y="37383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"/>
              <p:cNvSpPr txBox="1"/>
              <p:nvPr/>
            </p:nvSpPr>
            <p:spPr>
              <a:xfrm>
                <a:off x="3547330" y="3446930"/>
                <a:ext cx="2114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30" y="3446930"/>
                <a:ext cx="211474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916" t="-28261" r="-576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8"/>
          <p:cNvSpPr>
            <a:spLocks noChangeShapeType="1"/>
          </p:cNvSpPr>
          <p:nvPr/>
        </p:nvSpPr>
        <p:spPr bwMode="auto">
          <a:xfrm rot="10800000">
            <a:off x="2277036" y="38907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6"/>
              <p:cNvSpPr txBox="1"/>
              <p:nvPr/>
            </p:nvSpPr>
            <p:spPr>
              <a:xfrm>
                <a:off x="4019111" y="3908636"/>
                <a:ext cx="1324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1" y="3908636"/>
                <a:ext cx="132408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211" r="-321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9"/>
          <p:cNvSpPr txBox="1"/>
          <p:nvPr/>
        </p:nvSpPr>
        <p:spPr>
          <a:xfrm>
            <a:off x="2807713" y="4362236"/>
            <a:ext cx="36509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Alice: </a:t>
            </a:r>
            <a:r>
              <a:rPr lang="en-US" dirty="0" smtClean="0">
                <a:solidFill>
                  <a:srgbClr val="FF0000"/>
                </a:solidFill>
              </a:rPr>
              <a:t>Bob learns too much about me?!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0"/>
              <p:cNvSpPr txBox="1"/>
              <p:nvPr/>
            </p:nvSpPr>
            <p:spPr>
              <a:xfrm>
                <a:off x="2687060" y="4694837"/>
                <a:ext cx="38154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CC"/>
                    </a:solidFill>
                  </a:rPr>
                  <a:t>Can we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GE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 without revealing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>to the other person?</a:t>
                </a:r>
              </a:p>
            </p:txBody>
          </p:sp>
        </mc:Choice>
        <mc:Fallback xmlns="">
          <p:sp>
            <p:nvSpPr>
              <p:cNvPr id="3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60" y="4694837"/>
                <a:ext cx="3815468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3355" t="-14286" r="-303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2"/>
          <p:cNvSpPr txBox="1"/>
          <p:nvPr/>
        </p:nvSpPr>
        <p:spPr>
          <a:xfrm>
            <a:off x="3825722" y="5257800"/>
            <a:ext cx="1449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A.C.C. Yao 1982</a:t>
            </a:r>
          </a:p>
        </p:txBody>
      </p:sp>
      <p:sp>
        <p:nvSpPr>
          <p:cNvPr id="40" name="Rectangle 3"/>
          <p:cNvSpPr/>
          <p:nvPr/>
        </p:nvSpPr>
        <p:spPr>
          <a:xfrm>
            <a:off x="3560873" y="5566209"/>
            <a:ext cx="197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solidFill>
                  <a:srgbClr val="0000CC"/>
                </a:solidFill>
              </a:rPr>
              <a:t>Turing Award 2000</a:t>
            </a:r>
          </a:p>
        </p:txBody>
      </p:sp>
    </p:spTree>
    <p:extLst>
      <p:ext uri="{BB962C8B-B14F-4D97-AF65-F5344CB8AC3E}">
        <p14:creationId xmlns:p14="http://schemas.microsoft.com/office/powerpoint/2010/main" val="14293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1" grpId="0"/>
      <p:bldP spid="34" grpId="0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5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Secure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8298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1" dirty="0" smtClean="0"/>
                  <a:t>-party Computation Problem: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parties jointly compute a function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There </a:t>
                </a:r>
                <a:r>
                  <a:rPr lang="en-US" altLang="zh-CN" sz="2000" dirty="0"/>
                  <a:t>are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parties: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; 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has an </a:t>
                </a:r>
                <a:r>
                  <a:rPr lang="en-US" altLang="zh-CN" sz="2000" u="sng" dirty="0"/>
                  <a:t>input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parties </a:t>
                </a:r>
                <a:r>
                  <a:rPr lang="en-US" altLang="zh-CN" sz="2000" u="sng" dirty="0" smtClean="0"/>
                  <a:t>can communicate securely</a:t>
                </a:r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There is a </a:t>
                </a:r>
                <a:r>
                  <a:rPr lang="en-US" altLang="zh-CN" sz="2000" u="sng" dirty="0"/>
                  <a:t>public </a:t>
                </a:r>
                <a:r>
                  <a:rPr lang="en-US" altLang="zh-CN" sz="2000" u="sng" dirty="0" smtClean="0"/>
                  <a:t>function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each 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wants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 </a:t>
                </a:r>
                <a:r>
                  <a:rPr lang="en-US" altLang="zh-CN" sz="2000" u="sng" dirty="0" smtClean="0"/>
                  <a:t>curious party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may want to learn more about the other parties’ input except what can be learned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Every party wants </a:t>
                </a:r>
                <a:r>
                  <a:rPr lang="en-US" altLang="zh-CN" dirty="0"/>
                  <a:t>to keep </a:t>
                </a:r>
                <a:r>
                  <a:rPr lang="en-US" altLang="zh-CN" dirty="0" smtClean="0"/>
                  <a:t>its secret </a:t>
                </a:r>
                <a:r>
                  <a:rPr lang="en-US" altLang="zh-CN" dirty="0"/>
                  <a:t>from all other </a:t>
                </a:r>
                <a:r>
                  <a:rPr lang="en-US" altLang="zh-CN" dirty="0" smtClean="0"/>
                  <a:t>parties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9812"/>
                <a:ext cx="9144000" cy="3046988"/>
              </a:xfrm>
              <a:prstGeom prst="rect">
                <a:avLst/>
              </a:prstGeom>
              <a:blipFill>
                <a:blip r:embed="rId3"/>
                <a:stretch>
                  <a:fillRect l="-1000" t="-200" r="-600" b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4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31600</TotalTime>
  <Words>1020</Words>
  <Application>Microsoft Office PowerPoint</Application>
  <PresentationFormat>On-screen Show (4:3)</PresentationFormat>
  <Paragraphs>410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Tahoma</vt:lpstr>
      <vt:lpstr>Office Theme</vt:lpstr>
      <vt:lpstr>Equation</vt:lpstr>
      <vt:lpstr>Cryptography (2021S) plain RSA signature, RSA-FDH, hash-and-sign,  secure computation, garbled circuit</vt:lpstr>
      <vt:lpstr>Plain RSA Signature</vt:lpstr>
      <vt:lpstr>Plain RSA Signature</vt:lpstr>
      <vt:lpstr>RSA-FDH (full-domain hash)</vt:lpstr>
      <vt:lpstr>Hash-and-Sign</vt:lpstr>
      <vt:lpstr>PowerPoint Presentation</vt:lpstr>
      <vt:lpstr>Secure Communication</vt:lpstr>
      <vt:lpstr>Millionaires’ Problem</vt:lpstr>
      <vt:lpstr>Secure Computation</vt:lpstr>
      <vt:lpstr>PowerPoint Presentation</vt:lpstr>
      <vt:lpstr>Yao’s Garbled Circuit for 2PC </vt:lpstr>
      <vt:lpstr>(1) Alice:  f → Boolean Circuit BC(f)</vt:lpstr>
      <vt:lpstr>(2) Alice: BC(f)→Garbled Circuit GC(f)</vt:lpstr>
      <vt:lpstr>(2) Alice: BC(f)→Garbled Circuit GC(f)</vt:lpstr>
      <vt:lpstr>(2) Alice: BC(f)→Garbled Circuit GC(f)</vt:lpstr>
      <vt:lpstr>(2) Alice: BC(f)→Garbled Circuit GC(f)</vt:lpstr>
      <vt:lpstr>(3) Alice: Send GC(f) and Input Labels to Bob</vt:lpstr>
      <vt:lpstr>(4) Bob: Collect input labels from Alice</vt:lpstr>
      <vt:lpstr>(5) Bob: Evaluate the Garbled Circuit</vt:lpstr>
      <vt:lpstr>(5) Bob: Evaluate the Garbled Circuit</vt:lpstr>
      <vt:lpstr>(6) Alice: Decide the Output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741</cp:revision>
  <cp:lastPrinted>2021-05-11T00:10:17Z</cp:lastPrinted>
  <dcterms:created xsi:type="dcterms:W3CDTF">2014-04-06T04:43:09Z</dcterms:created>
  <dcterms:modified xsi:type="dcterms:W3CDTF">2021-12-08T12:25:09Z</dcterms:modified>
</cp:coreProperties>
</file>