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9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7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7720B-9D96-4323-BBE0-922DF3F466B8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4AB57-14C1-48C7-AA33-1BDE74989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48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从日常的使用作为出发点，对集群进行介绍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4AB57-14C1-48C7-AA33-1BDE749897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21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4AB57-14C1-48C7-AA33-1BDE7498970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23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4AB57-14C1-48C7-AA33-1BDE7498970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294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4AB57-14C1-48C7-AA33-1BDE7498970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4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4AB57-14C1-48C7-AA33-1BDE7498970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1C47-7BF3-4E69-8F4C-12B2430AFA8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03D0-8E7C-4B6C-A9EB-3747EFD33B6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1C47-7BF3-4E69-8F4C-12B2430AFA8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03D0-8E7C-4B6C-A9EB-3747EFD33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7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1C47-7BF3-4E69-8F4C-12B2430AFA8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03D0-8E7C-4B6C-A9EB-3747EFD33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72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1C47-7BF3-4E69-8F4C-12B2430AFA8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03D0-8E7C-4B6C-A9EB-3747EFD33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7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1C47-7BF3-4E69-8F4C-12B2430AFA8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03D0-8E7C-4B6C-A9EB-3747EFD33B6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1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1C47-7BF3-4E69-8F4C-12B2430AFA8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03D0-8E7C-4B6C-A9EB-3747EFD33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3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1C47-7BF3-4E69-8F4C-12B2430AFA8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03D0-8E7C-4B6C-A9EB-3747EFD33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7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1C47-7BF3-4E69-8F4C-12B2430AFA8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03D0-8E7C-4B6C-A9EB-3747EFD33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52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1C47-7BF3-4E69-8F4C-12B2430AFA8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03D0-8E7C-4B6C-A9EB-3747EFD33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3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7B1C47-7BF3-4E69-8F4C-12B2430AFA8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603D0-8E7C-4B6C-A9EB-3747EFD33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1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B1C47-7BF3-4E69-8F4C-12B2430AFA8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03D0-8E7C-4B6C-A9EB-3747EFD33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9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7B1C47-7BF3-4E69-8F4C-12B2430AFA8C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4603D0-8E7C-4B6C-A9EB-3747EFD33B6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20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mvocke.com/blog/a-quick-and-easy-guide-to-tmux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software.com/sftp/netdrive/" TargetMode="External"/><Relationship Id="rId4" Type="http://schemas.openxmlformats.org/officeDocument/2006/relationships/hyperlink" Target="mailto:root@10.15.89.41:%3Ctarget-dir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5.89.41:8899/cs280_permis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oot@10.15.89.41" TargetMode="External"/><Relationship Id="rId4" Type="http://schemas.openxmlformats.org/officeDocument/2006/relationships/hyperlink" Target="https://the.earth.li/~sgtatham/putty/latest/w64/putty-64bit-0.73-installer.ms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0.15.89.41:8899/gp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CB69E-4C84-4F1A-A622-9ECA29D54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36685"/>
            <a:ext cx="10058400" cy="1728418"/>
          </a:xfrm>
        </p:spPr>
        <p:txBody>
          <a:bodyPr>
            <a:normAutofit fontScale="90000"/>
          </a:bodyPr>
          <a:lstStyle/>
          <a:p>
            <a:r>
              <a:rPr lang="en-US" altLang="zh-CN" sz="6000" dirty="0"/>
              <a:t>Deep Learning(CS280) Tutorial: </a:t>
            </a:r>
            <a:br>
              <a:rPr lang="en-US" altLang="zh-CN" dirty="0"/>
            </a:br>
            <a:r>
              <a:rPr lang="en-US" altLang="zh-CN" sz="4400" dirty="0"/>
              <a:t>SIST AI-Cluster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7FEEFD-8E96-4804-BD69-74EE80D37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3286"/>
            <a:ext cx="9144000" cy="1655762"/>
          </a:xfrm>
        </p:spPr>
        <p:txBody>
          <a:bodyPr/>
          <a:lstStyle/>
          <a:p>
            <a:pPr algn="r"/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</a:t>
            </a:r>
            <a:endParaRPr lang="en-US" altLang="zh-CN" dirty="0"/>
          </a:p>
          <a:p>
            <a:pPr algn="r"/>
            <a:r>
              <a:rPr lang="en-US" altLang="zh-CN" dirty="0"/>
              <a:t>Li </a:t>
            </a:r>
            <a:r>
              <a:rPr lang="en-US" altLang="zh-CN" dirty="0" err="1"/>
              <a:t>Rongjie</a:t>
            </a:r>
            <a:r>
              <a:rPr lang="en-US" altLang="zh-CN" dirty="0"/>
              <a:t> </a:t>
            </a:r>
            <a:r>
              <a:rPr lang="zh-CN" altLang="en-US" dirty="0"/>
              <a:t>李荣颉</a:t>
            </a:r>
          </a:p>
        </p:txBody>
      </p:sp>
    </p:spTree>
    <p:extLst>
      <p:ext uri="{BB962C8B-B14F-4D97-AF65-F5344CB8AC3E}">
        <p14:creationId xmlns:p14="http://schemas.microsoft.com/office/powerpoint/2010/main" val="2569908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D0A1A-B6C4-45CB-8C9C-BD1BE6C1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计算资源</a:t>
            </a:r>
            <a:r>
              <a:rPr lang="en-US" altLang="zh-CN" dirty="0"/>
              <a:t>-</a:t>
            </a:r>
            <a:r>
              <a:rPr lang="zh-CN" altLang="en-US" dirty="0"/>
              <a:t>远程连接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B6EEB-CC66-41F3-BA33-7D2FB4349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80820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err="1"/>
              <a:t>ssh</a:t>
            </a:r>
            <a:r>
              <a:rPr lang="en-US" altLang="zh-CN" dirty="0"/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连接设</a:t>
            </a:r>
            <a:r>
              <a:rPr lang="zh-CN" altLang="en-US" dirty="0"/>
              <a:t>置</a:t>
            </a:r>
            <a:r>
              <a:rPr lang="en-US" altLang="zh-CN" dirty="0"/>
              <a:t>— </a:t>
            </a:r>
            <a:r>
              <a:rPr lang="en-US" altLang="zh-CN" dirty="0" err="1"/>
              <a:t>ssh</a:t>
            </a:r>
            <a:r>
              <a:rPr lang="en-US" altLang="zh-CN" dirty="0"/>
              <a:t> keep alive</a:t>
            </a:r>
          </a:p>
          <a:p>
            <a:pPr marL="384048" lvl="2" indent="0">
              <a:buNone/>
            </a:pPr>
            <a:r>
              <a:rPr lang="en-US" altLang="zh-CN" sz="1700" dirty="0">
                <a:latin typeface="Consolas" panose="020B0609020204030204" pitchFamily="49" charset="0"/>
              </a:rPr>
              <a:t>vim /</a:t>
            </a:r>
            <a:r>
              <a:rPr lang="en-US" altLang="zh-CN" sz="1700" dirty="0" err="1">
                <a:latin typeface="Consolas" panose="020B0609020204030204" pitchFamily="49" charset="0"/>
              </a:rPr>
              <a:t>etc</a:t>
            </a:r>
            <a:r>
              <a:rPr lang="en-US" altLang="zh-CN" sz="1700" dirty="0">
                <a:latin typeface="Consolas" panose="020B0609020204030204" pitchFamily="49" charset="0"/>
              </a:rPr>
              <a:t>/</a:t>
            </a:r>
            <a:r>
              <a:rPr lang="en-US" altLang="zh-CN" sz="1700" dirty="0" err="1">
                <a:latin typeface="Consolas" panose="020B0609020204030204" pitchFamily="49" charset="0"/>
              </a:rPr>
              <a:t>ssh</a:t>
            </a:r>
            <a:r>
              <a:rPr lang="en-US" altLang="zh-CN" sz="1700" dirty="0">
                <a:latin typeface="Consolas" panose="020B0609020204030204" pitchFamily="49" charset="0"/>
              </a:rPr>
              <a:t>/</a:t>
            </a:r>
            <a:r>
              <a:rPr lang="en-US" altLang="zh-CN" sz="1700" dirty="0" err="1">
                <a:latin typeface="Consolas" panose="020B0609020204030204" pitchFamily="49" charset="0"/>
              </a:rPr>
              <a:t>sshd_config</a:t>
            </a:r>
            <a:endParaRPr lang="en-US" altLang="zh-CN" sz="1700" dirty="0">
              <a:latin typeface="Consolas" panose="020B0609020204030204" pitchFamily="49" charset="0"/>
            </a:endParaRPr>
          </a:p>
          <a:p>
            <a:pPr marL="384048" lvl="2" indent="0">
              <a:buNone/>
            </a:pPr>
            <a:r>
              <a:rPr lang="en-US" altLang="zh-CN" sz="1700" dirty="0" err="1">
                <a:latin typeface="Consolas" panose="020B0609020204030204" pitchFamily="49" charset="0"/>
              </a:rPr>
              <a:t>ClientAliveInterval</a:t>
            </a:r>
            <a:r>
              <a:rPr lang="en-US" altLang="zh-CN" sz="1700" dirty="0">
                <a:latin typeface="Consolas" panose="020B0609020204030204" pitchFamily="49" charset="0"/>
              </a:rPr>
              <a:t> 30</a:t>
            </a:r>
          </a:p>
          <a:p>
            <a:pPr marL="384048" lvl="2" indent="0">
              <a:buNone/>
            </a:pPr>
            <a:r>
              <a:rPr lang="en-US" altLang="zh-CN" sz="1700" dirty="0" err="1">
                <a:latin typeface="Consolas" panose="020B0609020204030204" pitchFamily="49" charset="0"/>
              </a:rPr>
              <a:t>ClientAliveCountMax</a:t>
            </a:r>
            <a:r>
              <a:rPr lang="en-US" altLang="zh-CN" sz="1700" dirty="0">
                <a:latin typeface="Consolas" panose="020B0609020204030204" pitchFamily="49" charset="0"/>
              </a:rPr>
              <a:t> 6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Consolas" panose="020B0609020204030204" pitchFamily="49" charset="0"/>
              </a:rPr>
              <a:t>tmux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后台运行程序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关掉当前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ssh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session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的窗口也能保持后台程序的运行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可以使用鼠标 相关快捷键见教程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>
                <a:hlinkClick r:id="rId3"/>
              </a:rPr>
              <a:t>https://www.hamvocke.com/blog/a-quick-and-easy-guide-to-tmux</a:t>
            </a:r>
            <a:r>
              <a:rPr lang="en-US" altLang="zh-CN" dirty="0">
                <a:hlinkClick r:id="rId3"/>
              </a:rPr>
              <a:t>/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Consolas" panose="020B0609020204030204" pitchFamily="49" charset="0"/>
              </a:rPr>
              <a:t>本地与远程文件共享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latin typeface="Consolas" panose="020B0609020204030204" pitchFamily="49" charset="0"/>
              </a:rPr>
              <a:t>Use </a:t>
            </a:r>
            <a:r>
              <a:rPr lang="en-US" altLang="zh-CN" dirty="0" err="1">
                <a:latin typeface="Consolas" panose="020B0609020204030204" pitchFamily="49" charset="0"/>
              </a:rPr>
              <a:t>sshfs</a:t>
            </a:r>
            <a:r>
              <a:rPr lang="en-US" altLang="zh-CN" dirty="0">
                <a:latin typeface="Consolas" panose="020B0609020204030204" pitchFamily="49" charset="0"/>
              </a:rPr>
              <a:t>(Unix):</a:t>
            </a:r>
          </a:p>
          <a:p>
            <a:pPr marL="201168" lvl="1" indent="0">
              <a:buNone/>
            </a:pPr>
            <a:r>
              <a:rPr lang="en-US" altLang="zh-CN" sz="2200" dirty="0" err="1">
                <a:latin typeface="Consolas" panose="020B0609020204030204" pitchFamily="49" charset="0"/>
              </a:rPr>
              <a:t>sshfs</a:t>
            </a:r>
            <a:r>
              <a:rPr lang="en-US" altLang="zh-CN" sz="2200" dirty="0">
                <a:latin typeface="Consolas" panose="020B0609020204030204" pitchFamily="49" charset="0"/>
              </a:rPr>
              <a:t> –p port </a:t>
            </a:r>
            <a:r>
              <a:rPr lang="en-US" altLang="zh-CN" sz="2200" dirty="0">
                <a:latin typeface="Consolas" panose="020B0609020204030204" pitchFamily="49" charset="0"/>
                <a:hlinkClick r:id="rId4"/>
              </a:rPr>
              <a:t>root@10.15.89.41:&lt;target-</a:t>
            </a:r>
            <a:r>
              <a:rPr lang="en-US" altLang="zh-CN" sz="2200" dirty="0" err="1">
                <a:latin typeface="Consolas" panose="020B0609020204030204" pitchFamily="49" charset="0"/>
                <a:hlinkClick r:id="rId4"/>
              </a:rPr>
              <a:t>dir</a:t>
            </a:r>
            <a:r>
              <a:rPr lang="en-US" altLang="zh-CN" sz="2200" dirty="0">
                <a:latin typeface="Consolas" panose="020B0609020204030204" pitchFamily="49" charset="0"/>
              </a:rPr>
              <a:t>&gt; &lt;</a:t>
            </a:r>
            <a:r>
              <a:rPr lang="en-US" altLang="zh-CN" sz="2200" dirty="0" err="1">
                <a:latin typeface="Consolas" panose="020B0609020204030204" pitchFamily="49" charset="0"/>
              </a:rPr>
              <a:t>local_mount_point</a:t>
            </a:r>
            <a:r>
              <a:rPr lang="en-US" altLang="zh-CN" sz="2200" dirty="0">
                <a:latin typeface="Consolas" panose="020B0609020204030204" pitchFamily="49" charset="0"/>
              </a:rPr>
              <a:t>&gt; -o reconnection –o compression=no –o follow-</a:t>
            </a:r>
            <a:r>
              <a:rPr lang="en-US" altLang="zh-CN" sz="2200" dirty="0" err="1">
                <a:latin typeface="Consolas" panose="020B0609020204030204" pitchFamily="49" charset="0"/>
              </a:rPr>
              <a:t>symlinks</a:t>
            </a:r>
            <a:r>
              <a:rPr lang="en-US" altLang="zh-CN" sz="2200" dirty="0">
                <a:latin typeface="Consolas" panose="020B0609020204030204" pitchFamily="49" charset="0"/>
              </a:rPr>
              <a:t> –o </a:t>
            </a:r>
            <a:r>
              <a:rPr lang="en-US" altLang="zh-CN" sz="2200" dirty="0" err="1">
                <a:latin typeface="Consolas" panose="020B0609020204030204" pitchFamily="49" charset="0"/>
              </a:rPr>
              <a:t>sync_read</a:t>
            </a:r>
            <a:r>
              <a:rPr lang="en-US" altLang="zh-CN" sz="2200" dirty="0">
                <a:latin typeface="Consolas" panose="020B0609020204030204" pitchFamily="49" charset="0"/>
              </a:rPr>
              <a:t> –o </a:t>
            </a:r>
            <a:r>
              <a:rPr lang="en-US" altLang="zh-CN" sz="2200" dirty="0" err="1">
                <a:latin typeface="Consolas" panose="020B0609020204030204" pitchFamily="49" charset="0"/>
              </a:rPr>
              <a:t>sshfs_sync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u="sng" dirty="0">
                <a:hlinkClick r:id="rId5"/>
              </a:rPr>
              <a:t>SFTP Net Drive 2017</a:t>
            </a:r>
            <a:r>
              <a:rPr lang="en-US" altLang="zh-CN" u="sng" dirty="0"/>
              <a:t> (Windows include windows sub </a:t>
            </a:r>
            <a:r>
              <a:rPr lang="en-US" altLang="zh-CN" u="sng" dirty="0" err="1"/>
              <a:t>linux</a:t>
            </a:r>
            <a:r>
              <a:rPr lang="en-US" altLang="zh-CN" u="sng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u="sng" dirty="0" err="1">
                <a:latin typeface="Consolas" panose="020B0609020204030204" pitchFamily="49" charset="0"/>
              </a:rPr>
              <a:t>Pycharm</a:t>
            </a:r>
            <a:r>
              <a:rPr lang="en-US" altLang="zh-CN" u="sng" dirty="0">
                <a:latin typeface="Consolas" panose="020B0609020204030204" pitchFamily="49" charset="0"/>
              </a:rPr>
              <a:t> remote Deploy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大文件传输使用 </a:t>
            </a:r>
            <a:r>
              <a:rPr lang="en-US" altLang="zh-CN" sz="2200" b="1" u="sng" dirty="0" err="1">
                <a:latin typeface="黑体" panose="02010609060101010101" pitchFamily="49" charset="-122"/>
                <a:ea typeface="黑体" panose="02010609060101010101" pitchFamily="49" charset="-122"/>
              </a:rPr>
              <a:t>scp</a:t>
            </a:r>
            <a:r>
              <a:rPr lang="en-US" altLang="zh-CN" sz="22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命令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38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F54DB-9836-4DBB-9DEC-26DCC4CD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计算资源</a:t>
            </a:r>
            <a:r>
              <a:rPr lang="en-US" altLang="zh-CN" dirty="0"/>
              <a:t>-</a:t>
            </a:r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ABA0D-3118-4F7D-83E0-008844EB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终止程序后要记得检查相关资源是否已经释放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不要在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admin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节点跑程序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禁止恶意占卡</a:t>
            </a:r>
          </a:p>
        </p:txBody>
      </p:sp>
    </p:spTree>
    <p:extLst>
      <p:ext uri="{BB962C8B-B14F-4D97-AF65-F5344CB8AC3E}">
        <p14:creationId xmlns:p14="http://schemas.microsoft.com/office/powerpoint/2010/main" val="20556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5AABB-2D75-4BD8-B4B1-2D5461BC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存储集群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7C0A539-4A0E-4378-8B8E-66AC2FE48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0567"/>
            <a:ext cx="10058400" cy="48082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80T: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集群的虚拟环境、监控程序的数据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/root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文件夹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P300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分布式存储集群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用于存储高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IO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的数据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注意事项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80T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空间，带宽调度的策略都不如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p300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好。像模型的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checkpoint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b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training data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这些东西请放到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P300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中去，使用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soft link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p300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的文件挂载到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root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目录的文件夹内：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 ln –s /p300/&lt;</a:t>
            </a:r>
            <a:r>
              <a:rPr lang="en-US" altLang="zh-CN" sz="24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somefolder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&gt; &lt;</a:t>
            </a:r>
            <a:r>
              <a:rPr lang="en-US" altLang="zh-CN" sz="24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the_target_mount_point</a:t>
            </a:r>
            <a:r>
              <a:rPr lang="en-US" altLang="zh-CN" sz="2400" b="1" dirty="0"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76B26108-CE93-4E23-BE85-8CCC57004B1E}"/>
              </a:ext>
            </a:extLst>
          </p:cNvPr>
          <p:cNvSpPr/>
          <p:nvPr/>
        </p:nvSpPr>
        <p:spPr>
          <a:xfrm>
            <a:off x="8036527" y="2114439"/>
            <a:ext cx="842075" cy="883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80T</a:t>
            </a:r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6B33A696-02F0-4850-A712-05D8D89F96F2}"/>
              </a:ext>
            </a:extLst>
          </p:cNvPr>
          <p:cNvSpPr/>
          <p:nvPr/>
        </p:nvSpPr>
        <p:spPr>
          <a:xfrm>
            <a:off x="9342378" y="2114438"/>
            <a:ext cx="842075" cy="883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P300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615EA1B-CF98-42A1-8AFE-76E27E12B35A}"/>
              </a:ext>
            </a:extLst>
          </p:cNvPr>
          <p:cNvSpPr/>
          <p:nvPr/>
        </p:nvSpPr>
        <p:spPr>
          <a:xfrm>
            <a:off x="7897552" y="1967706"/>
            <a:ext cx="2424320" cy="1176866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14C78A-9610-4A89-B1D1-20D8971C2179}"/>
              </a:ext>
            </a:extLst>
          </p:cNvPr>
          <p:cNvSpPr txBox="1"/>
          <p:nvPr/>
        </p:nvSpPr>
        <p:spPr>
          <a:xfrm>
            <a:off x="10319233" y="1929772"/>
            <a:ext cx="144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存储集群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7FC39D-A020-4351-8E45-F7C7F9C08A27}"/>
              </a:ext>
            </a:extLst>
          </p:cNvPr>
          <p:cNvSpPr txBox="1"/>
          <p:nvPr/>
        </p:nvSpPr>
        <p:spPr>
          <a:xfrm>
            <a:off x="8036527" y="3184855"/>
            <a:ext cx="73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/root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E7F69F-F1E6-4C9C-A148-A2EEDFD96AE0}"/>
              </a:ext>
            </a:extLst>
          </p:cNvPr>
          <p:cNvSpPr txBox="1"/>
          <p:nvPr/>
        </p:nvSpPr>
        <p:spPr>
          <a:xfrm>
            <a:off x="9348321" y="3184855"/>
            <a:ext cx="17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/p300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914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2B731-6F33-4CE1-94DA-A6FBD44B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FC7AD-E31D-4DB6-82D0-23688DCF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有问题欢迎发</a:t>
            </a:r>
            <a:r>
              <a:rPr lang="zh-CN" altLang="en-US" sz="2800"/>
              <a:t>邮件或者发在</a:t>
            </a:r>
            <a:r>
              <a:rPr lang="en-US" altLang="zh-CN" sz="2800"/>
              <a:t>piazza</a:t>
            </a:r>
            <a:r>
              <a:rPr lang="zh-CN" altLang="en-US" sz="2800" dirty="0"/>
              <a:t>上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lirj2@shanghaitech.edu.cn</a:t>
            </a:r>
            <a:r>
              <a:rPr lang="zh-CN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07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FA88E-7770-4F47-A656-75CE0675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6EFE5-826A-44B7-93BF-9A851F3E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集群架构概览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网络环境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 使用计算资源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zh-CN" altLang="en-US" sz="2400" dirty="0"/>
              <a:t>集群存储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2446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28CD5-BE73-4A8F-9802-2157FF34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login!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5F47D34-FB7B-46B2-BF99-543C57BB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如何获取自己的账号：</a:t>
            </a:r>
            <a:endParaRPr lang="en-US" altLang="zh-CN" sz="2400" b="1" dirty="0"/>
          </a:p>
          <a:p>
            <a:pPr lvl="1"/>
            <a:r>
              <a:rPr lang="en-US" altLang="zh-CN" sz="2400" b="1" dirty="0">
                <a:hlinkClick r:id="rId3"/>
              </a:rPr>
              <a:t>http://10.15.89.41:8899/cs280_permission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重要信息：</a:t>
            </a:r>
            <a:endParaRPr lang="en-US" altLang="zh-CN" sz="2400" b="1" dirty="0"/>
          </a:p>
          <a:p>
            <a:pPr lvl="2"/>
            <a:r>
              <a:rPr lang="en-US" altLang="zh-CN" sz="2400" b="1" dirty="0"/>
              <a:t>CONTAINER_PORT </a:t>
            </a:r>
            <a:r>
              <a:rPr lang="zh-CN" altLang="en-US" sz="2400" b="1" dirty="0"/>
              <a:t>： 登录计算节点的</a:t>
            </a:r>
            <a:r>
              <a:rPr lang="en-US" altLang="zh-CN" sz="2400" b="1" dirty="0" err="1"/>
              <a:t>ssh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端口</a:t>
            </a:r>
            <a:endParaRPr lang="en-US" altLang="zh-CN" sz="2400" b="1" dirty="0"/>
          </a:p>
          <a:p>
            <a:pPr lvl="2"/>
            <a:r>
              <a:rPr lang="en-US" altLang="zh-CN" sz="2400" b="1" dirty="0"/>
              <a:t>ADMIN_PORT</a:t>
            </a:r>
            <a:r>
              <a:rPr lang="zh-CN" altLang="en-US" sz="2400" b="1" dirty="0"/>
              <a:t>： 为每个用户分配的用于承载其他功能的端口</a:t>
            </a:r>
            <a:endParaRPr lang="en-US" altLang="zh-CN" sz="2400" b="1" dirty="0"/>
          </a:p>
          <a:p>
            <a:pPr lvl="2"/>
            <a:r>
              <a:rPr lang="en-US" altLang="zh-CN" sz="2400" b="1" dirty="0"/>
              <a:t>PERMISSION NODES</a:t>
            </a:r>
            <a:r>
              <a:rPr lang="zh-CN" altLang="en-US" sz="2400" b="1" dirty="0"/>
              <a:t>：可用节点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Login by </a:t>
            </a:r>
            <a:r>
              <a:rPr lang="en-US" altLang="zh-CN" sz="2400" b="1" dirty="0" err="1"/>
              <a:t>ssh</a:t>
            </a:r>
            <a:r>
              <a:rPr lang="en-US" altLang="zh-CN" sz="2400" b="1" dirty="0"/>
              <a:t>:</a:t>
            </a:r>
          </a:p>
          <a:p>
            <a:pPr lvl="2"/>
            <a:r>
              <a:rPr lang="en-US" altLang="zh-CN" sz="2400" b="1" dirty="0">
                <a:hlinkClick r:id="rId4"/>
              </a:rPr>
              <a:t>Putty</a:t>
            </a:r>
            <a:r>
              <a:rPr lang="en-US" altLang="zh-CN" sz="2400" b="1" dirty="0"/>
              <a:t> (Windows)</a:t>
            </a:r>
          </a:p>
          <a:p>
            <a:pPr lvl="2"/>
            <a:r>
              <a:rPr lang="en-US" altLang="zh-CN" sz="2400" b="1" dirty="0" err="1">
                <a:latin typeface="Consolas" panose="020B0609020204030204" pitchFamily="49" charset="0"/>
              </a:rPr>
              <a:t>ssh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  <a:hlinkClick r:id="rId5"/>
              </a:rPr>
              <a:t>root@10.15.89.41</a:t>
            </a:r>
            <a:r>
              <a:rPr lang="en-US" altLang="zh-CN" sz="2400" b="1" dirty="0">
                <a:latin typeface="Consolas" panose="020B0609020204030204" pitchFamily="49" charset="0"/>
              </a:rPr>
              <a:t> -p CONTAINER_PORT  (UNIX)</a:t>
            </a:r>
          </a:p>
          <a:p>
            <a:pPr lvl="2"/>
            <a:r>
              <a:rPr lang="zh-CN" altLang="en-US" sz="2400" b="1" dirty="0">
                <a:latin typeface="Consolas" panose="020B0609020204030204" pitchFamily="49" charset="0"/>
              </a:rPr>
              <a:t>用户名：</a:t>
            </a:r>
            <a:r>
              <a:rPr lang="en-US" altLang="zh-CN" sz="2400" b="1" dirty="0">
                <a:latin typeface="Consolas" panose="020B0609020204030204" pitchFamily="49" charset="0"/>
              </a:rPr>
              <a:t>root </a:t>
            </a:r>
            <a:r>
              <a:rPr lang="zh-CN" altLang="en-US" sz="2400" b="1" dirty="0">
                <a:latin typeface="Consolas" panose="020B0609020204030204" pitchFamily="49" charset="0"/>
              </a:rPr>
              <a:t>初始密码：</a:t>
            </a:r>
            <a:r>
              <a:rPr lang="en-US" altLang="zh-CN" sz="2400" b="1" dirty="0">
                <a:latin typeface="Consolas" panose="020B0609020204030204" pitchFamily="49" charset="0"/>
              </a:rPr>
              <a:t>plus </a:t>
            </a:r>
            <a:r>
              <a:rPr lang="zh-CN" altLang="en-US" sz="2400" b="1" dirty="0">
                <a:latin typeface="Consolas" panose="020B0609020204030204" pitchFamily="49" charset="0"/>
              </a:rPr>
              <a:t>请尽快使用</a:t>
            </a:r>
            <a:r>
              <a:rPr lang="en-US" altLang="zh-CN" sz="2400" b="1" dirty="0">
                <a:latin typeface="Consolas" panose="020B0609020204030204" pitchFamily="49" charset="0"/>
              </a:rPr>
              <a:t>passwd</a:t>
            </a:r>
            <a:r>
              <a:rPr lang="zh-CN" altLang="en-US" sz="2400" b="1" dirty="0">
                <a:latin typeface="Consolas" panose="020B0609020204030204" pitchFamily="49" charset="0"/>
              </a:rPr>
              <a:t>修改密码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lvl="2"/>
            <a:r>
              <a:rPr lang="zh-CN" altLang="en-US" sz="2400" b="1" dirty="0">
                <a:latin typeface="Consolas" panose="020B0609020204030204" pitchFamily="49" charset="0"/>
              </a:rPr>
              <a:t>集群</a:t>
            </a:r>
            <a:r>
              <a:rPr lang="en-US" altLang="zh-CN" sz="2400" b="1" dirty="0" err="1">
                <a:latin typeface="Consolas" panose="020B0609020204030204" pitchFamily="49" charset="0"/>
              </a:rPr>
              <a:t>ip</a:t>
            </a:r>
            <a:r>
              <a:rPr lang="zh-CN" altLang="en-US" sz="2400" b="1" dirty="0">
                <a:latin typeface="Consolas" panose="020B0609020204030204" pitchFamily="49" charset="0"/>
              </a:rPr>
              <a:t>为校园网内网，登录时需要关闭</a:t>
            </a:r>
            <a:r>
              <a:rPr lang="en-US" altLang="zh-CN" sz="2400" b="1" dirty="0">
                <a:latin typeface="Consolas" panose="020B0609020204030204" pitchFamily="49" charset="0"/>
              </a:rPr>
              <a:t>VPN</a:t>
            </a:r>
          </a:p>
          <a:p>
            <a:pPr marL="384048" lvl="2" indent="0">
              <a:buNone/>
            </a:pPr>
            <a:endParaRPr lang="en-US" altLang="zh-CN" sz="2400" b="1" dirty="0"/>
          </a:p>
          <a:p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294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563B4-6EFC-47FA-B8FC-0FDBBDD9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集群架构概览</a:t>
            </a:r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E54D029B-9194-4DBC-AC0D-40D5527FC38D}"/>
              </a:ext>
            </a:extLst>
          </p:cNvPr>
          <p:cNvSpPr/>
          <p:nvPr/>
        </p:nvSpPr>
        <p:spPr>
          <a:xfrm>
            <a:off x="6160049" y="5157273"/>
            <a:ext cx="842075" cy="883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80T</a:t>
            </a:r>
            <a:endParaRPr lang="zh-CN" altLang="en-US" dirty="0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89EB4F9A-43D7-4B60-9801-85C13B96E37F}"/>
              </a:ext>
            </a:extLst>
          </p:cNvPr>
          <p:cNvSpPr/>
          <p:nvPr/>
        </p:nvSpPr>
        <p:spPr>
          <a:xfrm>
            <a:off x="7465900" y="5157272"/>
            <a:ext cx="842075" cy="883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P300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636093D-665E-4004-B526-A1FDF1610B94}"/>
              </a:ext>
            </a:extLst>
          </p:cNvPr>
          <p:cNvSpPr/>
          <p:nvPr/>
        </p:nvSpPr>
        <p:spPr>
          <a:xfrm>
            <a:off x="4402252" y="3682779"/>
            <a:ext cx="1549830" cy="56641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07A07BD-D4B1-41DB-A835-82B0C64A2870}"/>
              </a:ext>
            </a:extLst>
          </p:cNvPr>
          <p:cNvSpPr/>
          <p:nvPr/>
        </p:nvSpPr>
        <p:spPr>
          <a:xfrm>
            <a:off x="6472972" y="3682779"/>
            <a:ext cx="1549830" cy="56641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14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E14EFC-9701-4954-B15C-6E64219B2382}"/>
              </a:ext>
            </a:extLst>
          </p:cNvPr>
          <p:cNvSpPr/>
          <p:nvPr/>
        </p:nvSpPr>
        <p:spPr>
          <a:xfrm>
            <a:off x="8252042" y="3682779"/>
            <a:ext cx="1549830" cy="56641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15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C1E697-8E9C-427C-AEFE-79FB45EB3965}"/>
              </a:ext>
            </a:extLst>
          </p:cNvPr>
          <p:cNvSpPr txBox="1"/>
          <p:nvPr/>
        </p:nvSpPr>
        <p:spPr>
          <a:xfrm>
            <a:off x="9712671" y="3280576"/>
            <a:ext cx="1459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Consolas" panose="020B0609020204030204" pitchFamily="49" charset="0"/>
              </a:rPr>
              <a:t>...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34A494D-0739-40A0-8A01-ECA8D5483927}"/>
              </a:ext>
            </a:extLst>
          </p:cNvPr>
          <p:cNvSpPr/>
          <p:nvPr/>
        </p:nvSpPr>
        <p:spPr>
          <a:xfrm>
            <a:off x="3938191" y="1847460"/>
            <a:ext cx="7311958" cy="2621475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0851604-2EB9-4D1E-BF3F-51D50355391D}"/>
              </a:ext>
            </a:extLst>
          </p:cNvPr>
          <p:cNvSpPr/>
          <p:nvPr/>
        </p:nvSpPr>
        <p:spPr>
          <a:xfrm>
            <a:off x="6021074" y="5010540"/>
            <a:ext cx="3536810" cy="1176866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552D98EB-1107-40BA-8820-D1DCC1423585}"/>
              </a:ext>
            </a:extLst>
          </p:cNvPr>
          <p:cNvSpPr/>
          <p:nvPr/>
        </p:nvSpPr>
        <p:spPr>
          <a:xfrm>
            <a:off x="7594170" y="4502194"/>
            <a:ext cx="317500" cy="444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267602F-2458-4285-9061-B7C84F822BF7}"/>
              </a:ext>
            </a:extLst>
          </p:cNvPr>
          <p:cNvSpPr txBox="1"/>
          <p:nvPr/>
        </p:nvSpPr>
        <p:spPr>
          <a:xfrm>
            <a:off x="7975580" y="4607949"/>
            <a:ext cx="216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节点之间存储共享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199E81-2722-480F-A6E1-FB55F0F6C482}"/>
              </a:ext>
            </a:extLst>
          </p:cNvPr>
          <p:cNvSpPr txBox="1"/>
          <p:nvPr/>
        </p:nvSpPr>
        <p:spPr>
          <a:xfrm>
            <a:off x="8399413" y="5057902"/>
            <a:ext cx="144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存储集群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C3D56EA-E6E8-4244-A066-EF4F8210B52A}"/>
              </a:ext>
            </a:extLst>
          </p:cNvPr>
          <p:cNvSpPr txBox="1"/>
          <p:nvPr/>
        </p:nvSpPr>
        <p:spPr>
          <a:xfrm>
            <a:off x="9867153" y="1917816"/>
            <a:ext cx="113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计算集群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8FA4334-5C73-430F-92F6-DDD810965239}"/>
              </a:ext>
            </a:extLst>
          </p:cNvPr>
          <p:cNvSpPr/>
          <p:nvPr/>
        </p:nvSpPr>
        <p:spPr>
          <a:xfrm>
            <a:off x="4565502" y="3381960"/>
            <a:ext cx="1187714" cy="247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3</a:t>
            </a:r>
          </a:p>
        </p:txBody>
      </p:sp>
      <p:pic>
        <p:nvPicPr>
          <p:cNvPr id="1026" name="Picture 2" descr="Image result for docker">
            <a:extLst>
              <a:ext uri="{FF2B5EF4-FFF2-40B4-BE49-F238E27FC236}">
                <a16:creationId xmlns:a16="http://schemas.microsoft.com/office/drawing/2014/main" id="{AAB19322-005B-4114-A11B-2B44823BB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774" y="1993706"/>
            <a:ext cx="856786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1F607793-7032-415D-AA48-ACAE76F035FF}"/>
              </a:ext>
            </a:extLst>
          </p:cNvPr>
          <p:cNvSpPr/>
          <p:nvPr/>
        </p:nvSpPr>
        <p:spPr>
          <a:xfrm>
            <a:off x="4565502" y="3089608"/>
            <a:ext cx="1187714" cy="247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2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FE03A31-54DB-4327-8D35-01355BB2FB8D}"/>
              </a:ext>
            </a:extLst>
          </p:cNvPr>
          <p:cNvSpPr/>
          <p:nvPr/>
        </p:nvSpPr>
        <p:spPr>
          <a:xfrm>
            <a:off x="4565502" y="2797256"/>
            <a:ext cx="1187714" cy="247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1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80FF433-5015-4451-8D44-49E847FAE98A}"/>
              </a:ext>
            </a:extLst>
          </p:cNvPr>
          <p:cNvSpPr/>
          <p:nvPr/>
        </p:nvSpPr>
        <p:spPr>
          <a:xfrm>
            <a:off x="6639057" y="3381960"/>
            <a:ext cx="1187714" cy="247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3</a:t>
            </a:r>
          </a:p>
        </p:txBody>
      </p:sp>
      <p:pic>
        <p:nvPicPr>
          <p:cNvPr id="40" name="Picture 2" descr="Image result for docker">
            <a:extLst>
              <a:ext uri="{FF2B5EF4-FFF2-40B4-BE49-F238E27FC236}">
                <a16:creationId xmlns:a16="http://schemas.microsoft.com/office/drawing/2014/main" id="{50E19DB3-62E6-4BB0-97F8-D0CEA42AF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329" y="1993706"/>
            <a:ext cx="856786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4583968D-2DC5-4FCF-A3FA-309FF6EAD049}"/>
              </a:ext>
            </a:extLst>
          </p:cNvPr>
          <p:cNvSpPr/>
          <p:nvPr/>
        </p:nvSpPr>
        <p:spPr>
          <a:xfrm>
            <a:off x="6639057" y="3089608"/>
            <a:ext cx="1187714" cy="247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2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1C247A2-5EAD-4C7B-B364-891534CEB5FC}"/>
              </a:ext>
            </a:extLst>
          </p:cNvPr>
          <p:cNvSpPr/>
          <p:nvPr/>
        </p:nvSpPr>
        <p:spPr>
          <a:xfrm>
            <a:off x="6639057" y="2797256"/>
            <a:ext cx="1187714" cy="247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1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6D705C2-5788-4BCC-897C-B4E37DC51113}"/>
              </a:ext>
            </a:extLst>
          </p:cNvPr>
          <p:cNvSpPr/>
          <p:nvPr/>
        </p:nvSpPr>
        <p:spPr>
          <a:xfrm>
            <a:off x="8446904" y="3381960"/>
            <a:ext cx="1187714" cy="247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3</a:t>
            </a:r>
          </a:p>
        </p:txBody>
      </p:sp>
      <p:pic>
        <p:nvPicPr>
          <p:cNvPr id="44" name="Picture 2" descr="Image result for docker">
            <a:extLst>
              <a:ext uri="{FF2B5EF4-FFF2-40B4-BE49-F238E27FC236}">
                <a16:creationId xmlns:a16="http://schemas.microsoft.com/office/drawing/2014/main" id="{DED0DAC8-8ACF-4E2A-A174-2DAF81C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129" y="1993706"/>
            <a:ext cx="856786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7226DF1C-5B17-4D1A-88A2-EE03F5E43728}"/>
              </a:ext>
            </a:extLst>
          </p:cNvPr>
          <p:cNvSpPr/>
          <p:nvPr/>
        </p:nvSpPr>
        <p:spPr>
          <a:xfrm>
            <a:off x="8446904" y="3089608"/>
            <a:ext cx="1187714" cy="247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2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2675389-BEA5-45FF-894C-28E6D81A5A68}"/>
              </a:ext>
            </a:extLst>
          </p:cNvPr>
          <p:cNvSpPr/>
          <p:nvPr/>
        </p:nvSpPr>
        <p:spPr>
          <a:xfrm>
            <a:off x="8446904" y="2797256"/>
            <a:ext cx="1187714" cy="2476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1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702F678-0D7E-4DFE-B076-2B1AD067428F}"/>
              </a:ext>
            </a:extLst>
          </p:cNvPr>
          <p:cNvSpPr txBox="1"/>
          <p:nvPr/>
        </p:nvSpPr>
        <p:spPr>
          <a:xfrm>
            <a:off x="1488187" y="2260686"/>
            <a:ext cx="2273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每个用户的虚拟环境</a:t>
            </a:r>
            <a:r>
              <a:rPr lang="en-US" altLang="zh-CN" sz="2000" dirty="0"/>
              <a:t>(</a:t>
            </a:r>
            <a:r>
              <a:rPr lang="zh-CN" altLang="en-US" sz="2000" dirty="0"/>
              <a:t>容器 </a:t>
            </a:r>
            <a:r>
              <a:rPr lang="en-US" altLang="zh-CN" sz="2000" dirty="0"/>
              <a:t>Container)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8486F144-F8A1-44BD-BED0-95F36D5613C0}"/>
              </a:ext>
            </a:extLst>
          </p:cNvPr>
          <p:cNvCxnSpPr>
            <a:cxnSpLocks/>
          </p:cNvCxnSpPr>
          <p:nvPr/>
        </p:nvCxnSpPr>
        <p:spPr>
          <a:xfrm>
            <a:off x="3641964" y="2631157"/>
            <a:ext cx="843317" cy="302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B7B5FE7-C9BA-488D-9355-BC9B9E0B5544}"/>
              </a:ext>
            </a:extLst>
          </p:cNvPr>
          <p:cNvCxnSpPr>
            <a:cxnSpLocks/>
          </p:cNvCxnSpPr>
          <p:nvPr/>
        </p:nvCxnSpPr>
        <p:spPr>
          <a:xfrm>
            <a:off x="3641964" y="2693594"/>
            <a:ext cx="843316" cy="529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252AA8D-9EF9-45E4-93A3-0930B3C51847}"/>
              </a:ext>
            </a:extLst>
          </p:cNvPr>
          <p:cNvCxnSpPr>
            <a:cxnSpLocks/>
          </p:cNvCxnSpPr>
          <p:nvPr/>
        </p:nvCxnSpPr>
        <p:spPr>
          <a:xfrm>
            <a:off x="3656470" y="2693594"/>
            <a:ext cx="828810" cy="8332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3CAD2BA-E737-4724-979C-4796C31E2BEF}"/>
              </a:ext>
            </a:extLst>
          </p:cNvPr>
          <p:cNvSpPr txBox="1"/>
          <p:nvPr/>
        </p:nvSpPr>
        <p:spPr>
          <a:xfrm>
            <a:off x="214281" y="4706420"/>
            <a:ext cx="5467313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/>
              <a:t>每个用户之间存储、软件运行环境相互独立。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/>
              <a:t>在自己的虚拟环境中，每个人都是</a:t>
            </a:r>
            <a:r>
              <a:rPr lang="en-US" altLang="zh-CN" sz="2000" b="1" dirty="0"/>
              <a:t>root</a:t>
            </a:r>
            <a:r>
              <a:rPr lang="zh-CN" altLang="en-US" sz="2000" b="1" dirty="0"/>
              <a:t>权限。</a:t>
            </a:r>
            <a:endParaRPr lang="en-US" altLang="zh-CN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/>
              <a:t>单个用户的每个计算节点容器之间共享存储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F15E65B6-D22F-44E3-92B1-74E7E6DE4D57}"/>
              </a:ext>
            </a:extLst>
          </p:cNvPr>
          <p:cNvSpPr/>
          <p:nvPr/>
        </p:nvSpPr>
        <p:spPr>
          <a:xfrm>
            <a:off x="6400295" y="1993706"/>
            <a:ext cx="1732529" cy="2382142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5D62533-BB3A-42A7-8A3C-692308A5A6FC}"/>
              </a:ext>
            </a:extLst>
          </p:cNvPr>
          <p:cNvCxnSpPr>
            <a:cxnSpLocks/>
          </p:cNvCxnSpPr>
          <p:nvPr/>
        </p:nvCxnSpPr>
        <p:spPr>
          <a:xfrm flipH="1">
            <a:off x="6757261" y="1452101"/>
            <a:ext cx="214354" cy="716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AE409C1-1B38-4156-9743-E94A687FFF93}"/>
              </a:ext>
            </a:extLst>
          </p:cNvPr>
          <p:cNvSpPr txBox="1"/>
          <p:nvPr/>
        </p:nvSpPr>
        <p:spPr>
          <a:xfrm>
            <a:off x="6410480" y="1066140"/>
            <a:ext cx="16538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latin typeface="+mn-ea"/>
              </a:rPr>
              <a:t>计算节点</a:t>
            </a:r>
            <a:endParaRPr lang="en-US" altLang="zh-CN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490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1C6B7-A2C4-402E-8798-951AE202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1437"/>
            <a:ext cx="10058400" cy="1450757"/>
          </a:xfrm>
        </p:spPr>
        <p:txBody>
          <a:bodyPr/>
          <a:lstStyle/>
          <a:p>
            <a:r>
              <a:rPr lang="zh-CN" altLang="en-US" dirty="0"/>
              <a:t>网络架构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B52091C-7D31-4ED0-9FF9-1B83CDA9FEC1}"/>
              </a:ext>
            </a:extLst>
          </p:cNvPr>
          <p:cNvSpPr/>
          <p:nvPr/>
        </p:nvSpPr>
        <p:spPr>
          <a:xfrm>
            <a:off x="4019961" y="3907086"/>
            <a:ext cx="1549078" cy="5737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96182DA-DCA0-4178-AD2E-2A01E45C69B4}"/>
              </a:ext>
            </a:extLst>
          </p:cNvPr>
          <p:cNvSpPr/>
          <p:nvPr/>
        </p:nvSpPr>
        <p:spPr>
          <a:xfrm>
            <a:off x="6090681" y="3907086"/>
            <a:ext cx="1549078" cy="5737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14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96EED18-5142-438E-B962-DD9C8CC9C9AE}"/>
              </a:ext>
            </a:extLst>
          </p:cNvPr>
          <p:cNvSpPr/>
          <p:nvPr/>
        </p:nvSpPr>
        <p:spPr>
          <a:xfrm>
            <a:off x="7869751" y="3907086"/>
            <a:ext cx="1549078" cy="5737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Node 15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9CD861B-44FF-4956-A3BA-25A1C11D3592}"/>
              </a:ext>
            </a:extLst>
          </p:cNvPr>
          <p:cNvSpPr txBox="1"/>
          <p:nvPr/>
        </p:nvSpPr>
        <p:spPr>
          <a:xfrm>
            <a:off x="9330380" y="3504883"/>
            <a:ext cx="1458716" cy="102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Consolas" panose="020B0609020204030204" pitchFamily="49" charset="0"/>
              </a:rPr>
              <a:t>...</a:t>
            </a:r>
            <a:endParaRPr lang="zh-CN" altLang="en-US" sz="6000" dirty="0">
              <a:latin typeface="Consolas" panose="020B0609020204030204" pitchFamily="49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7E11EB9-4CAA-4FD3-82F8-7D49078CEC59}"/>
              </a:ext>
            </a:extLst>
          </p:cNvPr>
          <p:cNvSpPr/>
          <p:nvPr/>
        </p:nvSpPr>
        <p:spPr>
          <a:xfrm>
            <a:off x="3653644" y="2304081"/>
            <a:ext cx="7308412" cy="2363436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6F5D0E0-F36F-4F9D-995E-E113A166C18C}"/>
              </a:ext>
            </a:extLst>
          </p:cNvPr>
          <p:cNvSpPr txBox="1"/>
          <p:nvPr/>
        </p:nvSpPr>
        <p:spPr>
          <a:xfrm>
            <a:off x="9549346" y="2447255"/>
            <a:ext cx="1133353" cy="37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计算集群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5665FF3-349F-4427-9870-0A89B43B1DE4}"/>
              </a:ext>
            </a:extLst>
          </p:cNvPr>
          <p:cNvSpPr/>
          <p:nvPr/>
        </p:nvSpPr>
        <p:spPr>
          <a:xfrm>
            <a:off x="4183211" y="3606267"/>
            <a:ext cx="1187138" cy="2508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3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9C85A34-5AD8-42D9-AD92-077C88E1D944}"/>
              </a:ext>
            </a:extLst>
          </p:cNvPr>
          <p:cNvSpPr/>
          <p:nvPr/>
        </p:nvSpPr>
        <p:spPr>
          <a:xfrm>
            <a:off x="4183211" y="3313915"/>
            <a:ext cx="1187138" cy="2508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2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3A7B2E6-E6DF-4552-ABD4-9BAAD85261AF}"/>
              </a:ext>
            </a:extLst>
          </p:cNvPr>
          <p:cNvSpPr/>
          <p:nvPr/>
        </p:nvSpPr>
        <p:spPr>
          <a:xfrm>
            <a:off x="4183211" y="3021563"/>
            <a:ext cx="1187138" cy="2508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1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8D55D9E-AF40-4448-8E4A-CE9F13D9CB38}"/>
              </a:ext>
            </a:extLst>
          </p:cNvPr>
          <p:cNvSpPr/>
          <p:nvPr/>
        </p:nvSpPr>
        <p:spPr>
          <a:xfrm>
            <a:off x="6256766" y="3606267"/>
            <a:ext cx="1187138" cy="2508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3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3B67B79-6ADC-4150-9AC7-1451D808D331}"/>
              </a:ext>
            </a:extLst>
          </p:cNvPr>
          <p:cNvSpPr/>
          <p:nvPr/>
        </p:nvSpPr>
        <p:spPr>
          <a:xfrm>
            <a:off x="6256766" y="3313915"/>
            <a:ext cx="1187138" cy="2508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2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8742F79-18F3-49F5-B8A1-18E109582FB8}"/>
              </a:ext>
            </a:extLst>
          </p:cNvPr>
          <p:cNvSpPr/>
          <p:nvPr/>
        </p:nvSpPr>
        <p:spPr>
          <a:xfrm>
            <a:off x="6256766" y="3021563"/>
            <a:ext cx="1187138" cy="2508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1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B5C762F-CD7F-4F0C-8C7D-00C7FCDBAD53}"/>
              </a:ext>
            </a:extLst>
          </p:cNvPr>
          <p:cNvSpPr/>
          <p:nvPr/>
        </p:nvSpPr>
        <p:spPr>
          <a:xfrm>
            <a:off x="8064613" y="3606267"/>
            <a:ext cx="1187138" cy="2508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3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8D11C95-EA81-48FD-855E-8E61A3EED185}"/>
              </a:ext>
            </a:extLst>
          </p:cNvPr>
          <p:cNvSpPr/>
          <p:nvPr/>
        </p:nvSpPr>
        <p:spPr>
          <a:xfrm>
            <a:off x="8064613" y="3313915"/>
            <a:ext cx="1187138" cy="2508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2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63E0D6B-51F0-455E-9938-B416E5D04E14}"/>
              </a:ext>
            </a:extLst>
          </p:cNvPr>
          <p:cNvSpPr/>
          <p:nvPr/>
        </p:nvSpPr>
        <p:spPr>
          <a:xfrm>
            <a:off x="8064613" y="3021563"/>
            <a:ext cx="1187138" cy="2508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User 1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AFE1EED-BFF8-4285-B422-67C6D446F2AB}"/>
              </a:ext>
            </a:extLst>
          </p:cNvPr>
          <p:cNvSpPr/>
          <p:nvPr/>
        </p:nvSpPr>
        <p:spPr>
          <a:xfrm>
            <a:off x="3871432" y="2699285"/>
            <a:ext cx="1810695" cy="1910266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D1863DD-4492-470F-9F06-E60CD229FBD1}"/>
              </a:ext>
            </a:extLst>
          </p:cNvPr>
          <p:cNvSpPr txBox="1"/>
          <p:nvPr/>
        </p:nvSpPr>
        <p:spPr>
          <a:xfrm>
            <a:off x="534958" y="2673886"/>
            <a:ext cx="1522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User 1 </a:t>
            </a:r>
          </a:p>
          <a:p>
            <a:pPr algn="ctr"/>
            <a:r>
              <a:rPr lang="en-US" altLang="zh-CN" sz="2400" dirty="0"/>
              <a:t>computer</a:t>
            </a:r>
            <a:endParaRPr lang="zh-CN" altLang="en-US" sz="24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DEF6ADF-DB74-422A-A169-702C654B7C1B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2057196" y="3089385"/>
            <a:ext cx="2044689" cy="76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D9AF9C5-EA1E-4AC3-9014-491FFB9E810D}"/>
              </a:ext>
            </a:extLst>
          </p:cNvPr>
          <p:cNvSpPr txBox="1"/>
          <p:nvPr/>
        </p:nvSpPr>
        <p:spPr>
          <a:xfrm>
            <a:off x="1979535" y="2750830"/>
            <a:ext cx="1891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10.15.89.41:port</a:t>
            </a:r>
            <a:endParaRPr lang="zh-CN" altLang="en-US" sz="1600" dirty="0"/>
          </a:p>
        </p:txBody>
      </p: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B033B528-8110-475C-8A89-8EE89BE5D326}"/>
              </a:ext>
            </a:extLst>
          </p:cNvPr>
          <p:cNvCxnSpPr>
            <a:stCxn id="58" idx="0"/>
            <a:endCxn id="62" idx="0"/>
          </p:cNvCxnSpPr>
          <p:nvPr/>
        </p:nvCxnSpPr>
        <p:spPr>
          <a:xfrm rot="5400000" flipH="1" flipV="1">
            <a:off x="5813557" y="1984786"/>
            <a:ext cx="12700" cy="2073555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75E815F8-389E-4D88-8922-81DE7F57712E}"/>
              </a:ext>
            </a:extLst>
          </p:cNvPr>
          <p:cNvCxnSpPr>
            <a:stCxn id="58" idx="0"/>
            <a:endCxn id="66" idx="0"/>
          </p:cNvCxnSpPr>
          <p:nvPr/>
        </p:nvCxnSpPr>
        <p:spPr>
          <a:xfrm rot="5400000" flipH="1" flipV="1">
            <a:off x="6717481" y="1080862"/>
            <a:ext cx="12700" cy="3881402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5CFD7555-7BB4-42CC-AE9A-73B38127F48A}"/>
              </a:ext>
            </a:extLst>
          </p:cNvPr>
          <p:cNvSpPr txBox="1"/>
          <p:nvPr/>
        </p:nvSpPr>
        <p:spPr>
          <a:xfrm>
            <a:off x="4223107" y="1242282"/>
            <a:ext cx="5221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要访问其他节点，使用命令</a:t>
            </a:r>
            <a:endParaRPr lang="en-US" altLang="zh-CN" sz="2800" dirty="0"/>
          </a:p>
          <a:p>
            <a:pPr algn="ctr"/>
            <a:r>
              <a:rPr lang="en-US" altLang="zh-CN" sz="2800" dirty="0" err="1"/>
              <a:t>ssh</a:t>
            </a:r>
            <a:r>
              <a:rPr lang="en-US" altLang="zh-CN" sz="2800" dirty="0"/>
              <a:t> </a:t>
            </a:r>
            <a:r>
              <a:rPr lang="en-US" altLang="zh-CN" sz="2800" dirty="0" err="1"/>
              <a:t>nodeXX</a:t>
            </a:r>
            <a:endParaRPr lang="zh-CN" altLang="en-US" sz="28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45F8649-8D44-440A-BE69-50A129F93938}"/>
              </a:ext>
            </a:extLst>
          </p:cNvPr>
          <p:cNvSpPr txBox="1"/>
          <p:nvPr/>
        </p:nvSpPr>
        <p:spPr>
          <a:xfrm>
            <a:off x="579890" y="4887154"/>
            <a:ext cx="7231277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/>
              <a:t>在连接时不同用户的容器时，以端口进行区分。</a:t>
            </a:r>
            <a:endParaRPr lang="en-US" altLang="zh-CN" sz="20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b="1" dirty="0"/>
              <a:t>AI</a:t>
            </a:r>
            <a:r>
              <a:rPr lang="zh-CN" altLang="en-US" sz="2000" b="1" dirty="0"/>
              <a:t> 集群所有节点仅有</a:t>
            </a:r>
            <a:r>
              <a:rPr lang="en-US" altLang="zh-CN" sz="2000" b="1" dirty="0"/>
              <a:t>admin </a:t>
            </a:r>
            <a:r>
              <a:rPr lang="zh-CN" altLang="en-US" sz="2000" b="1" dirty="0"/>
              <a:t>节点与外网相连，访问其他节点需通过</a:t>
            </a:r>
            <a:r>
              <a:rPr lang="en-US" altLang="zh-CN" sz="2000" b="1" dirty="0"/>
              <a:t>admin</a:t>
            </a:r>
            <a:r>
              <a:rPr lang="zh-CN" altLang="en-US" sz="2000" b="1" dirty="0"/>
              <a:t>节点。</a:t>
            </a:r>
            <a:endParaRPr lang="en-US" altLang="zh-CN" sz="20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其他节点访问外网需使用代理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已配置好</a:t>
            </a:r>
            <a:r>
              <a:rPr lang="en-US" altLang="zh-CN" sz="20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06222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AB1B1-79FA-4A1E-8FEA-79065AB8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E69A7-48AB-4814-AF26-AA2717BF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b="1" dirty="0"/>
              <a:t>如何访问运行于计算节点的基于</a:t>
            </a:r>
            <a:r>
              <a:rPr lang="en-US" altLang="zh-CN" sz="2800" b="1" dirty="0"/>
              <a:t>WEB</a:t>
            </a:r>
            <a:r>
              <a:rPr lang="zh-CN" altLang="en-US" sz="2800" b="1" dirty="0"/>
              <a:t>的程序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Jupyter</a:t>
            </a:r>
            <a:r>
              <a:rPr lang="en-US" altLang="zh-CN" sz="2800" b="1" dirty="0"/>
              <a:t> Notebook, </a:t>
            </a:r>
            <a:r>
              <a:rPr lang="en-US" altLang="zh-CN" sz="2800" b="1" dirty="0" err="1"/>
              <a:t>TensorBoard</a:t>
            </a:r>
            <a:r>
              <a:rPr lang="en-US" altLang="zh-CN" sz="2800" b="1" dirty="0"/>
              <a:t>)? </a:t>
            </a:r>
          </a:p>
          <a:p>
            <a:pPr lvl="1"/>
            <a:r>
              <a:rPr lang="en-US" altLang="zh-CN" sz="2800" b="1" dirty="0"/>
              <a:t>SSH </a:t>
            </a:r>
            <a:r>
              <a:rPr lang="zh-CN" altLang="en-US" sz="2800" b="1" dirty="0"/>
              <a:t>代理</a:t>
            </a:r>
            <a:r>
              <a:rPr lang="en-US" altLang="zh-CN" sz="2800" b="1" dirty="0"/>
              <a:t>:</a:t>
            </a:r>
          </a:p>
          <a:p>
            <a:pPr lvl="1"/>
            <a:r>
              <a:rPr lang="zh-CN" altLang="en-US" sz="2800" b="1" dirty="0"/>
              <a:t>程序运行在</a:t>
            </a:r>
            <a:r>
              <a:rPr lang="en-US" altLang="zh-CN" sz="2800" b="1" dirty="0"/>
              <a:t>node15</a:t>
            </a:r>
          </a:p>
          <a:p>
            <a:pPr lvl="1"/>
            <a:r>
              <a:rPr lang="zh-CN" altLang="en-US" sz="2800" b="1" dirty="0"/>
              <a:t>在</a:t>
            </a:r>
            <a:r>
              <a:rPr lang="en-US" altLang="zh-CN" sz="2800" b="1" dirty="0"/>
              <a:t>admin</a:t>
            </a:r>
            <a:r>
              <a:rPr lang="zh-CN" altLang="en-US" sz="2800" b="1" dirty="0"/>
              <a:t>节点运行 </a:t>
            </a:r>
            <a:r>
              <a:rPr lang="en-US" altLang="zh-CN" sz="2800" b="1" dirty="0" err="1"/>
              <a:t>ssh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代理</a:t>
            </a:r>
            <a:endParaRPr lang="en-US" altLang="zh-CN" sz="2800" b="1" dirty="0"/>
          </a:p>
          <a:p>
            <a:pPr lvl="1"/>
            <a:r>
              <a:rPr lang="en-US" altLang="zh-CN" sz="2800" dirty="0" err="1">
                <a:latin typeface="Consolas" panose="020B0609020204030204" pitchFamily="49" charset="0"/>
              </a:rPr>
              <a:t>ssh</a:t>
            </a:r>
            <a:r>
              <a:rPr lang="en-US" altLang="zh-CN" sz="2800" dirty="0">
                <a:latin typeface="Consolas" panose="020B0609020204030204" pitchFamily="49" charset="0"/>
              </a:rPr>
              <a:t> -NL 10.15.89.41:&lt;Port&gt;:0.0.0.0:&lt;Port&gt; node15</a:t>
            </a:r>
          </a:p>
          <a:p>
            <a:pPr lvl="1"/>
            <a:r>
              <a:rPr lang="en-US" altLang="zh-CN" sz="2800" dirty="0">
                <a:latin typeface="Consolas" panose="020B0609020204030204" pitchFamily="49" charset="0"/>
              </a:rPr>
              <a:t>&lt;Port&gt;</a:t>
            </a:r>
            <a:r>
              <a:rPr lang="zh-CN" altLang="en-US" sz="2800" dirty="0">
                <a:latin typeface="Consolas" panose="020B0609020204030204" pitchFamily="49" charset="0"/>
              </a:rPr>
              <a:t>为监控网页中的</a:t>
            </a:r>
            <a:r>
              <a:rPr lang="en-US" altLang="zh-CN" sz="2800" dirty="0"/>
              <a:t>ADMIN_PORT</a:t>
            </a:r>
            <a:r>
              <a:rPr lang="zh-CN" altLang="en-US" sz="2800" dirty="0"/>
              <a:t>区间的任意一个，运行成功后这个</a:t>
            </a:r>
            <a:r>
              <a:rPr lang="en-US" altLang="zh-CN" sz="2800" dirty="0" err="1"/>
              <a:t>ssh</a:t>
            </a:r>
            <a:r>
              <a:rPr lang="zh-CN" altLang="en-US" sz="2800" dirty="0"/>
              <a:t>代理程序会无输出卡在那里，不用管它。</a:t>
            </a:r>
            <a:endParaRPr lang="en-US" altLang="zh-CN" sz="2800" dirty="0"/>
          </a:p>
          <a:p>
            <a:pPr lvl="1"/>
            <a:r>
              <a:rPr lang="zh-CN" altLang="en-US" sz="2800" dirty="0">
                <a:latin typeface="Consolas" panose="020B0609020204030204" pitchFamily="49" charset="0"/>
              </a:rPr>
              <a:t>运行</a:t>
            </a:r>
            <a:r>
              <a:rPr lang="en-US" altLang="zh-CN" sz="2800" dirty="0" err="1">
                <a:latin typeface="Consolas" panose="020B0609020204030204" pitchFamily="49" charset="0"/>
              </a:rPr>
              <a:t>jupyter</a:t>
            </a:r>
            <a:r>
              <a:rPr lang="en-US" altLang="zh-CN" sz="2800" dirty="0"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US" altLang="zh-CN" sz="2400" dirty="0" err="1">
                <a:latin typeface="Consolas" panose="020B0609020204030204" pitchFamily="49" charset="0"/>
              </a:rPr>
              <a:t>jupyter</a:t>
            </a:r>
            <a:r>
              <a:rPr lang="en-US" altLang="zh-CN" sz="2400" dirty="0">
                <a:latin typeface="Consolas" panose="020B0609020204030204" pitchFamily="49" charset="0"/>
              </a:rPr>
              <a:t>-notebook --</a:t>
            </a:r>
            <a:r>
              <a:rPr lang="en-US" altLang="zh-CN" sz="2400" dirty="0" err="1">
                <a:latin typeface="Consolas" panose="020B0609020204030204" pitchFamily="49" charset="0"/>
              </a:rPr>
              <a:t>ip</a:t>
            </a:r>
            <a:r>
              <a:rPr lang="en-US" altLang="zh-CN" sz="2400" dirty="0">
                <a:latin typeface="Consolas" panose="020B0609020204030204" pitchFamily="49" charset="0"/>
              </a:rPr>
              <a:t> 0.0.0.0 --port &lt;Port&gt; --allow-root </a:t>
            </a:r>
          </a:p>
          <a:p>
            <a:pPr>
              <a:lnSpc>
                <a:spcPct val="10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0903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D0FFB-C286-408B-9E79-CC3683AD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计算资源 </a:t>
            </a:r>
            <a:r>
              <a:rPr lang="en-US" altLang="zh-CN" dirty="0"/>
              <a:t>– </a:t>
            </a:r>
            <a:r>
              <a:rPr lang="zh-CN" altLang="en-US" dirty="0"/>
              <a:t>硬件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2BAFF-C891-4432-AE8E-D9DAC735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CPU-memory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pt-BR" altLang="zh-CN" sz="2400" dirty="0"/>
              <a:t>Admin: 56 cores Intel Xeon E5-2690 CPU, 251GB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pt-BR" altLang="zh-CN" sz="2400" dirty="0"/>
              <a:t>Node13,14: 28 cores Intel(R) Xeon(R) CPU E5-2690 v4, 251GB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pt-BR" altLang="zh-CN" sz="2400" dirty="0"/>
              <a:t>Node25,26: 48 cores Intel(R) Xeon(R) CPU E5-2697 v2 , 377GB 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GPU: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Admin:</a:t>
            </a:r>
            <a:r>
              <a:rPr lang="zh-CN" altLang="en-US" sz="2400" dirty="0"/>
              <a:t> 无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Node13,14: Tesla K80 /w 11GB  x</a:t>
            </a:r>
            <a:r>
              <a:rPr lang="zh-CN" altLang="en-US" sz="2400" dirty="0"/>
              <a:t> </a:t>
            </a:r>
            <a:r>
              <a:rPr lang="en-US" altLang="zh-CN" sz="2400" dirty="0"/>
              <a:t>8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/>
              <a:t>Node25,26: Tesla K40M /w 11GB x 8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虽然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Admin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节点看起很厉害，但不要在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admin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节点跑任何程序</a:t>
            </a:r>
          </a:p>
        </p:txBody>
      </p:sp>
    </p:spTree>
    <p:extLst>
      <p:ext uri="{BB962C8B-B14F-4D97-AF65-F5344CB8AC3E}">
        <p14:creationId xmlns:p14="http://schemas.microsoft.com/office/powerpoint/2010/main" val="202901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0E21-9AA1-4A97-A1E3-AEBE90A1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计算资源</a:t>
            </a:r>
            <a:r>
              <a:rPr lang="en-US" altLang="zh-CN" dirty="0"/>
              <a:t>--</a:t>
            </a:r>
            <a:r>
              <a:rPr lang="zh-CN" altLang="en-US" dirty="0"/>
              <a:t>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718BE-1BD5-49EF-B223-0593BE6D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14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200" dirty="0"/>
              <a:t> </a:t>
            </a:r>
            <a:r>
              <a:rPr lang="zh-CN" altLang="en-US" sz="2200" dirty="0"/>
              <a:t>集群已有环境</a:t>
            </a:r>
            <a:r>
              <a:rPr lang="en-US" altLang="zh-CN" sz="2200" dirty="0"/>
              <a:t>(GPU </a:t>
            </a:r>
            <a:r>
              <a:rPr lang="zh-CN" altLang="en-US" sz="2200" dirty="0"/>
              <a:t>计算</a:t>
            </a:r>
            <a:r>
              <a:rPr lang="en-US" altLang="zh-CN" sz="2200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/>
              <a:t>Ubuntu 16.04 , Nvidia Driver Version: 418.74 (</a:t>
            </a:r>
            <a:r>
              <a:rPr lang="zh-CN" altLang="en-US" sz="2200" dirty="0"/>
              <a:t>不支持用户自定义</a:t>
            </a:r>
            <a:r>
              <a:rPr lang="en-US" altLang="zh-CN" sz="2200" dirty="0"/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/>
              <a:t>CUDA Version: 9.0, </a:t>
            </a:r>
            <a:r>
              <a:rPr lang="en-US" altLang="zh-CN" sz="2200" dirty="0" err="1"/>
              <a:t>gcc</a:t>
            </a:r>
            <a:r>
              <a:rPr lang="en-US" altLang="zh-CN" sz="2200" dirty="0"/>
              <a:t>/g++ Version 5.4.0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/>
              <a:t>shell: </a:t>
            </a:r>
            <a:r>
              <a:rPr lang="en-US" altLang="zh-CN" sz="2200" dirty="0" err="1"/>
              <a:t>zsh</a:t>
            </a:r>
            <a:r>
              <a:rPr lang="en-US" altLang="zh-CN" sz="2200" dirty="0"/>
              <a:t> /w Oh-My-ZSH plugin (</a:t>
            </a:r>
            <a:r>
              <a:rPr lang="zh-CN" altLang="en-US" sz="2200" b="1" dirty="0"/>
              <a:t>因此</a:t>
            </a:r>
            <a:r>
              <a:rPr lang="en-US" altLang="zh-CN" sz="2200" b="1" dirty="0"/>
              <a:t>shell</a:t>
            </a:r>
            <a:r>
              <a:rPr lang="zh-CN" altLang="en-US" sz="2200" b="1" dirty="0"/>
              <a:t>的</a:t>
            </a:r>
            <a:r>
              <a:rPr lang="en-US" altLang="zh-CN" sz="2200" b="1" dirty="0"/>
              <a:t>config file</a:t>
            </a:r>
            <a:r>
              <a:rPr lang="zh-CN" altLang="en-US" sz="2200" b="1" dirty="0"/>
              <a:t>是</a:t>
            </a:r>
            <a:r>
              <a:rPr lang="en-US" altLang="zh-CN" sz="2200" b="1" dirty="0"/>
              <a:t>~/.</a:t>
            </a:r>
            <a:r>
              <a:rPr lang="en-US" altLang="zh-CN" sz="2200" b="1" dirty="0" err="1"/>
              <a:t>zshrc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而不是</a:t>
            </a:r>
            <a:r>
              <a:rPr lang="en-US" altLang="zh-CN" sz="2200" b="1" dirty="0"/>
              <a:t>~/.</a:t>
            </a:r>
            <a:r>
              <a:rPr lang="en-US" altLang="zh-CN" sz="2200" b="1" dirty="0" err="1"/>
              <a:t>bashrc</a:t>
            </a:r>
            <a:r>
              <a:rPr lang="en-US" altLang="zh-CN" sz="2200" b="1" dirty="0"/>
              <a:t> </a:t>
            </a:r>
            <a:r>
              <a:rPr lang="en-US" altLang="zh-CN" sz="2200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200" dirty="0"/>
              <a:t>Python</a:t>
            </a:r>
            <a:r>
              <a:rPr lang="zh-CN" altLang="en-US" sz="2200" dirty="0"/>
              <a:t>环境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/>
              <a:t>自带 </a:t>
            </a:r>
            <a:r>
              <a:rPr lang="en-US" altLang="zh-CN" sz="2200" dirty="0"/>
              <a:t>python 2.7, python 3.6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/>
              <a:t>自行安装</a:t>
            </a:r>
            <a:r>
              <a:rPr lang="en-US" altLang="zh-CN" sz="2200" dirty="0"/>
              <a:t>anaconda (</a:t>
            </a:r>
            <a:r>
              <a:rPr lang="zh-CN" altLang="en-US" sz="2200" dirty="0"/>
              <a:t>推荐</a:t>
            </a:r>
            <a:r>
              <a:rPr lang="en-US" altLang="zh-CN" sz="2200" dirty="0"/>
              <a:t>) - </a:t>
            </a:r>
            <a:r>
              <a:rPr lang="en-US" altLang="zh-CN" sz="2200" dirty="0" err="1"/>
              <a:t>wget</a:t>
            </a:r>
            <a:r>
              <a:rPr lang="en-US" altLang="zh-CN" sz="2200" dirty="0"/>
              <a:t> </a:t>
            </a:r>
            <a:r>
              <a:rPr lang="zh-CN" altLang="en-US" sz="2200" dirty="0"/>
              <a:t>安装脚本一键无脑安装即可</a:t>
            </a:r>
            <a:endParaRPr lang="en-US" altLang="zh-CN" sz="2200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200" dirty="0"/>
              <a:t>安装环境时</a:t>
            </a:r>
            <a:r>
              <a:rPr lang="en-US" altLang="zh-CN" sz="2200" dirty="0"/>
              <a:t>…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/>
              <a:t>建议在有显卡的计算节点进行安装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200" dirty="0"/>
              <a:t>apt </a:t>
            </a:r>
            <a:r>
              <a:rPr lang="zh-CN" altLang="en-US" sz="2200" dirty="0"/>
              <a:t>或者 自行编译安装</a:t>
            </a:r>
            <a:endParaRPr lang="en-US" altLang="zh-CN" sz="2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dirty="0"/>
              <a:t>不需要</a:t>
            </a:r>
            <a:r>
              <a:rPr lang="en-US" altLang="zh-CN" sz="2200" dirty="0" err="1"/>
              <a:t>su</a:t>
            </a:r>
            <a:r>
              <a:rPr lang="en-US" altLang="zh-CN" sz="2200" dirty="0"/>
              <a:t>/</a:t>
            </a:r>
            <a:r>
              <a:rPr lang="en-US" altLang="zh-CN" sz="2200" dirty="0" err="1"/>
              <a:t>sudo</a:t>
            </a:r>
            <a:r>
              <a:rPr lang="zh-CN" altLang="en-US" sz="2200" dirty="0"/>
              <a:t>，每个用户都是</a:t>
            </a:r>
            <a:r>
              <a:rPr lang="en-US" altLang="zh-CN" sz="2200" dirty="0"/>
              <a:t>root</a:t>
            </a:r>
            <a:r>
              <a:rPr lang="zh-CN" altLang="en-US" sz="2200" dirty="0"/>
              <a:t>权限</a:t>
            </a:r>
            <a:r>
              <a:rPr lang="en-US" altLang="zh-CN" sz="2200" dirty="0"/>
              <a:t>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8160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BD137-9673-48E2-A012-AD42A2C8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计算资源</a:t>
            </a:r>
            <a:r>
              <a:rPr lang="en-US" altLang="zh-CN" dirty="0"/>
              <a:t>--GPU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2643E-6878-4A16-BF70-F15F93A9E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491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/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GPU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资源的监控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nvidia-smi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第三方的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glances,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gpustat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集群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dashboard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网页监控 </a:t>
            </a:r>
            <a:r>
              <a:rPr lang="en-US" altLang="zh-CN" sz="2400" dirty="0">
                <a:hlinkClick r:id="rId3"/>
              </a:rPr>
              <a:t>http://10.15.89.41:8899/gpu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fuser –v /dev/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nvidia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*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命令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可能需要先安装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psmisc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apt install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psmisc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/>
              <a:t>指定</a:t>
            </a:r>
            <a:r>
              <a:rPr lang="en-US" altLang="zh-CN" sz="2400" dirty="0"/>
              <a:t>GPU</a:t>
            </a:r>
            <a:r>
              <a:rPr lang="zh-CN" altLang="en-US" sz="2400" dirty="0"/>
              <a:t>的使用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fr-FR" altLang="zh-CN" sz="2400" dirty="0">
                <a:latin typeface="Consolas" panose="020B0609020204030204" pitchFamily="49" charset="0"/>
              </a:rPr>
              <a:t>export CUDA_VISIBLE</a:t>
            </a:r>
            <a:r>
              <a:rPr lang="fr-FR" altLang="zh-CN" sz="2400">
                <a:latin typeface="Consolas" panose="020B0609020204030204" pitchFamily="49" charset="0"/>
              </a:rPr>
              <a:t>_DEVICES</a:t>
            </a:r>
            <a:r>
              <a:rPr lang="fr-FR" altLang="zh-CN" sz="2400" dirty="0">
                <a:latin typeface="Consolas" panose="020B0609020204030204" pitchFamily="49" charset="0"/>
              </a:rPr>
              <a:t>="gpu_id"  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一个自己定义的函数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fr-FR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set_gpu x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如果不指定，默认用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0~N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号卡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由于硬件是大家共享的，最好手动设置为一个空闲的卡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如果你使用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tensorflow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，一定要设置这个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variable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结束程序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 err="1">
                <a:latin typeface="Consolas" panose="020B0609020204030204" pitchFamily="49" charset="0"/>
              </a:rPr>
              <a:t>pkill</a:t>
            </a:r>
            <a:r>
              <a:rPr lang="en-US" altLang="zh-CN" sz="2600" dirty="0">
                <a:latin typeface="Consolas" panose="020B0609020204030204" pitchFamily="49" charset="0"/>
              </a:rPr>
              <a:t> –f &lt;</a:t>
            </a:r>
            <a:r>
              <a:rPr lang="zh-CN" altLang="en-US" sz="2600" dirty="0">
                <a:latin typeface="Consolas" panose="020B0609020204030204" pitchFamily="49" charset="0"/>
              </a:rPr>
              <a:t>进程名</a:t>
            </a:r>
            <a:r>
              <a:rPr lang="en-US" altLang="zh-CN" sz="2600" dirty="0">
                <a:latin typeface="Consolas" panose="020B0609020204030204" pitchFamily="49" charset="0"/>
              </a:rPr>
              <a:t>&gt;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2600" dirty="0">
                <a:latin typeface="Consolas" panose="020B0609020204030204" pitchFamily="49" charset="0"/>
              </a:rPr>
              <a:t>kill -9 &lt;</a:t>
            </a:r>
            <a:r>
              <a:rPr lang="en-US" altLang="zh-CN" sz="2600" dirty="0" err="1">
                <a:latin typeface="Consolas" panose="020B0609020204030204" pitchFamily="49" charset="0"/>
              </a:rPr>
              <a:t>pid</a:t>
            </a:r>
            <a:r>
              <a:rPr lang="en-US" altLang="zh-CN" sz="2600" dirty="0">
                <a:latin typeface="Consolas" panose="020B0609020204030204" pitchFamily="49" charset="0"/>
              </a:rPr>
              <a:t>&gt;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Consolas" panose="020B0609020204030204" pitchFamily="49" charset="0"/>
              </a:rPr>
              <a:t>用可视化</a:t>
            </a:r>
            <a:r>
              <a:rPr lang="en-US" altLang="zh-CN" sz="2600" dirty="0" err="1">
                <a:latin typeface="Consolas" panose="020B0609020204030204" pitchFamily="49" charset="0"/>
              </a:rPr>
              <a:t>htop</a:t>
            </a:r>
            <a:r>
              <a:rPr lang="en-US" altLang="zh-CN" sz="2600" dirty="0">
                <a:latin typeface="Consolas" panose="020B0609020204030204" pitchFamily="49" charset="0"/>
              </a:rPr>
              <a:t> </a:t>
            </a:r>
            <a:r>
              <a:rPr lang="zh-CN" altLang="en-US" sz="2600" dirty="0">
                <a:latin typeface="Consolas" panose="020B0609020204030204" pitchFamily="49" charset="0"/>
              </a:rPr>
              <a:t>监控工具手动终止进程</a:t>
            </a:r>
          </a:p>
        </p:txBody>
      </p:sp>
    </p:spTree>
    <p:extLst>
      <p:ext uri="{BB962C8B-B14F-4D97-AF65-F5344CB8AC3E}">
        <p14:creationId xmlns:p14="http://schemas.microsoft.com/office/powerpoint/2010/main" val="367557739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4">
      <a:majorFont>
        <a:latin typeface="Cambria"/>
        <a:ea typeface="黑体"/>
        <a:cs typeface=""/>
      </a:majorFont>
      <a:minorFont>
        <a:latin typeface="Calibri"/>
        <a:ea typeface="黑体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969</Words>
  <Application>Microsoft Office PowerPoint</Application>
  <PresentationFormat>宽屏</PresentationFormat>
  <Paragraphs>158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黑体</vt:lpstr>
      <vt:lpstr>Calibri</vt:lpstr>
      <vt:lpstr>Cambria</vt:lpstr>
      <vt:lpstr>Consolas</vt:lpstr>
      <vt:lpstr>Wingdings</vt:lpstr>
      <vt:lpstr>回顾</vt:lpstr>
      <vt:lpstr>Deep Learning(CS280) Tutorial:  SIST AI-Cluster</vt:lpstr>
      <vt:lpstr>Overview</vt:lpstr>
      <vt:lpstr>Let’s login!</vt:lpstr>
      <vt:lpstr>集群架构概览</vt:lpstr>
      <vt:lpstr>网络架构</vt:lpstr>
      <vt:lpstr>网络架构</vt:lpstr>
      <vt:lpstr>计算资源 – 硬件</vt:lpstr>
      <vt:lpstr>计算资源--软件</vt:lpstr>
      <vt:lpstr>计算资源--GPU</vt:lpstr>
      <vt:lpstr>计算资源-远程连接</vt:lpstr>
      <vt:lpstr>计算资源-注意事项</vt:lpstr>
      <vt:lpstr>存储集群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荣颉 李</dc:creator>
  <cp:lastModifiedBy>荣颉 李</cp:lastModifiedBy>
  <cp:revision>42</cp:revision>
  <dcterms:created xsi:type="dcterms:W3CDTF">2019-10-17T10:54:46Z</dcterms:created>
  <dcterms:modified xsi:type="dcterms:W3CDTF">2019-10-22T15:03:08Z</dcterms:modified>
</cp:coreProperties>
</file>