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0"/>
  </p:notesMasterIdLst>
  <p:handoutMasterIdLst>
    <p:handoutMasterId r:id="rId21"/>
  </p:handoutMasterIdLst>
  <p:sldIdLst>
    <p:sldId id="256" r:id="rId2"/>
    <p:sldId id="296" r:id="rId3"/>
    <p:sldId id="274" r:id="rId4"/>
    <p:sldId id="275" r:id="rId5"/>
    <p:sldId id="297" r:id="rId6"/>
    <p:sldId id="299" r:id="rId7"/>
    <p:sldId id="276" r:id="rId8"/>
    <p:sldId id="293" r:id="rId9"/>
    <p:sldId id="279" r:id="rId10"/>
    <p:sldId id="280" r:id="rId11"/>
    <p:sldId id="281" r:id="rId12"/>
    <p:sldId id="282" r:id="rId13"/>
    <p:sldId id="300" r:id="rId14"/>
    <p:sldId id="301" r:id="rId15"/>
    <p:sldId id="287" r:id="rId16"/>
    <p:sldId id="302" r:id="rId17"/>
    <p:sldId id="303" r:id="rId18"/>
    <p:sldId id="295" r:id="rId19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0000"/>
    <a:srgbClr val="FF5050"/>
    <a:srgbClr val="01FD61"/>
    <a:srgbClr val="FF6600"/>
    <a:srgbClr val="FFCC99"/>
    <a:srgbClr val="FF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16" autoAdjust="0"/>
    <p:restoredTop sz="95463" autoAdjust="0"/>
  </p:normalViewPr>
  <p:slideViewPr>
    <p:cSldViewPr snapToGrid="0">
      <p:cViewPr varScale="1">
        <p:scale>
          <a:sx n="163" d="100"/>
          <a:sy n="163" d="100"/>
        </p:scale>
        <p:origin x="1592" y="108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311" d="8000"/>
        <a:sy n="13311" d="80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046" y="0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47747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046" y="6947747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42DE517-368B-492D-9AE8-99EC429C25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664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583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3388" y="550863"/>
            <a:ext cx="3654425" cy="2741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571" y="3474721"/>
            <a:ext cx="7040061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583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F79ED25-687A-4B28-A08E-C4F1D56DB0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381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5130A3-EB4B-47E9-888A-04B6BB23FE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75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E74FBA-D573-4A61-8002-2082C1D680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39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636EBC-C7BA-4EFE-B8B8-1045358C73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12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826174-D333-4083-81FA-79CD83749A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87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F97F83-742E-4B04-BEE8-BCAE4B825B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578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7E9C7E-C4E4-468B-A587-55A4947851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51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EDCB25-5FD7-4D4F-99A2-1A18504426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10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7711E9-CFF4-416C-A49F-08E2575D01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531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C0C194-AE6F-44C2-A6EE-ADD0BEB5AA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75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622207-633E-4A21-A326-4471DE7DF4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48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9EC0BC-4786-471B-BC98-95422027D2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221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E9425-5981-4BD8-A14E-CDB4D7B044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00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B106C0-0ED4-4C45-8322-299BBFC24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52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A8BCE286-BB4D-40E2-B45F-E9C6D27E60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36" r:id="rId2"/>
    <p:sldLayoutId id="2147484137" r:id="rId3"/>
    <p:sldLayoutId id="2147484138" r:id="rId4"/>
    <p:sldLayoutId id="2147484139" r:id="rId5"/>
    <p:sldLayoutId id="2147484140" r:id="rId6"/>
    <p:sldLayoutId id="2147484141" r:id="rId7"/>
    <p:sldLayoutId id="2147484142" r:id="rId8"/>
    <p:sldLayoutId id="2147484143" r:id="rId9"/>
    <p:sldLayoutId id="2147484144" r:id="rId10"/>
    <p:sldLayoutId id="2147484145" r:id="rId11"/>
    <p:sldLayoutId id="2147484146" r:id="rId12"/>
    <p:sldLayoutId id="2147484147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Performance Analysis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CS121 Parallel Computing</a:t>
            </a:r>
          </a:p>
          <a:p>
            <a:pPr eaLnBrk="1" hangingPunct="1"/>
            <a:r>
              <a:rPr lang="en-US" smtClean="0"/>
              <a:t>Fall 2021</a:t>
            </a:r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Gustafson’s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121721" cy="5320622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smtClean="0"/>
              <a:t>Gustafson’s law tries to explain why real parallel systems often get good speedup.</a:t>
            </a:r>
          </a:p>
          <a:p>
            <a:pPr>
              <a:defRPr/>
            </a:pPr>
            <a:r>
              <a:rPr lang="en-US" smtClean="0"/>
              <a:t>Amdahl’s Law assumes a fixed problem size, and looks at runtime as we increase parallelism.</a:t>
            </a:r>
          </a:p>
          <a:p>
            <a:pPr>
              <a:defRPr/>
            </a:pPr>
            <a:r>
              <a:rPr lang="en-US" smtClean="0"/>
              <a:t>But when parallelism increases, we often try to solve a larger (scaled) problem.</a:t>
            </a:r>
          </a:p>
          <a:p>
            <a:pPr lvl="1">
              <a:defRPr/>
            </a:pPr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Given few processors, we try to solve a coarse weather model.  Given more processors, we try to solve a finer model.</a:t>
            </a:r>
          </a:p>
          <a:p>
            <a:pPr>
              <a:defRPr/>
            </a:pPr>
            <a:r>
              <a:rPr lang="en-US"/>
              <a:t>Gustafson’s Law assumes size of scaled problem is chosen so the parallel running time stays the same as the running time of the original problem</a:t>
            </a:r>
            <a:r>
              <a:rPr lang="en-US" smtClean="0"/>
              <a:t>.</a:t>
            </a:r>
          </a:p>
          <a:p>
            <a:pPr>
              <a:defRPr/>
            </a:pPr>
            <a:r>
              <a:rPr lang="en-US" smtClean="0"/>
              <a:t>Gustafson’s Law also assumes the sequential work in the scaled and unscaled problems are the same.</a:t>
            </a:r>
          </a:p>
          <a:p>
            <a:pPr lvl="1">
              <a:defRPr/>
            </a:pPr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</a:t>
            </a:r>
            <a:r>
              <a:rPr lang="en-US"/>
              <a:t>For weather prediction, sequential work may be initialization, which is roughly same in coarse and fine model</a:t>
            </a:r>
            <a:r>
              <a:rPr lang="en-US" smtClean="0"/>
              <a:t>.</a:t>
            </a:r>
          </a:p>
          <a:p>
            <a:pPr lvl="1">
              <a:defRPr/>
            </a:pPr>
            <a:r>
              <a:rPr lang="en-US" smtClean="0"/>
              <a:t>This assumption may or may not be valid in practice.</a:t>
            </a:r>
          </a:p>
          <a:p>
            <a:pPr>
              <a:defRPr/>
            </a:pPr>
            <a:r>
              <a:rPr lang="en-US"/>
              <a:t>The parallel work increases in the scaled problem.</a:t>
            </a:r>
          </a:p>
          <a:p>
            <a:pPr lvl="1">
              <a:defRPr/>
            </a:pPr>
            <a:r>
              <a:rPr lang="en-US">
                <a:solidFill>
                  <a:srgbClr val="1503FB"/>
                </a:solidFill>
              </a:rPr>
              <a:t>Ex</a:t>
            </a:r>
            <a:r>
              <a:rPr lang="en-US"/>
              <a:t> Parallel work (the actual weather simulation) increases in finer model.</a:t>
            </a:r>
          </a:p>
          <a:p>
            <a:pPr>
              <a:defRPr/>
            </a:pPr>
            <a:endParaRPr lang="en-US" smtClean="0"/>
          </a:p>
          <a:p>
            <a:pPr marL="0" indent="0">
              <a:buNone/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Gustafson’s Law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6"/>
                <a:ext cx="8532689" cy="3404492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defRPr/>
                </a:pPr>
                <a:r>
                  <a:rPr lang="en-US" smtClean="0"/>
                  <a:t>Given p processors</a:t>
                </a:r>
              </a:p>
              <a:p>
                <a:pPr lvl="1">
                  <a:defRPr/>
                </a:pPr>
                <a:r>
                  <a:rPr lang="en-US"/>
                  <a:t>S</a:t>
                </a:r>
                <a:r>
                  <a:rPr lang="en-US" smtClean="0"/>
                  <a:t>equential work is still f T</a:t>
                </a:r>
                <a:r>
                  <a:rPr lang="en-US" baseline="-25000"/>
                  <a:t>1</a:t>
                </a:r>
                <a:r>
                  <a:rPr lang="en-US" smtClean="0"/>
                  <a:t>.</a:t>
                </a:r>
              </a:p>
              <a:p>
                <a:pPr lvl="1">
                  <a:defRPr/>
                </a:pPr>
                <a:r>
                  <a:rPr lang="en-US" smtClean="0"/>
                  <a:t>Parallel work chosen to be p(1-f) T</a:t>
                </a:r>
                <a:r>
                  <a:rPr lang="en-US" baseline="-25000"/>
                  <a:t>1</a:t>
                </a:r>
                <a:r>
                  <a:rPr lang="en-US" smtClean="0"/>
                  <a:t>.  </a:t>
                </a:r>
              </a:p>
              <a:p>
                <a:pPr lvl="1">
                  <a:defRPr/>
                </a:pPr>
                <a:r>
                  <a:rPr lang="en-US" smtClean="0"/>
                  <a:t>T</a:t>
                </a:r>
                <a:r>
                  <a:rPr lang="en-US" baseline="-25000" smtClean="0"/>
                  <a:t>p</a:t>
                </a:r>
                <a:r>
                  <a:rPr lang="en-US" smtClean="0"/>
                  <a:t> = f T</a:t>
                </a:r>
                <a:r>
                  <a:rPr lang="en-US" baseline="-25000"/>
                  <a:t>1</a:t>
                </a:r>
                <a:r>
                  <a:rPr lang="en-US" smtClean="0"/>
                  <a:t> + p(1-f) T</a:t>
                </a:r>
                <a:r>
                  <a:rPr lang="en-US" baseline="-25000"/>
                  <a:t>1</a:t>
                </a:r>
                <a:r>
                  <a:rPr lang="en-US" smtClean="0"/>
                  <a:t> / p = f T</a:t>
                </a:r>
                <a:r>
                  <a:rPr lang="en-US" baseline="-25000"/>
                  <a:t>1</a:t>
                </a:r>
                <a:r>
                  <a:rPr lang="en-US" smtClean="0"/>
                  <a:t> + (1-f) T</a:t>
                </a:r>
                <a:r>
                  <a:rPr lang="en-US" baseline="-25000"/>
                  <a:t>1</a:t>
                </a:r>
                <a:r>
                  <a:rPr lang="en-US" smtClean="0"/>
                  <a:t> = T</a:t>
                </a:r>
                <a:r>
                  <a:rPr lang="en-US" baseline="-25000"/>
                  <a:t>1</a:t>
                </a:r>
                <a:r>
                  <a:rPr lang="en-US" smtClean="0"/>
                  <a:t>. </a:t>
                </a:r>
              </a:p>
              <a:p>
                <a:pPr lvl="2">
                  <a:defRPr/>
                </a:pPr>
                <a:r>
                  <a:rPr lang="en-US" smtClean="0"/>
                  <a:t>Parallel running time on larger problem equals sequential running time for original small problem, as per assumption.</a:t>
                </a:r>
              </a:p>
              <a:p>
                <a:pPr>
                  <a:defRPr/>
                </a:pPr>
                <a:r>
                  <a:rPr lang="en-US" sz="3300"/>
                  <a:t>Size of scaled problem is f </a:t>
                </a:r>
                <a:r>
                  <a:rPr lang="en-US" sz="3300" smtClean="0"/>
                  <a:t>T</a:t>
                </a:r>
                <a:r>
                  <a:rPr lang="en-US" sz="3300" baseline="-25000" smtClean="0"/>
                  <a:t>1</a:t>
                </a:r>
                <a:r>
                  <a:rPr lang="en-US" sz="3300" smtClean="0"/>
                  <a:t> </a:t>
                </a:r>
                <a:r>
                  <a:rPr lang="en-US" sz="3300"/>
                  <a:t>+ p(1-f) </a:t>
                </a:r>
                <a:r>
                  <a:rPr lang="en-US" sz="3300" smtClean="0"/>
                  <a:t>T</a:t>
                </a:r>
                <a:r>
                  <a:rPr lang="en-US" sz="3300" baseline="-25000"/>
                  <a:t>1</a:t>
                </a:r>
                <a:r>
                  <a:rPr lang="en-US" sz="3300" smtClean="0"/>
                  <a:t>.</a:t>
                </a:r>
              </a:p>
              <a:p>
                <a:pPr marL="342900" lvl="1" indent="-342900"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/>
                </a:pPr>
                <a:r>
                  <a:rPr lang="en-US" sz="3300" smtClean="0"/>
                  <a:t>So a sequential processor takes T’</a:t>
                </a:r>
                <a:r>
                  <a:rPr lang="en-US" sz="3300" baseline="-25000" smtClean="0"/>
                  <a:t>1</a:t>
                </a:r>
                <a:r>
                  <a:rPr lang="en-US" sz="3300" smtClean="0"/>
                  <a:t> </a:t>
                </a:r>
                <a:r>
                  <a:rPr lang="en-US" sz="3300"/>
                  <a:t>= f </a:t>
                </a:r>
                <a:r>
                  <a:rPr lang="en-US" sz="3300" smtClean="0"/>
                  <a:t>T</a:t>
                </a:r>
                <a:r>
                  <a:rPr lang="en-US" sz="3300" baseline="-25000" smtClean="0"/>
                  <a:t>1</a:t>
                </a:r>
                <a:r>
                  <a:rPr lang="en-US" sz="3300" smtClean="0"/>
                  <a:t> </a:t>
                </a:r>
                <a:r>
                  <a:rPr lang="en-US" sz="3300"/>
                  <a:t>+ p(1-f) </a:t>
                </a:r>
                <a:r>
                  <a:rPr lang="en-US" sz="3300" smtClean="0"/>
                  <a:t>T</a:t>
                </a:r>
                <a:r>
                  <a:rPr lang="en-US" sz="3300" baseline="-25000"/>
                  <a:t>1</a:t>
                </a:r>
                <a:r>
                  <a:rPr lang="en-US" sz="3300" smtClean="0"/>
                  <a:t> time to solve scaled problem.</a:t>
                </a:r>
              </a:p>
              <a:p>
                <a:pPr>
                  <a:defRPr/>
                </a:pPr>
                <a:r>
                  <a:rPr lang="en-US" sz="3300">
                    <a:solidFill>
                      <a:srgbClr val="1503FB"/>
                    </a:solidFill>
                  </a:rPr>
                  <a:t>Scaled speedup ratio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𝑓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/>
              </a:p>
              <a:p>
                <a:pPr marL="342900" lvl="1" indent="-342900"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/>
                </a:pPr>
                <a:endParaRPr lang="en-US" sz="3100"/>
              </a:p>
              <a:p>
                <a:pPr>
                  <a:defRPr/>
                </a:pPr>
                <a:endParaRPr lang="en-US"/>
              </a:p>
              <a:p>
                <a:pPr marL="457200" lvl="1" indent="0">
                  <a:buFont typeface="Wingdings" panose="05000000000000000000" pitchFamily="2" charset="2"/>
                  <a:buNone/>
                  <a:defRPr/>
                </a:pPr>
                <a:endParaRPr lang="en-US" smtClean="0"/>
              </a:p>
              <a:p>
                <a:pPr lvl="1">
                  <a:defRPr/>
                </a:pPr>
                <a:endParaRPr lang="en-US" smtClean="0"/>
              </a:p>
              <a:p>
                <a:pPr>
                  <a:defRPr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6"/>
                <a:ext cx="8532689" cy="3404492"/>
              </a:xfrm>
              <a:blipFill>
                <a:blip r:embed="rId2"/>
                <a:stretch>
                  <a:fillRect l="-286" t="-2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 descr="http://wiki.expertiza.ncsu.edu/images/thumb/e/ea/Gus_slope.png/700px-Gus_slop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125" y="4882030"/>
            <a:ext cx="5168935" cy="189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68247" y="6249163"/>
            <a:ext cx="3929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smtClean="0"/>
              <a:t>Source</a:t>
            </a:r>
            <a:r>
              <a:rPr lang="en-US" sz="1400"/>
              <a:t>: http://</a:t>
            </a:r>
            <a:r>
              <a:rPr lang="en-US" sz="1400" smtClean="0"/>
              <a:t>wiki.expertiza.ncsu.edu/ index.php/CSC/ECE_506_Spring_2012/4b_rs</a:t>
            </a:r>
            <a:endParaRPr lang="en-US" sz="1400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Comparison and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2582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Gustafson’s Law predicts much better speedup than Amdahl’s Law.</a:t>
            </a:r>
          </a:p>
          <a:p>
            <a:pPr>
              <a:defRPr/>
            </a:pPr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For f = 0.05, p = 50.</a:t>
            </a:r>
            <a:endParaRPr lang="en-US"/>
          </a:p>
          <a:p>
            <a:pPr lvl="1">
              <a:defRPr/>
            </a:pPr>
            <a:r>
              <a:rPr lang="en-US" smtClean="0"/>
              <a:t>Amdahl’s Law gives speedup = 1 / (0.05+.95/50) = 14.5</a:t>
            </a:r>
          </a:p>
          <a:p>
            <a:pPr lvl="1">
              <a:defRPr/>
            </a:pPr>
            <a:r>
              <a:rPr lang="en-US" smtClean="0"/>
              <a:t>Gustafson’s Law gives speedup = 50-49*0.05 = 47.6</a:t>
            </a:r>
          </a:p>
          <a:p>
            <a:pPr>
              <a:defRPr/>
            </a:pPr>
            <a:r>
              <a:rPr lang="en-US" smtClean="0"/>
              <a:t>Amdahl’s Law also called strong scaling, i.e. performance improvement for fixed problem size and increasing processors.</a:t>
            </a:r>
          </a:p>
          <a:p>
            <a:pPr>
              <a:defRPr/>
            </a:pPr>
            <a:r>
              <a:rPr lang="en-US" smtClean="0"/>
              <a:t>Gustafson’s Law also called weak scaling, i.e. performance improvement for fixed problem size per processor.</a:t>
            </a:r>
          </a:p>
          <a:p>
            <a:pPr>
              <a:defRPr/>
            </a:pPr>
            <a:r>
              <a:rPr lang="en-US" smtClean="0"/>
              <a:t>Which assumption is more appropriate for given problem determines which law applicable.</a:t>
            </a:r>
          </a:p>
          <a:p>
            <a:pPr>
              <a:defRPr/>
            </a:pPr>
            <a:r>
              <a:rPr lang="en-US" smtClean="0"/>
              <a:t>Important shortcoming of Amdahl’s and Gustafson’s Laws is they ignore overhead as parallelism increases.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Karp-Flatt metric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101173" cy="5289801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Capture parallelism overhead using empirical observations.</a:t>
                </a:r>
              </a:p>
              <a:p>
                <a:r>
                  <a:rPr lang="en-US" smtClean="0"/>
                  <a:t>Given a program, let T</a:t>
                </a:r>
                <a:r>
                  <a:rPr lang="en-US" baseline="-25000" smtClean="0"/>
                  <a:t>q</a:t>
                </a:r>
                <a:r>
                  <a:rPr lang="en-US" smtClean="0"/>
                  <a:t> and T</a:t>
                </a:r>
                <a:r>
                  <a:rPr lang="en-US" baseline="-25000" smtClean="0"/>
                  <a:t>r</a:t>
                </a:r>
                <a:r>
                  <a:rPr lang="en-US" smtClean="0"/>
                  <a:t> be the sequential and parallelizable part, resp.</a:t>
                </a:r>
              </a:p>
              <a:p>
                <a:pPr lvl="1"/>
                <a:r>
                  <a:rPr lang="en-US" smtClean="0"/>
                  <a:t>T</a:t>
                </a:r>
                <a:r>
                  <a:rPr lang="en-US" baseline="-25000" smtClean="0"/>
                  <a:t>1</a:t>
                </a:r>
                <a:r>
                  <a:rPr lang="en-US" smtClean="0"/>
                  <a:t> = T</a:t>
                </a:r>
                <a:r>
                  <a:rPr lang="en-US" baseline="-25000" smtClean="0"/>
                  <a:t>q</a:t>
                </a:r>
                <a:r>
                  <a:rPr lang="en-US" smtClean="0"/>
                  <a:t> + T</a:t>
                </a:r>
                <a:r>
                  <a:rPr lang="en-US" baseline="-25000" smtClean="0"/>
                  <a:t>r</a:t>
                </a:r>
                <a:r>
                  <a:rPr lang="en-US" smtClean="0"/>
                  <a:t>.</a:t>
                </a:r>
              </a:p>
              <a:p>
                <a:r>
                  <a:rPr lang="en-US" smtClean="0"/>
                  <a:t>Experimentally determined serial fraction e = T</a:t>
                </a:r>
                <a:r>
                  <a:rPr lang="en-US" baseline="-25000" smtClean="0"/>
                  <a:t>q</a:t>
                </a:r>
                <a:r>
                  <a:rPr lang="en-US" smtClean="0"/>
                  <a:t> / T</a:t>
                </a:r>
                <a:r>
                  <a:rPr lang="en-US" baseline="-25000" smtClean="0"/>
                  <a:t>1</a:t>
                </a:r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A priori we don’t know e.  But we can determine it through other measurable quantities.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lang="en-US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</m:oMath>
                </a14:m>
                <a:endParaRPr lang="en-US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S</a:t>
                </a:r>
                <a:r>
                  <a:rPr lang="en-US" baseline="-25000" smtClean="0"/>
                  <a:t>p</a:t>
                </a:r>
                <a:r>
                  <a:rPr lang="en-US" smtClean="0"/>
                  <a:t> can be determined experimentally by running the program.  Then we can use S</a:t>
                </a:r>
                <a:r>
                  <a:rPr lang="en-US" baseline="-25000" smtClean="0"/>
                  <a:t>p</a:t>
                </a:r>
                <a:r>
                  <a:rPr lang="en-US" smtClean="0"/>
                  <a:t> to determine the serial fraction 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101173" cy="5289801"/>
              </a:xfrm>
              <a:blipFill>
                <a:blip r:embed="rId2"/>
                <a:stretch>
                  <a:fillRect l="-301" t="-1959" r="-1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23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Karp-Flatt metric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229601" cy="5198858"/>
          </a:xfrm>
        </p:spPr>
        <p:txBody>
          <a:bodyPr>
            <a:normAutofit/>
          </a:bodyPr>
          <a:lstStyle/>
          <a:p>
            <a:r>
              <a:rPr lang="en-US" sz="2800" smtClean="0"/>
              <a:t>Suppose observed speedups for a program are</a:t>
            </a:r>
          </a:p>
          <a:p>
            <a:endParaRPr lang="en-US" sz="3600"/>
          </a:p>
          <a:p>
            <a:endParaRPr lang="en-US" sz="4000" smtClean="0"/>
          </a:p>
          <a:p>
            <a:r>
              <a:rPr lang="en-US" sz="2800" smtClean="0"/>
              <a:t>Since e increases with p, this says overhead is increasing with parallelism.</a:t>
            </a:r>
          </a:p>
          <a:p>
            <a:endParaRPr lang="en-US" sz="2800" smtClean="0"/>
          </a:p>
          <a:p>
            <a:endParaRPr lang="en-US" sz="3600"/>
          </a:p>
          <a:p>
            <a:r>
              <a:rPr lang="en-US" sz="2800" smtClean="0"/>
              <a:t>Since e is constant with p, overhead does not increase. </a:t>
            </a:r>
          </a:p>
          <a:p>
            <a:endParaRPr lang="en-US" sz="280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134634"/>
              </p:ext>
            </p:extLst>
          </p:nvPr>
        </p:nvGraphicFramePr>
        <p:xfrm>
          <a:off x="935525" y="2004072"/>
          <a:ext cx="690477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097">
                  <a:extLst>
                    <a:ext uri="{9D8B030D-6E8A-4147-A177-3AD203B41FA5}">
                      <a16:colId xmlns:a16="http://schemas.microsoft.com/office/drawing/2014/main" val="824010186"/>
                    </a:ext>
                  </a:extLst>
                </a:gridCol>
                <a:gridCol w="863097">
                  <a:extLst>
                    <a:ext uri="{9D8B030D-6E8A-4147-A177-3AD203B41FA5}">
                      <a16:colId xmlns:a16="http://schemas.microsoft.com/office/drawing/2014/main" val="653711690"/>
                    </a:ext>
                  </a:extLst>
                </a:gridCol>
                <a:gridCol w="863097">
                  <a:extLst>
                    <a:ext uri="{9D8B030D-6E8A-4147-A177-3AD203B41FA5}">
                      <a16:colId xmlns:a16="http://schemas.microsoft.com/office/drawing/2014/main" val="1753813020"/>
                    </a:ext>
                  </a:extLst>
                </a:gridCol>
                <a:gridCol w="863097">
                  <a:extLst>
                    <a:ext uri="{9D8B030D-6E8A-4147-A177-3AD203B41FA5}">
                      <a16:colId xmlns:a16="http://schemas.microsoft.com/office/drawing/2014/main" val="1125653332"/>
                    </a:ext>
                  </a:extLst>
                </a:gridCol>
                <a:gridCol w="863097">
                  <a:extLst>
                    <a:ext uri="{9D8B030D-6E8A-4147-A177-3AD203B41FA5}">
                      <a16:colId xmlns:a16="http://schemas.microsoft.com/office/drawing/2014/main" val="1472097915"/>
                    </a:ext>
                  </a:extLst>
                </a:gridCol>
                <a:gridCol w="863097">
                  <a:extLst>
                    <a:ext uri="{9D8B030D-6E8A-4147-A177-3AD203B41FA5}">
                      <a16:colId xmlns:a16="http://schemas.microsoft.com/office/drawing/2014/main" val="2076730632"/>
                    </a:ext>
                  </a:extLst>
                </a:gridCol>
                <a:gridCol w="863097">
                  <a:extLst>
                    <a:ext uri="{9D8B030D-6E8A-4147-A177-3AD203B41FA5}">
                      <a16:colId xmlns:a16="http://schemas.microsoft.com/office/drawing/2014/main" val="1196086781"/>
                    </a:ext>
                  </a:extLst>
                </a:gridCol>
                <a:gridCol w="863097">
                  <a:extLst>
                    <a:ext uri="{9D8B030D-6E8A-4147-A177-3AD203B41FA5}">
                      <a16:colId xmlns:a16="http://schemas.microsoft.com/office/drawing/2014/main" val="2501302049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600" smtClean="0"/>
                        <a:t>p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2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3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4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5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6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7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8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41222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600" smtClean="0"/>
                        <a:t>S</a:t>
                      </a:r>
                      <a:r>
                        <a:rPr lang="en-US" sz="1600" baseline="-25000" smtClean="0"/>
                        <a:t>p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1.87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2.61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3.23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3.73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4.14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4.46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4.71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16229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600" smtClean="0"/>
                        <a:t>e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0.07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0.075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0.08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0.085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0.09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0.095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0.1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86732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705154" y="660755"/>
                <a:ext cx="2632324" cy="756297"/>
              </a:xfrm>
              <a:prstGeom prst="rect">
                <a:avLst/>
              </a:prstGeom>
              <a:ln cap="sq">
                <a:solidFill>
                  <a:srgbClr val="1503FB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20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0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  <m:r>
                            <a:rPr lang="en-US" sz="20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</m:den>
                      </m:f>
                      <m:f>
                        <m:fPr>
                          <m:ctrlPr>
                            <a:rPr lang="en-US" sz="20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sz="2000" i="1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2000">
                  <a:solidFill>
                    <a:srgbClr val="1503FB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154" y="660755"/>
                <a:ext cx="2632324" cy="7562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cap="sq">
                <a:solidFill>
                  <a:srgbClr val="1503FB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538313"/>
              </p:ext>
            </p:extLst>
          </p:nvPr>
        </p:nvGraphicFramePr>
        <p:xfrm>
          <a:off x="935525" y="4329836"/>
          <a:ext cx="690477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097">
                  <a:extLst>
                    <a:ext uri="{9D8B030D-6E8A-4147-A177-3AD203B41FA5}">
                      <a16:colId xmlns:a16="http://schemas.microsoft.com/office/drawing/2014/main" val="824010186"/>
                    </a:ext>
                  </a:extLst>
                </a:gridCol>
                <a:gridCol w="863097">
                  <a:extLst>
                    <a:ext uri="{9D8B030D-6E8A-4147-A177-3AD203B41FA5}">
                      <a16:colId xmlns:a16="http://schemas.microsoft.com/office/drawing/2014/main" val="653711690"/>
                    </a:ext>
                  </a:extLst>
                </a:gridCol>
                <a:gridCol w="863097">
                  <a:extLst>
                    <a:ext uri="{9D8B030D-6E8A-4147-A177-3AD203B41FA5}">
                      <a16:colId xmlns:a16="http://schemas.microsoft.com/office/drawing/2014/main" val="1753813020"/>
                    </a:ext>
                  </a:extLst>
                </a:gridCol>
                <a:gridCol w="863097">
                  <a:extLst>
                    <a:ext uri="{9D8B030D-6E8A-4147-A177-3AD203B41FA5}">
                      <a16:colId xmlns:a16="http://schemas.microsoft.com/office/drawing/2014/main" val="1125653332"/>
                    </a:ext>
                  </a:extLst>
                </a:gridCol>
                <a:gridCol w="863097">
                  <a:extLst>
                    <a:ext uri="{9D8B030D-6E8A-4147-A177-3AD203B41FA5}">
                      <a16:colId xmlns:a16="http://schemas.microsoft.com/office/drawing/2014/main" val="1472097915"/>
                    </a:ext>
                  </a:extLst>
                </a:gridCol>
                <a:gridCol w="863097">
                  <a:extLst>
                    <a:ext uri="{9D8B030D-6E8A-4147-A177-3AD203B41FA5}">
                      <a16:colId xmlns:a16="http://schemas.microsoft.com/office/drawing/2014/main" val="2076730632"/>
                    </a:ext>
                  </a:extLst>
                </a:gridCol>
                <a:gridCol w="863097">
                  <a:extLst>
                    <a:ext uri="{9D8B030D-6E8A-4147-A177-3AD203B41FA5}">
                      <a16:colId xmlns:a16="http://schemas.microsoft.com/office/drawing/2014/main" val="1196086781"/>
                    </a:ext>
                  </a:extLst>
                </a:gridCol>
                <a:gridCol w="863097">
                  <a:extLst>
                    <a:ext uri="{9D8B030D-6E8A-4147-A177-3AD203B41FA5}">
                      <a16:colId xmlns:a16="http://schemas.microsoft.com/office/drawing/2014/main" val="2501302049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600" smtClean="0"/>
                        <a:t>p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2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3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4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5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6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7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8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41222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600" smtClean="0"/>
                        <a:t>S</a:t>
                      </a:r>
                      <a:r>
                        <a:rPr lang="en-US" sz="1600" baseline="-25000" smtClean="0"/>
                        <a:t>p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1.82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2.50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3.08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3.57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4.00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4.38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4.71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16229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600" smtClean="0"/>
                        <a:t>e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0.1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0.1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0.1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0.1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0.1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0.1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0.1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867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447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Asymptotic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290560" cy="170497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Compare trends in the sizes of two functions.</a:t>
            </a:r>
          </a:p>
          <a:p>
            <a:pPr>
              <a:defRPr/>
            </a:pPr>
            <a:r>
              <a:rPr lang="en-US" smtClean="0"/>
              <a:t>Given functions f(n) and g(n), there are 5 comparison operators.</a:t>
            </a:r>
          </a:p>
          <a:p>
            <a:pPr lvl="1">
              <a:defRPr/>
            </a:pPr>
            <a:r>
              <a:rPr lang="en-US" smtClean="0"/>
              <a:t>Analogous to the 5 comparison operators for numbers.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025475"/>
              </p:ext>
            </p:extLst>
          </p:nvPr>
        </p:nvGraphicFramePr>
        <p:xfrm>
          <a:off x="1490263" y="3225713"/>
          <a:ext cx="6178899" cy="3257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8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17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4267">
                <a:tc>
                  <a:txBody>
                    <a:bodyPr/>
                    <a:lstStyle/>
                    <a:p>
                      <a:r>
                        <a:rPr lang="en-US" smtClean="0"/>
                        <a:t>Notation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Analogy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Formal definition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672">
                <a:tc>
                  <a:txBody>
                    <a:bodyPr/>
                    <a:lstStyle/>
                    <a:p>
                      <a:r>
                        <a:rPr lang="en-US" smtClean="0"/>
                        <a:t>f(n) = O(g(n))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 </a:t>
                      </a:r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Symbol" panose="05050102010706020507" pitchFamily="18" charset="2"/>
                          <a:ea typeface="+mn-ea"/>
                          <a:cs typeface="+mn-cs"/>
                        </a:rPr>
                        <a:t>£ </a:t>
                      </a:r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0">
                      <a:blip r:embed="rId2"/>
                      <a:stretch>
                        <a:fillRect l="-83394" t="-118280" r="-722" b="-403226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6672">
                <a:tc>
                  <a:txBody>
                    <a:bodyPr/>
                    <a:lstStyle/>
                    <a:p>
                      <a:r>
                        <a:rPr lang="en-US" smtClean="0"/>
                        <a:t>f(n) = </a:t>
                      </a:r>
                      <a:r>
                        <a:rPr lang="en-US" smtClean="0">
                          <a:latin typeface="Symbol" panose="05050102010706020507" pitchFamily="18" charset="2"/>
                        </a:rPr>
                        <a:t>W</a:t>
                      </a:r>
                      <a:r>
                        <a:rPr lang="en-US" smtClean="0"/>
                        <a:t>(g(n))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</a:t>
                      </a:r>
                      <a:r>
                        <a:rPr lang="en-US" smtClean="0">
                          <a:latin typeface="Symbol" panose="05050102010706020507" pitchFamily="18" charset="2"/>
                        </a:rPr>
                        <a:t> </a:t>
                      </a:r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Symbol" panose="05050102010706020507" pitchFamily="18" charset="2"/>
                          <a:ea typeface="+mn-ea"/>
                          <a:cs typeface="+mn-cs"/>
                        </a:rPr>
                        <a:t>³ </a:t>
                      </a:r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0">
                      <a:blip r:embed="rId2"/>
                      <a:stretch>
                        <a:fillRect l="-83394" t="-218280" r="-722" b="-303226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6672">
                <a:tc>
                  <a:txBody>
                    <a:bodyPr/>
                    <a:lstStyle/>
                    <a:p>
                      <a:r>
                        <a:rPr lang="en-US" smtClean="0"/>
                        <a:t>f(n) = </a:t>
                      </a:r>
                      <a:r>
                        <a:rPr lang="en-US" smtClean="0">
                          <a:latin typeface="Symbol" panose="05050102010706020507" pitchFamily="18" charset="2"/>
                        </a:rPr>
                        <a:t>Q</a:t>
                      </a:r>
                      <a:r>
                        <a:rPr lang="en-US" smtClean="0"/>
                        <a:t>(g(n))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 = 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0">
                      <a:blip r:embed="rId2"/>
                      <a:stretch>
                        <a:fillRect l="-83394" t="-318280" r="-722" b="-203226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6672">
                <a:tc>
                  <a:txBody>
                    <a:bodyPr/>
                    <a:lstStyle/>
                    <a:p>
                      <a:r>
                        <a:rPr lang="en-US" smtClean="0"/>
                        <a:t>f(n) = o(g(n))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 &lt; 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0">
                      <a:blip r:embed="rId2"/>
                      <a:stretch>
                        <a:fillRect l="-83394" t="-418280" r="-722" b="-103226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6672">
                <a:tc>
                  <a:txBody>
                    <a:bodyPr/>
                    <a:lstStyle/>
                    <a:p>
                      <a:r>
                        <a:rPr lang="en-US" smtClean="0"/>
                        <a:t>f(n) = </a:t>
                      </a:r>
                      <a:r>
                        <a:rPr lang="en-US" smtClean="0">
                          <a:latin typeface="Symbol" panose="05050102010706020507" pitchFamily="18" charset="2"/>
                        </a:rPr>
                        <a:t>w</a:t>
                      </a:r>
                      <a:r>
                        <a:rPr lang="en-US" smtClean="0"/>
                        <a:t>(g(n))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 &gt; 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0">
                      <a:blip r:embed="rId2"/>
                      <a:stretch>
                        <a:fillRect l="-83394" t="-518280" r="-722" b="-3226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Isoefficiency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162818" cy="5212744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smtClean="0"/>
                  <a:t>Another way to measure scalability, by looking at the amount of useful work vs overhead as we scale the problem and system.</a:t>
                </a:r>
              </a:p>
              <a:p>
                <a:r>
                  <a:rPr lang="en-US" smtClean="0"/>
                  <a:t>Given a problem of size n and p processors, let </a:t>
                </a:r>
              </a:p>
              <a:p>
                <a:pPr lvl="1"/>
                <a:r>
                  <a:rPr lang="en-US" smtClean="0"/>
                  <a:t>W(n) = useful work done by processors.</a:t>
                </a:r>
              </a:p>
              <a:p>
                <a:pPr lvl="1"/>
                <a:r>
                  <a:rPr lang="en-US" smtClean="0">
                    <a:latin typeface="Symbol" panose="05050102010706020507" pitchFamily="18" charset="2"/>
                  </a:rPr>
                  <a:t>g</a:t>
                </a:r>
                <a:r>
                  <a:rPr lang="en-US" smtClean="0"/>
                  <a:t>(n,p) = overhead from parallelism.</a:t>
                </a:r>
              </a:p>
              <a:p>
                <a:pPr lvl="1"/>
                <a:r>
                  <a:rPr lang="en-US" smtClean="0"/>
                  <a:t>Both W and </a:t>
                </a:r>
                <a:r>
                  <a:rPr lang="en-US" smtClean="0">
                    <a:latin typeface="Symbol" panose="05050102010706020507" pitchFamily="18" charset="2"/>
                  </a:rPr>
                  <a:t>g</a:t>
                </a:r>
                <a:r>
                  <a:rPr lang="en-US" smtClean="0"/>
                  <a:t> increase in n and p.</a:t>
                </a:r>
              </a:p>
              <a:p>
                <a:pPr marL="342900" lvl="1" indent="-342900"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</a:pPr>
                <a:r>
                  <a:rPr lang="en-US" smtClean="0"/>
                  <a:t>Efficiency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>
                            <a:latin typeface="Symbol" panose="05050102010706020507" pitchFamily="18" charset="2"/>
                          </a:rPr>
                          <m:t>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>
                                <a:latin typeface="Symbol" panose="05050102010706020507" pitchFamily="18" charset="2"/>
                              </a:rPr>
                              <m:t>g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num>
                          <m:den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den>
                    </m:f>
                  </m:oMath>
                </a14:m>
                <a:r>
                  <a:rPr lang="en-US"/>
                  <a:t>.</a:t>
                </a:r>
              </a:p>
              <a:p>
                <a:pPr marL="342900" lvl="1" indent="-342900"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</a:pPr>
                <a:r>
                  <a:rPr lang="en-US" smtClean="0"/>
                  <a:t>Goal is to maintain the same (i.e. iso) efficiency as the number of processors increases.</a:t>
                </a:r>
              </a:p>
              <a:p>
                <a:pPr marL="742950" lvl="2" indent="-342900">
                  <a:buSzPct val="75000"/>
                </a:pPr>
                <a:r>
                  <a:rPr lang="en-US" smtClean="0"/>
                  <a:t>Whether this is possible depends on the relative rate of increase of W vs </a:t>
                </a:r>
                <a:r>
                  <a:rPr lang="en-US">
                    <a:latin typeface="Symbol" panose="05050102010706020507" pitchFamily="18" charset="2"/>
                  </a:rPr>
                  <a:t>g</a:t>
                </a:r>
                <a:r>
                  <a:rPr lang="en-US" smtClean="0"/>
                  <a:t>.</a:t>
                </a:r>
                <a:endParaRPr lang="en-US"/>
              </a:p>
              <a:p>
                <a:endParaRPr lang="en-US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162818" cy="5212744"/>
              </a:xfrm>
              <a:blipFill>
                <a:blip r:embed="rId2"/>
                <a:stretch>
                  <a:fillRect l="-672" t="-1871" r="-1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86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881" y="4387065"/>
            <a:ext cx="6278978" cy="2470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 vs overhead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625155" cy="3789774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As </a:t>
            </a:r>
            <a:r>
              <a:rPr lang="en-US"/>
              <a:t>p increases but n stays constant, </a:t>
            </a:r>
            <a:r>
              <a:rPr lang="en-US">
                <a:latin typeface="Symbol" panose="05050102010706020507" pitchFamily="18" charset="2"/>
              </a:rPr>
              <a:t>g</a:t>
            </a:r>
            <a:r>
              <a:rPr lang="en-US"/>
              <a:t> typically increases faster than W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More processors have to do more communication, synchronization, etc.</a:t>
            </a:r>
            <a:endParaRPr lang="en-US"/>
          </a:p>
          <a:p>
            <a:pPr lvl="1"/>
            <a:r>
              <a:rPr lang="en-US"/>
              <a:t>Efficiency decreases for constant problem size and increasing number of processors</a:t>
            </a:r>
            <a:r>
              <a:rPr lang="en-US" smtClean="0"/>
              <a:t>.</a:t>
            </a:r>
          </a:p>
          <a:p>
            <a:r>
              <a:rPr lang="en-US" smtClean="0"/>
              <a:t>As n increases but p stays constant, W typically increases faster than </a:t>
            </a:r>
            <a:r>
              <a:rPr lang="en-US">
                <a:latin typeface="Symbol" panose="05050102010706020507" pitchFamily="18" charset="2"/>
              </a:rPr>
              <a:t>g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There’s more work per processor, so they can spend more time computing instead of communicating.</a:t>
            </a:r>
          </a:p>
          <a:p>
            <a:pPr lvl="1"/>
            <a:r>
              <a:rPr lang="en-US"/>
              <a:t>E</a:t>
            </a:r>
            <a:r>
              <a:rPr lang="en-US" smtClean="0"/>
              <a:t>fficiency increases for constant number of processors and increasing problem size.</a:t>
            </a:r>
          </a:p>
          <a:p>
            <a:r>
              <a:rPr lang="en-US" smtClean="0"/>
              <a:t>Thus, can use increase in problem size to balance increase in processor count to maintain efficiency, i.e. achieve isoefficiency.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4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5"/>
                <a:ext cx="8383713" cy="5366856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, </a:t>
                </a:r>
                <a:r>
                  <a:rPr lang="en-US" smtClean="0">
                    <a:latin typeface="Symbol" panose="05050102010706020507" pitchFamily="18" charset="2"/>
                  </a:rPr>
                  <a:t>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func>
                  </m:oMath>
                </a14:m>
                <a:endParaRPr lang="en-US" sz="3000" b="0" i="1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func>
                              <m:funcPr>
                                <m:ctrlPr>
                                  <a:rPr lang="en-US" sz="2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6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func>
                          </m:num>
                          <m:den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func>
                              <m:func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den>
                    </m:f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260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6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den>
                    </m:f>
                  </m:oMath>
                </a14:m>
                <a:endParaRPr lang="en-US" b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mtClean="0"/>
                  <a:t>So if log n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(log p), i.e. n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(p), can maintain isoefficiency.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,</m:t>
                    </m:r>
                    <m:r>
                      <m:rPr>
                        <m:nor/>
                      </m:rPr>
                      <a:rPr lang="en-US">
                        <a:latin typeface="Symbol" panose="05050102010706020507" pitchFamily="18" charset="2"/>
                      </a:rPr>
                      <m:t>g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3/2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3/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3/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b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mtClean="0"/>
                  <a:t>Find isoefficiency problem size for each term separately.</a:t>
                </a:r>
                <a:endParaRPr lang="en-US" b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mtClean="0">
                    <a:solidFill>
                      <a:schemeClr val="tx1"/>
                    </a:solidFill>
                  </a:rPr>
                  <a:t>For first term, need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3/2</m:t>
                        </m:r>
                      </m:sup>
                    </m:sSup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).</a:t>
                </a:r>
              </a:p>
              <a:p>
                <a:pPr lvl="1"/>
                <a:r>
                  <a:rPr lang="en-US" smtClean="0">
                    <a:solidFill>
                      <a:schemeClr val="tx1"/>
                    </a:solidFill>
                  </a:rPr>
                  <a:t>For second term, need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l-G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3/4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3/4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, 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1/4</m:t>
                        </m:r>
                      </m:sup>
                    </m:sSup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3/4</m:t>
                        </m:r>
                      </m:sup>
                    </m:sSup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, so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).</a:t>
                </a:r>
              </a:p>
              <a:p>
                <a:pPr lvl="1"/>
                <a:r>
                  <a:rPr lang="en-US" smtClean="0">
                    <a:solidFill>
                      <a:schemeClr val="tx1"/>
                    </a:solidFill>
                  </a:rPr>
                  <a:t>Thus,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) maintains isoefficiency.</a:t>
                </a:r>
              </a:p>
              <a:p>
                <a:r>
                  <a:rPr lang="en-US">
                    <a:solidFill>
                      <a:srgbClr val="1503FB"/>
                    </a:solidFill>
                  </a:rPr>
                  <a:t>Ex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,</m:t>
                    </m:r>
                    <m:r>
                      <m:rPr>
                        <m:nor/>
                      </m:rPr>
                      <a:rPr lang="en-US">
                        <a:latin typeface="Symbol" panose="05050102010706020507" pitchFamily="18" charset="2"/>
                      </a:rPr>
                      <m:t>g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func>
                  </m:oMath>
                </a14:m>
                <a:endParaRPr lang="en-US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, i.e. E decreases in p, regardless of n.</a:t>
                </a:r>
              </a:p>
              <a:p>
                <a:pPr lvl="1"/>
                <a:r>
                  <a:rPr lang="en-US" smtClean="0"/>
                  <a:t>So not possible to maintain isoefficiency.</a:t>
                </a:r>
                <a:endParaRPr lang="en-US">
                  <a:solidFill>
                    <a:schemeClr val="tx1"/>
                  </a:solidFill>
                </a:endParaRPr>
              </a:p>
              <a:p>
                <a:pPr lvl="1"/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5"/>
                <a:ext cx="8383713" cy="5366856"/>
              </a:xfrm>
              <a:blipFill>
                <a:blip r:embed="rId2"/>
                <a:stretch>
                  <a:fillRect l="-509" t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8732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performance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5020010" cy="5353769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Ideally, a program runs k times faster on k processors than on one.</a:t>
            </a:r>
          </a:p>
          <a:p>
            <a:pPr lvl="1"/>
            <a:r>
              <a:rPr lang="en-US" smtClean="0"/>
              <a:t>Almost never achieved in practice.  Why?</a:t>
            </a:r>
          </a:p>
          <a:p>
            <a:r>
              <a:rPr lang="en-US" smtClean="0">
                <a:solidFill>
                  <a:srgbClr val="1503FB"/>
                </a:solidFill>
              </a:rPr>
              <a:t>Goal</a:t>
            </a:r>
            <a:r>
              <a:rPr lang="en-US" smtClean="0"/>
              <a:t> Given a parallel program, understand its performance under increasing levels of parallelism.</a:t>
            </a:r>
          </a:p>
          <a:p>
            <a:pPr lvl="1"/>
            <a:r>
              <a:rPr lang="en-US" smtClean="0"/>
              <a:t>Identify performance bottlenecks.</a:t>
            </a:r>
          </a:p>
          <a:p>
            <a:pPr lvl="1"/>
            <a:r>
              <a:rPr lang="en-US" smtClean="0"/>
              <a:t>Compare different algorithms for a problem.</a:t>
            </a:r>
          </a:p>
          <a:p>
            <a:r>
              <a:rPr lang="en-US" smtClean="0"/>
              <a:t>Try to abstract away machine details.</a:t>
            </a:r>
          </a:p>
          <a:p>
            <a:pPr lvl="1"/>
            <a:r>
              <a:rPr lang="en-US" smtClean="0"/>
              <a:t>Find performance properties that hold regardless of architecture.</a:t>
            </a:r>
          </a:p>
          <a:p>
            <a:pPr lvl="1"/>
            <a:r>
              <a:rPr lang="en-US" smtClean="0"/>
              <a:t>Use asymptotic analysis.</a:t>
            </a:r>
          </a:p>
        </p:txBody>
      </p:sp>
      <p:pic>
        <p:nvPicPr>
          <p:cNvPr id="1026" name="Picture 2" descr="http://deliveryimages.acm.org/10.1145/2720000/2719919/figs/f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362" y="1466202"/>
            <a:ext cx="3441637" cy="2199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deliveryimages.acm.org/10.1145/2720000/2719919/figs/f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363" y="4100186"/>
            <a:ext cx="3441637" cy="207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14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Speedup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414535" cy="5238894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US" smtClean="0"/>
              <a:t>For a given problem </a:t>
            </a:r>
            <a:r>
              <a:rPr lang="en-US"/>
              <a:t>X</a:t>
            </a:r>
            <a:r>
              <a:rPr lang="en-US" smtClean="0"/>
              <a:t> and parallel algorithm A solving X, let</a:t>
            </a:r>
          </a:p>
          <a:p>
            <a:pPr lvl="1">
              <a:lnSpc>
                <a:spcPct val="120000"/>
              </a:lnSpc>
              <a:defRPr/>
            </a:pPr>
            <a:r>
              <a:rPr lang="en-US" smtClean="0"/>
              <a:t>T</a:t>
            </a:r>
            <a:r>
              <a:rPr lang="en-US" baseline="-25000" smtClean="0"/>
              <a:t>s</a:t>
            </a:r>
            <a:r>
              <a:rPr lang="en-US" smtClean="0"/>
              <a:t> = minimum time to solve X on one processor, i.e. the time for the best sequential algorithm.</a:t>
            </a:r>
          </a:p>
          <a:p>
            <a:pPr lvl="1">
              <a:lnSpc>
                <a:spcPct val="120000"/>
              </a:lnSpc>
              <a:defRPr/>
            </a:pPr>
            <a:r>
              <a:rPr lang="en-US" smtClean="0"/>
              <a:t>T</a:t>
            </a:r>
            <a:r>
              <a:rPr lang="en-US" baseline="-25000" smtClean="0"/>
              <a:t>1</a:t>
            </a:r>
            <a:r>
              <a:rPr lang="en-US" smtClean="0"/>
              <a:t> = time algorithm A takes using one processor.  </a:t>
            </a:r>
          </a:p>
          <a:p>
            <a:pPr lvl="2">
              <a:lnSpc>
                <a:spcPct val="120000"/>
              </a:lnSpc>
              <a:defRPr/>
            </a:pPr>
            <a:r>
              <a:rPr lang="en-US" smtClean="0"/>
              <a:t>T</a:t>
            </a:r>
            <a:r>
              <a:rPr lang="en-US" baseline="-25000" smtClean="0"/>
              <a:t>1 </a:t>
            </a:r>
            <a:r>
              <a:rPr lang="en-US">
                <a:latin typeface="Symbol" panose="05050102010706020507" pitchFamily="18" charset="2"/>
              </a:rPr>
              <a:t>³ </a:t>
            </a:r>
            <a:r>
              <a:rPr lang="en-US" smtClean="0"/>
              <a:t>T</a:t>
            </a:r>
            <a:r>
              <a:rPr lang="en-US" baseline="-25000" smtClean="0"/>
              <a:t>s</a:t>
            </a:r>
            <a:r>
              <a:rPr lang="en-US" smtClean="0"/>
              <a:t>.</a:t>
            </a:r>
          </a:p>
          <a:p>
            <a:pPr lvl="1">
              <a:lnSpc>
                <a:spcPct val="120000"/>
              </a:lnSpc>
              <a:defRPr/>
            </a:pPr>
            <a:r>
              <a:rPr lang="en-US" smtClean="0"/>
              <a:t>T</a:t>
            </a:r>
            <a:r>
              <a:rPr lang="en-US" baseline="-25000" smtClean="0"/>
              <a:t>p</a:t>
            </a:r>
            <a:r>
              <a:rPr lang="en-US" smtClean="0"/>
              <a:t> = time algorithm A takes using p processors.</a:t>
            </a:r>
          </a:p>
          <a:p>
            <a:pPr>
              <a:lnSpc>
                <a:spcPct val="120000"/>
              </a:lnSpc>
              <a:defRPr/>
            </a:pPr>
            <a:r>
              <a:rPr lang="en-US" smtClean="0">
                <a:solidFill>
                  <a:srgbClr val="1503FB"/>
                </a:solidFill>
              </a:rPr>
              <a:t>Absolute speedup</a:t>
            </a:r>
            <a:r>
              <a:rPr lang="en-US" smtClean="0"/>
              <a:t> S*</a:t>
            </a:r>
            <a:r>
              <a:rPr lang="en-US" baseline="-25000" smtClean="0"/>
              <a:t>p</a:t>
            </a:r>
            <a:r>
              <a:rPr lang="en-US" smtClean="0"/>
              <a:t> = </a:t>
            </a:r>
            <a:r>
              <a:rPr lang="en-US"/>
              <a:t>T</a:t>
            </a:r>
            <a:r>
              <a:rPr lang="en-US" baseline="-25000"/>
              <a:t>s</a:t>
            </a:r>
            <a:r>
              <a:rPr lang="en-US"/>
              <a:t> / T</a:t>
            </a:r>
            <a:r>
              <a:rPr lang="en-US" baseline="-25000"/>
              <a:t>p</a:t>
            </a:r>
            <a:r>
              <a:rPr lang="en-US" smtClean="0"/>
              <a:t>.</a:t>
            </a:r>
          </a:p>
          <a:p>
            <a:pPr lvl="1">
              <a:lnSpc>
                <a:spcPct val="120000"/>
              </a:lnSpc>
              <a:defRPr/>
            </a:pPr>
            <a:r>
              <a:rPr lang="en-US" smtClean="0"/>
              <a:t>Compare A with the best sequential algorithm.</a:t>
            </a:r>
            <a:endParaRPr lang="en-US"/>
          </a:p>
          <a:p>
            <a:pPr>
              <a:lnSpc>
                <a:spcPct val="120000"/>
              </a:lnSpc>
              <a:defRPr/>
            </a:pPr>
            <a:r>
              <a:rPr lang="en-US" smtClean="0">
                <a:solidFill>
                  <a:srgbClr val="1503FB"/>
                </a:solidFill>
              </a:rPr>
              <a:t>Relative speedup</a:t>
            </a:r>
            <a:r>
              <a:rPr lang="en-US" smtClean="0"/>
              <a:t>, aka scalability S</a:t>
            </a:r>
            <a:r>
              <a:rPr lang="en-US" baseline="-25000" smtClean="0"/>
              <a:t>p</a:t>
            </a:r>
            <a:r>
              <a:rPr lang="en-US" smtClean="0"/>
              <a:t>= T</a:t>
            </a:r>
            <a:r>
              <a:rPr lang="en-US" baseline="-25000" smtClean="0"/>
              <a:t>1</a:t>
            </a:r>
            <a:r>
              <a:rPr lang="en-US" smtClean="0"/>
              <a:t> / T</a:t>
            </a:r>
            <a:r>
              <a:rPr lang="en-US" baseline="-25000" smtClean="0"/>
              <a:t>p</a:t>
            </a:r>
            <a:r>
              <a:rPr lang="en-US" smtClean="0"/>
              <a:t>.</a:t>
            </a:r>
          </a:p>
          <a:p>
            <a:pPr lvl="1">
              <a:lnSpc>
                <a:spcPct val="120000"/>
              </a:lnSpc>
              <a:defRPr/>
            </a:pPr>
            <a:r>
              <a:rPr lang="en-US" smtClean="0"/>
              <a:t>Compare A with itself on different machine sizes.</a:t>
            </a:r>
          </a:p>
          <a:p>
            <a:pPr lvl="1">
              <a:lnSpc>
                <a:spcPct val="120000"/>
              </a:lnSpc>
              <a:defRPr/>
            </a:pPr>
            <a:r>
              <a:rPr lang="en-US" smtClean="0"/>
              <a:t>Focus on scalability, since hard to know what best sequential algorithm is.</a:t>
            </a:r>
            <a:endParaRPr lang="en-US"/>
          </a:p>
          <a:p>
            <a:pPr>
              <a:lnSpc>
                <a:spcPct val="120000"/>
              </a:lnSpc>
              <a:defRPr/>
            </a:pPr>
            <a:r>
              <a:rPr lang="en-US" smtClean="0">
                <a:solidFill>
                  <a:srgbClr val="1503FB"/>
                </a:solidFill>
              </a:rPr>
              <a:t>Work</a:t>
            </a:r>
            <a:r>
              <a:rPr lang="en-US" smtClean="0"/>
              <a:t> W</a:t>
            </a:r>
            <a:r>
              <a:rPr lang="en-US" baseline="-25000" smtClean="0"/>
              <a:t>p </a:t>
            </a:r>
            <a:r>
              <a:rPr lang="en-US" smtClean="0"/>
              <a:t>= p T</a:t>
            </a:r>
            <a:r>
              <a:rPr lang="en-US" baseline="-25000" smtClean="0"/>
              <a:t>p</a:t>
            </a:r>
            <a:r>
              <a:rPr lang="en-US" smtClean="0"/>
              <a:t> = “total cycles burned” by p processors.</a:t>
            </a:r>
          </a:p>
          <a:p>
            <a:pPr lvl="1">
              <a:lnSpc>
                <a:spcPct val="120000"/>
              </a:lnSpc>
              <a:defRPr/>
            </a:pPr>
            <a:r>
              <a:rPr lang="en-US"/>
              <a:t>p </a:t>
            </a:r>
            <a:r>
              <a:rPr lang="en-US" smtClean="0"/>
              <a:t>T</a:t>
            </a:r>
            <a:r>
              <a:rPr lang="en-US" baseline="-25000" smtClean="0"/>
              <a:t>p </a:t>
            </a:r>
            <a:r>
              <a:rPr lang="en-US" smtClean="0">
                <a:latin typeface="Symbol" panose="05050102010706020507" pitchFamily="18" charset="2"/>
              </a:rPr>
              <a:t>³ </a:t>
            </a:r>
            <a:r>
              <a:rPr lang="en-US" smtClean="0"/>
              <a:t>T</a:t>
            </a:r>
            <a:r>
              <a:rPr lang="en-US" baseline="-25000" smtClean="0"/>
              <a:t>s</a:t>
            </a:r>
            <a:r>
              <a:rPr lang="en-US" smtClean="0"/>
              <a:t>, because parallel system has to do at least as much total work as the best sequential algorithm.</a:t>
            </a:r>
          </a:p>
          <a:p>
            <a:pPr>
              <a:lnSpc>
                <a:spcPct val="120000"/>
              </a:lnSpc>
              <a:defRPr/>
            </a:pPr>
            <a:r>
              <a:rPr lang="en-US" smtClean="0">
                <a:solidFill>
                  <a:srgbClr val="1503FB"/>
                </a:solidFill>
              </a:rPr>
              <a:t>Efficiency</a:t>
            </a:r>
            <a:r>
              <a:rPr lang="en-US" smtClean="0"/>
              <a:t> E</a:t>
            </a:r>
            <a:r>
              <a:rPr lang="en-US" baseline="-25000" smtClean="0"/>
              <a:t>p</a:t>
            </a:r>
            <a:r>
              <a:rPr lang="en-US" smtClean="0"/>
              <a:t> = S</a:t>
            </a:r>
            <a:r>
              <a:rPr lang="en-US" baseline="-25000" smtClean="0"/>
              <a:t>p</a:t>
            </a:r>
            <a:r>
              <a:rPr lang="en-US" smtClean="0"/>
              <a:t> / p = speedup per processor.</a:t>
            </a:r>
          </a:p>
          <a:p>
            <a:pPr lvl="1">
              <a:lnSpc>
                <a:spcPct val="120000"/>
              </a:lnSpc>
              <a:defRPr/>
            </a:pPr>
            <a:r>
              <a:rPr lang="en-US" smtClean="0"/>
              <a:t>Typically </a:t>
            </a:r>
            <a:r>
              <a:rPr lang="en-US">
                <a:latin typeface="Symbol" panose="05050102010706020507" pitchFamily="18" charset="2"/>
              </a:rPr>
              <a:t>£</a:t>
            </a:r>
            <a:r>
              <a:rPr lang="en-US"/>
              <a:t> </a:t>
            </a:r>
            <a:r>
              <a:rPr lang="en-US" smtClean="0"/>
              <a:t>1 due to overhead.</a:t>
            </a:r>
          </a:p>
          <a:p>
            <a:pPr lvl="1">
              <a:lnSpc>
                <a:spcPct val="120000"/>
              </a:lnSpc>
              <a:defRPr/>
            </a:pPr>
            <a:r>
              <a:rPr lang="en-US" smtClean="0"/>
              <a:t>But can be &gt; 1 in practice in special circumstances.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Overheads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5"/>
                <a:ext cx="8084859" cy="5271057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defRPr/>
                </a:pPr>
                <a:r>
                  <a:rPr lang="en-US" smtClean="0"/>
                  <a:t>Linear scalability S</a:t>
                </a:r>
                <a:r>
                  <a:rPr lang="en-US" baseline="-25000" smtClean="0"/>
                  <a:t>p</a:t>
                </a:r>
                <a:r>
                  <a:rPr lang="en-US" smtClean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>
                  <a:defRPr/>
                </a:pPr>
                <a:r>
                  <a:rPr lang="en-US" smtClean="0"/>
                  <a:t>Hard to achieve due to overheads.</a:t>
                </a:r>
              </a:p>
              <a:p>
                <a:pPr lvl="1">
                  <a:defRPr/>
                </a:pPr>
                <a:r>
                  <a:rPr lang="en-US" smtClean="0"/>
                  <a:t>Communication and synchronization time between processors.</a:t>
                </a:r>
              </a:p>
              <a:p>
                <a:pPr lvl="1">
                  <a:defRPr/>
                </a:pPr>
                <a:r>
                  <a:rPr lang="en-US" smtClean="0"/>
                  <a:t>Processors can idle due to poor partitioning or load imbalance.</a:t>
                </a:r>
              </a:p>
              <a:p>
                <a:pPr lvl="1">
                  <a:defRPr/>
                </a:pPr>
                <a:r>
                  <a:rPr lang="en-US"/>
                  <a:t>Sometimes cheaper for a processor to redo a computation than get the result from another processor.  But this increases overall computation</a:t>
                </a:r>
                <a:r>
                  <a:rPr lang="en-US" smtClean="0"/>
                  <a:t>.</a:t>
                </a:r>
              </a:p>
              <a:p>
                <a:pPr>
                  <a:defRPr/>
                </a:pPr>
                <a:r>
                  <a:rPr lang="en-US" smtClean="0"/>
                  <a:t>Sometimes the best sequential algorithm is not parallelizable.  </a:t>
                </a:r>
              </a:p>
              <a:p>
                <a:pPr lvl="1">
                  <a:defRPr/>
                </a:pPr>
                <a:r>
                  <a:rPr lang="en-US" smtClean="0"/>
                  <a:t>Must choose more work intensive (higher W</a:t>
                </a:r>
                <a:r>
                  <a:rPr lang="en-US" baseline="-25000" smtClean="0"/>
                  <a:t>p</a:t>
                </a:r>
                <a:r>
                  <a:rPr lang="en-US" smtClean="0"/>
                  <a:t>) but more parallelizable algorithm.</a:t>
                </a:r>
              </a:p>
              <a:p>
                <a:pPr lvl="1">
                  <a:defRPr/>
                </a:pPr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Dijkstra’s shortest path algorithm does less work than Bellman-Ford, but BF is more parallelizable.</a:t>
                </a:r>
              </a:p>
              <a:p>
                <a:pPr>
                  <a:defRPr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5"/>
                <a:ext cx="8084859" cy="5271057"/>
              </a:xfrm>
              <a:blipFill>
                <a:blip r:embed="rId2"/>
                <a:stretch>
                  <a:fillRect l="-679" t="-2662" b="-6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DAG 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440221" cy="2522026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Nodes represent computations / tasks.</a:t>
            </a:r>
          </a:p>
          <a:p>
            <a:pPr lvl="1"/>
            <a:r>
              <a:rPr lang="en-US" smtClean="0"/>
              <a:t>Can be weighted to represent different task sizes.</a:t>
            </a:r>
          </a:p>
          <a:p>
            <a:r>
              <a:rPr lang="en-US" smtClean="0"/>
              <a:t>Directed edges represent dependencies between tasks.</a:t>
            </a:r>
          </a:p>
          <a:p>
            <a:pPr lvl="1"/>
            <a:r>
              <a:rPr lang="en-US" smtClean="0"/>
              <a:t>(u,v) indicates task u must finish before task v completes.</a:t>
            </a:r>
          </a:p>
          <a:p>
            <a:pPr lvl="1"/>
            <a:r>
              <a:rPr lang="en-US" smtClean="0"/>
              <a:t>Can be weighted to indicate communication, startup cost etc. for task.</a:t>
            </a:r>
          </a:p>
          <a:p>
            <a:pPr lvl="2"/>
            <a:r>
              <a:rPr lang="en-US" smtClean="0"/>
              <a:t>Assume default weight is 0.</a:t>
            </a:r>
          </a:p>
          <a:p>
            <a:r>
              <a:rPr lang="en-US" smtClean="0"/>
              <a:t>Graph can’t contain cycles, i.e. computation must eventually finish.</a:t>
            </a:r>
          </a:p>
          <a:p>
            <a:r>
              <a:rPr lang="en-US" smtClean="0">
                <a:solidFill>
                  <a:srgbClr val="1503FB"/>
                </a:solidFill>
              </a:rPr>
              <a:t>Critical path </a:t>
            </a:r>
            <a:r>
              <a:rPr lang="en-US" smtClean="0"/>
              <a:t>is length of longest directed path in graph.</a:t>
            </a:r>
          </a:p>
          <a:p>
            <a:pPr lvl="1"/>
            <a:endParaRPr lang="en-US"/>
          </a:p>
        </p:txBody>
      </p:sp>
      <p:pic>
        <p:nvPicPr>
          <p:cNvPr id="6" name="Picture 2" descr="https://web.fe.up.pt/~jbarbosa/en/images/novas/concurr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828" y="3685996"/>
            <a:ext cx="4972033" cy="317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995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DAG 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440221" cy="3425040"/>
          </a:xfrm>
        </p:spPr>
        <p:txBody>
          <a:bodyPr>
            <a:normAutofit fontScale="62500" lnSpcReduction="20000"/>
          </a:bodyPr>
          <a:lstStyle/>
          <a:p>
            <a:r>
              <a:rPr lang="en-US"/>
              <a:t>Given a dag G, let</a:t>
            </a:r>
          </a:p>
          <a:p>
            <a:pPr lvl="1"/>
            <a:r>
              <a:rPr lang="en-US"/>
              <a:t>C = sum of node and edge weights in G.</a:t>
            </a:r>
          </a:p>
          <a:p>
            <a:pPr lvl="1"/>
            <a:r>
              <a:rPr lang="en-US"/>
              <a:t>D = length of critical path in G.</a:t>
            </a:r>
          </a:p>
          <a:p>
            <a:pPr lvl="1"/>
            <a:r>
              <a:rPr lang="en-US"/>
              <a:t>T</a:t>
            </a:r>
            <a:r>
              <a:rPr lang="en-US" baseline="-25000"/>
              <a:t>p</a:t>
            </a:r>
            <a:r>
              <a:rPr lang="en-US"/>
              <a:t> = time taken by p processors to execute G.</a:t>
            </a:r>
          </a:p>
          <a:p>
            <a:pPr lvl="1"/>
            <a:r>
              <a:rPr lang="en-US"/>
              <a:t>T</a:t>
            </a:r>
            <a:r>
              <a:rPr lang="en-US" baseline="-25000">
                <a:latin typeface="Symbol" panose="05050102010706020507" pitchFamily="18" charset="2"/>
              </a:rPr>
              <a:t>¥</a:t>
            </a:r>
            <a:r>
              <a:rPr lang="en-US"/>
              <a:t> = minimum time to execute G using arbitrary number of processors.</a:t>
            </a:r>
          </a:p>
          <a:p>
            <a:r>
              <a:rPr lang="en-US"/>
              <a:t>Assume p processors, each doing one unit of work per time step.</a:t>
            </a:r>
          </a:p>
          <a:p>
            <a:r>
              <a:rPr lang="en-US">
                <a:solidFill>
                  <a:srgbClr val="1503FB"/>
                </a:solidFill>
              </a:rPr>
              <a:t>Work law </a:t>
            </a:r>
            <a:r>
              <a:rPr lang="en-US"/>
              <a:t>p T</a:t>
            </a:r>
            <a:r>
              <a:rPr lang="en-US" baseline="-25000"/>
              <a:t>p</a:t>
            </a:r>
            <a:r>
              <a:rPr lang="en-US"/>
              <a:t> </a:t>
            </a:r>
            <a:r>
              <a:rPr lang="en-US">
                <a:latin typeface="Symbol" panose="05050102010706020507" pitchFamily="18" charset="2"/>
              </a:rPr>
              <a:t>³ </a:t>
            </a:r>
            <a:r>
              <a:rPr lang="en-US"/>
              <a:t>C.</a:t>
            </a:r>
          </a:p>
          <a:p>
            <a:pPr lvl="1"/>
            <a:r>
              <a:rPr lang="en-US"/>
              <a:t>I.e. T</a:t>
            </a:r>
            <a:r>
              <a:rPr lang="en-US" baseline="-25000"/>
              <a:t>p</a:t>
            </a:r>
            <a:r>
              <a:rPr lang="en-US"/>
              <a:t> </a:t>
            </a:r>
            <a:r>
              <a:rPr lang="en-US">
                <a:latin typeface="Symbol" panose="05050102010706020507" pitchFamily="18" charset="2"/>
              </a:rPr>
              <a:t>³ </a:t>
            </a:r>
            <a:r>
              <a:rPr lang="en-US"/>
              <a:t>C / p.  Places lower bound on parallel running time.</a:t>
            </a:r>
          </a:p>
          <a:p>
            <a:pPr lvl="1"/>
            <a:r>
              <a:rPr lang="en-US"/>
              <a:t>Holds because processors must do all the work in G.</a:t>
            </a:r>
          </a:p>
          <a:p>
            <a:r>
              <a:rPr lang="en-US">
                <a:solidFill>
                  <a:srgbClr val="1503FB"/>
                </a:solidFill>
              </a:rPr>
              <a:t>Span law </a:t>
            </a:r>
            <a:r>
              <a:rPr lang="en-US"/>
              <a:t>T</a:t>
            </a:r>
            <a:r>
              <a:rPr lang="en-US" baseline="-25000">
                <a:latin typeface="Symbol" panose="05050102010706020507" pitchFamily="18" charset="2"/>
              </a:rPr>
              <a:t>¥</a:t>
            </a:r>
            <a:r>
              <a:rPr lang="en-US"/>
              <a:t> </a:t>
            </a:r>
            <a:r>
              <a:rPr lang="en-US">
                <a:latin typeface="Symbol" panose="05050102010706020507" pitchFamily="18" charset="2"/>
              </a:rPr>
              <a:t>³ </a:t>
            </a:r>
            <a:r>
              <a:rPr lang="en-US"/>
              <a:t>D.</a:t>
            </a:r>
          </a:p>
          <a:p>
            <a:pPr lvl="1"/>
            <a:r>
              <a:rPr lang="en-US" smtClean="0"/>
              <a:t>Due to dependency, tasks along </a:t>
            </a:r>
            <a:r>
              <a:rPr lang="en-US"/>
              <a:t>critical path must be done </a:t>
            </a:r>
            <a:r>
              <a:rPr lang="en-US" smtClean="0"/>
              <a:t>sequentially, </a:t>
            </a:r>
            <a:r>
              <a:rPr lang="en-US"/>
              <a:t>regardless of number of processors.</a:t>
            </a:r>
          </a:p>
          <a:p>
            <a:pPr lvl="1"/>
            <a:endParaRPr lang="en-US"/>
          </a:p>
        </p:txBody>
      </p:sp>
      <p:pic>
        <p:nvPicPr>
          <p:cNvPr id="5" name="Picture 2" descr="https://web.fe.up.pt/~jbarbosa/en/images/novas/concurr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273" y="4818580"/>
            <a:ext cx="3205453" cy="2044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646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Amdahl’s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7921376" cy="525384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mtClean="0"/>
              <a:t>Another upper bound on the maximum speedup achievable by a program.</a:t>
            </a:r>
          </a:p>
          <a:p>
            <a:pPr>
              <a:defRPr/>
            </a:pPr>
            <a:r>
              <a:rPr lang="en-US" smtClean="0"/>
              <a:t>Let T</a:t>
            </a:r>
            <a:r>
              <a:rPr lang="en-US" baseline="-25000" smtClean="0"/>
              <a:t>1</a:t>
            </a:r>
            <a:r>
              <a:rPr lang="en-US" smtClean="0"/>
              <a:t> be time to run a program using one processor.</a:t>
            </a:r>
          </a:p>
          <a:p>
            <a:pPr lvl="1">
              <a:defRPr/>
            </a:pPr>
            <a:r>
              <a:rPr lang="en-US"/>
              <a:t>A</a:t>
            </a:r>
            <a:r>
              <a:rPr lang="en-US" smtClean="0"/>
              <a:t>ssume f fraction of it the program is inherently sequential, i.e. cannot be parallelized.</a:t>
            </a:r>
          </a:p>
          <a:p>
            <a:pPr lvl="1">
              <a:defRPr/>
            </a:pPr>
            <a:r>
              <a:rPr lang="en-US" smtClean="0"/>
              <a:t>f T</a:t>
            </a:r>
            <a:r>
              <a:rPr lang="en-US" baseline="-25000"/>
              <a:t>1</a:t>
            </a:r>
            <a:r>
              <a:rPr lang="en-US" smtClean="0"/>
              <a:t> amount of work is sequential.</a:t>
            </a:r>
          </a:p>
          <a:p>
            <a:pPr lvl="1">
              <a:defRPr/>
            </a:pPr>
            <a:r>
              <a:rPr lang="en-US" smtClean="0"/>
              <a:t>(1-f) T</a:t>
            </a:r>
            <a:r>
              <a:rPr lang="en-US" baseline="-25000"/>
              <a:t>1</a:t>
            </a:r>
            <a:r>
              <a:rPr lang="en-US" smtClean="0"/>
              <a:t> amount of work is parallelizable.</a:t>
            </a:r>
          </a:p>
          <a:p>
            <a:pPr>
              <a:defRPr/>
            </a:pPr>
            <a:r>
              <a:rPr lang="en-US" smtClean="0"/>
              <a:t>On parallel computer with p processors</a:t>
            </a:r>
          </a:p>
          <a:p>
            <a:pPr lvl="1">
              <a:defRPr/>
            </a:pPr>
            <a:r>
              <a:rPr lang="en-US" smtClean="0"/>
              <a:t>Sequential part still takes f T</a:t>
            </a:r>
            <a:r>
              <a:rPr lang="en-US" baseline="-25000"/>
              <a:t>1</a:t>
            </a:r>
            <a:r>
              <a:rPr lang="en-US" smtClean="0"/>
              <a:t> time.</a:t>
            </a:r>
          </a:p>
          <a:p>
            <a:pPr lvl="1">
              <a:defRPr/>
            </a:pPr>
            <a:r>
              <a:rPr lang="en-US"/>
              <a:t>P</a:t>
            </a:r>
            <a:r>
              <a:rPr lang="en-US" smtClean="0"/>
              <a:t>arallel part takes (1-f) T</a:t>
            </a:r>
            <a:r>
              <a:rPr lang="en-US" baseline="-25000"/>
              <a:t>1</a:t>
            </a:r>
            <a:r>
              <a:rPr lang="en-US" smtClean="0"/>
              <a:t> / p time.</a:t>
            </a:r>
          </a:p>
          <a:p>
            <a:pPr lvl="1">
              <a:defRPr/>
            </a:pPr>
            <a:r>
              <a:rPr lang="en-US" smtClean="0"/>
              <a:t>Total time T</a:t>
            </a:r>
            <a:r>
              <a:rPr lang="en-US" baseline="-25000" smtClean="0"/>
              <a:t>p</a:t>
            </a:r>
            <a:r>
              <a:rPr lang="en-US" smtClean="0"/>
              <a:t> = f T</a:t>
            </a:r>
            <a:r>
              <a:rPr lang="en-US" baseline="-25000"/>
              <a:t>1</a:t>
            </a:r>
            <a:r>
              <a:rPr lang="en-US" smtClean="0"/>
              <a:t> + (1-f) T</a:t>
            </a:r>
            <a:r>
              <a:rPr lang="en-US" baseline="-25000"/>
              <a:t>1</a:t>
            </a:r>
            <a:r>
              <a:rPr lang="en-US" smtClean="0"/>
              <a:t> / p.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Amdahl’s Law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320229"/>
                <a:ext cx="4443573" cy="217812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den>
                    </m:f>
                  </m:oMath>
                </a14:m>
                <a:endParaRPr lang="en-US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320229"/>
                <a:ext cx="4443573" cy="2178121"/>
              </a:xfrm>
              <a:blipFill>
                <a:blip r:embed="rId2"/>
                <a:stretch>
                  <a:fillRect l="-1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http://www.ibm.com/developerworks/library/l-cluster1/figure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931" y="921485"/>
            <a:ext cx="3269647" cy="2095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675441" y="2555747"/>
            <a:ext cx="2524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Source</a:t>
            </a:r>
            <a:r>
              <a:rPr lang="en-US" sz="1200"/>
              <a:t>: https://www.ibm.com</a:t>
            </a:r>
            <a:r>
              <a:rPr lang="en-US" sz="1200" smtClean="0"/>
              <a:t>/ developerworks/library/l-cluster1</a:t>
            </a:r>
            <a:r>
              <a:rPr lang="en-US" sz="1200"/>
              <a:t>/</a:t>
            </a:r>
            <a:endParaRPr lang="en-US" sz="1200" i="1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09600" y="3229510"/>
            <a:ext cx="8292662" cy="366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smtClean="0"/>
              <a:t>As p increases, second term in denominator gets smaller, but first term always stays the same.</a:t>
            </a:r>
          </a:p>
          <a:p>
            <a:r>
              <a:rPr lang="en-US" kern="0" smtClean="0"/>
              <a:t>So S(p) &lt; 1/f always.</a:t>
            </a:r>
          </a:p>
          <a:p>
            <a:pPr lvl="1"/>
            <a:r>
              <a:rPr lang="en-US" kern="0" smtClean="0"/>
              <a:t>Speedup never exceeds one divided by the fraction of sequential work.</a:t>
            </a:r>
            <a:endParaRPr lang="en-US" kern="0"/>
          </a:p>
        </p:txBody>
      </p:sp>
    </p:spTree>
    <p:extLst>
      <p:ext uri="{BB962C8B-B14F-4D97-AF65-F5344CB8AC3E}">
        <p14:creationId xmlns:p14="http://schemas.microsoft.com/office/powerpoint/2010/main" val="1307968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Amdahl’s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2550" y="1293813"/>
            <a:ext cx="3852863" cy="5416550"/>
          </a:xfrm>
        </p:spPr>
        <p:txBody>
          <a:bodyPr/>
          <a:lstStyle/>
          <a:p>
            <a:r>
              <a:rPr lang="en-US" sz="2400" smtClean="0"/>
              <a:t>Even with a small proportion of sequential work, parallelism is very limited.</a:t>
            </a:r>
          </a:p>
          <a:p>
            <a:r>
              <a:rPr lang="en-US" sz="2400" smtClean="0"/>
              <a:t>Suggests it’s pointless to build large computers with thousands of cores, since they can’t improve performance much.</a:t>
            </a:r>
          </a:p>
          <a:p>
            <a:r>
              <a:rPr lang="en-US" sz="2400" smtClean="0"/>
              <a:t>But, in real world large scale parallelism is very useful.  Why?</a:t>
            </a:r>
          </a:p>
        </p:txBody>
      </p:sp>
      <p:pic>
        <p:nvPicPr>
          <p:cNvPr id="13316" name="Picture 4" descr="https://upload.wikimedia.org/wikipedia/commons/thumb/e/ea/AmdahlsLaw.svg/800px-AmdahlsLaw.svg.png?14399803452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92238"/>
            <a:ext cx="4635500" cy="347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extBox 3"/>
          <p:cNvSpPr txBox="1">
            <a:spLocks noChangeArrowheads="1"/>
          </p:cNvSpPr>
          <p:nvPr/>
        </p:nvSpPr>
        <p:spPr bwMode="auto">
          <a:xfrm>
            <a:off x="457200" y="5011738"/>
            <a:ext cx="22621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i="1"/>
              <a:t>Source</a:t>
            </a:r>
            <a:r>
              <a:rPr lang="en-US"/>
              <a:t>: Wikipedia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53012</TotalTime>
  <Words>1547</Words>
  <Application>Microsoft Office PowerPoint</Application>
  <PresentationFormat>On-screen Show (4:3)</PresentationFormat>
  <Paragraphs>226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Black</vt:lpstr>
      <vt:lpstr>Cambria Math</vt:lpstr>
      <vt:lpstr>Symbol</vt:lpstr>
      <vt:lpstr>Times New Roman</vt:lpstr>
      <vt:lpstr>Wingdings</vt:lpstr>
      <vt:lpstr>Pixel</vt:lpstr>
      <vt:lpstr>Performance Analysis</vt:lpstr>
      <vt:lpstr>Parallel performance</vt:lpstr>
      <vt:lpstr>Speedup</vt:lpstr>
      <vt:lpstr>Overheads</vt:lpstr>
      <vt:lpstr>DAG model</vt:lpstr>
      <vt:lpstr>DAG model</vt:lpstr>
      <vt:lpstr>Amdahl’s Law</vt:lpstr>
      <vt:lpstr>Amdahl’s Law</vt:lpstr>
      <vt:lpstr>Amdahl’s Law</vt:lpstr>
      <vt:lpstr>Gustafson’s Law</vt:lpstr>
      <vt:lpstr>Gustafson’s Law</vt:lpstr>
      <vt:lpstr>Comparison and limitations</vt:lpstr>
      <vt:lpstr>Karp-Flatt metric</vt:lpstr>
      <vt:lpstr>Karp-Flatt metric</vt:lpstr>
      <vt:lpstr>Asymptotic complexity</vt:lpstr>
      <vt:lpstr>Isoefficiency</vt:lpstr>
      <vt:lpstr>Work vs overhead</vt:lpstr>
      <vt:lpstr>Examples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</cp:lastModifiedBy>
  <cp:revision>3534</cp:revision>
  <cp:lastPrinted>2019-02-27T03:53:06Z</cp:lastPrinted>
  <dcterms:created xsi:type="dcterms:W3CDTF">2004-01-06T19:40:29Z</dcterms:created>
  <dcterms:modified xsi:type="dcterms:W3CDTF">2021-09-26T04:13:00Z</dcterms:modified>
</cp:coreProperties>
</file>