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72" r:id="rId12"/>
    <p:sldId id="266" r:id="rId13"/>
    <p:sldId id="273" r:id="rId14"/>
    <p:sldId id="275" r:id="rId15"/>
    <p:sldId id="276" r:id="rId16"/>
    <p:sldId id="268" r:id="rId17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D61"/>
    <a:srgbClr val="FF0000"/>
    <a:srgbClr val="1503FB"/>
    <a:srgbClr val="FFFF00"/>
    <a:srgbClr val="FFCC99"/>
    <a:srgbClr val="CCFF66"/>
    <a:srgbClr val="FF66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95463" autoAdjust="0"/>
  </p:normalViewPr>
  <p:slideViewPr>
    <p:cSldViewPr snapToGrid="0">
      <p:cViewPr varScale="1">
        <p:scale>
          <a:sx n="128" d="100"/>
          <a:sy n="128" d="100"/>
        </p:scale>
        <p:origin x="1005" y="75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7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7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5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1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5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Fast Fourier Transform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2021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 on hypercube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497614" cy="521805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Consider the binary exchange algorithm on a hypercube architecture.</a:t>
                </a:r>
              </a:p>
              <a:p>
                <a:r>
                  <a:rPr lang="en-US"/>
                  <a:t>E</a:t>
                </a:r>
                <a:r>
                  <a:rPr lang="en-US" smtClean="0"/>
                  <a:t>ach processor connected to d others, which differ in each digit of ID.</a:t>
                </a:r>
              </a:p>
              <a:p>
                <a:pPr lvl="1"/>
                <a:r>
                  <a:rPr lang="en-US"/>
                  <a:t>C</a:t>
                </a:r>
                <a:r>
                  <a:rPr lang="en-US" smtClean="0"/>
                  <a:t>ommunication only with neighbors, send n/p values each time.</a:t>
                </a:r>
              </a:p>
              <a:p>
                <a:pPr lvl="1"/>
                <a:r>
                  <a:rPr lang="en-US" smtClean="0"/>
                  <a:t>Since d = log p rounds of communication, communication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Each stage does n/p computation.</a:t>
                </a:r>
              </a:p>
              <a:p>
                <a:pPr lvl="1"/>
                <a:r>
                  <a:rPr lang="en-US" smtClean="0"/>
                  <a:t>Total computation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Efficiency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=1/(1+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mtClean="0"/>
                  <a:t>).</a:t>
                </a:r>
              </a:p>
              <a:p>
                <a:r>
                  <a:rPr lang="en-US" smtClean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=1/(1+1/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For isoefficiency, want last two terms in denominator to be constant.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mtClean="0"/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mtClean="0"/>
                  <a:t> implies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mtClean="0"/>
                  <a:t>, so </a:t>
                </a:r>
              </a:p>
              <a:p>
                <a:pPr marL="341313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marL="341313" indent="0">
                  <a:buNone/>
                </a:pPr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497614" cy="5218058"/>
              </a:xfrm>
              <a:blipFill>
                <a:blip r:embed="rId2"/>
                <a:stretch>
                  <a:fillRect l="-215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92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531679" cy="2336346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Isoefficiency depends on number of processors and machine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b="0" smtClean="0"/>
                  <a:t>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r>
                  <a:rPr lang="en-US" smtClean="0"/>
                  <a:t>,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}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Recall efficiency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=1/(1+1/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.</a:t>
                </a:r>
                <a:r>
                  <a:rPr lang="en-US" smtClean="0"/>
                  <a:t>  So K grows with efficiency.</a:t>
                </a:r>
              </a:p>
              <a:p>
                <a:pPr lvl="1"/>
                <a:r>
                  <a:rPr lang="en-US" smtClean="0"/>
                  <a:t>Once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mtClean="0"/>
                  <a:t>, work size needed for isoefficiency grows polynomially with processor count.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Plot of work size for isoeffiency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US" smtClean="0"/>
                  <a:t>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531679" cy="2336346"/>
              </a:xfrm>
              <a:blipFill>
                <a:blip r:embed="rId2"/>
                <a:stretch>
                  <a:fillRect l="-214" t="-3916" b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186" y="3620814"/>
            <a:ext cx="5267391" cy="316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7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exchange FFT on mesh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83659" y="1419225"/>
                <a:ext cx="3686770" cy="532841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Consider 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mtClean="0"/>
                  <a:t> mesh.  </a:t>
                </a:r>
              </a:p>
              <a:p>
                <a:pPr lvl="1"/>
                <a:r>
                  <a:rPr lang="en-US" smtClean="0"/>
                  <a:t>Let d = log p. </a:t>
                </a:r>
              </a:p>
              <a:p>
                <a:r>
                  <a:rPr lang="en-US" smtClean="0"/>
                  <a:t>d rounds of communication.</a:t>
                </a:r>
              </a:p>
              <a:p>
                <a:pPr lvl="1"/>
                <a:r>
                  <a:rPr lang="en-US" smtClean="0"/>
                  <a:t>In first d/2 rounds, processor communicates along its column, and in last d/2 rounds it communicates along its row.</a:t>
                </a:r>
              </a:p>
              <a:p>
                <a:r>
                  <a:rPr lang="en-US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, processor communicates distance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 away along column. Similarly for rows.</a:t>
                </a:r>
              </a:p>
              <a:p>
                <a:r>
                  <a:rPr lang="en-US" smtClean="0"/>
                  <a:t>Since all processors along a column do this in the same round, then the congestion on a column link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 in round m.  Similarly for rows.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83659" y="1419225"/>
                <a:ext cx="3686770" cy="5328415"/>
              </a:xfrm>
              <a:blipFill>
                <a:blip r:embed="rId2"/>
                <a:stretch>
                  <a:fillRect l="-496" t="-1716" r="-2975" b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10" y="1419226"/>
            <a:ext cx="4738291" cy="47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3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 on mesh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354646" cy="522856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Total computation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Total communication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Efficiency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=1/(1+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1/(1+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For isoefficiency, need second term in denom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ra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Work increases exponentially in processor count.</a:t>
                </a:r>
              </a:p>
              <a:p>
                <a:r>
                  <a:rPr lang="en-US" smtClean="0"/>
                  <a:t>FFT is not scalable on mesh, due to its poor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bisection bandwidth.</a:t>
                </a:r>
              </a:p>
              <a:p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354646" cy="5228568"/>
              </a:xfrm>
              <a:blipFill>
                <a:blip r:embed="rId2"/>
                <a:stretch>
                  <a:fillRect l="-656" t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80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transpose FFT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4314732" cy="530214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Binary exchange FFT on hypercube has isoefficiency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mtClean="0"/>
                  <a:t>,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r>
                  <a:rPr lang="en-US" smtClean="0"/>
                  <a:t>) isoefficiency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efficiency degrades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mtClean="0"/>
                  <a:t> large.</a:t>
                </a:r>
              </a:p>
              <a:p>
                <a:r>
                  <a:rPr lang="en-US" smtClean="0"/>
                  <a:t>2D transpose FFT algorithm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isoefficiency regardless of machine parameters.</a:t>
                </a:r>
              </a:p>
              <a:p>
                <a:r>
                  <a:rPr lang="en-US" smtClean="0"/>
                  <a:t>Uses a hypercube, or other architecture with bisection width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for p processors.</a:t>
                </a:r>
              </a:p>
              <a:p>
                <a:r>
                  <a:rPr lang="en-US" smtClean="0"/>
                  <a:t>Assume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is a power of 2, and arrange n input values into 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grid. 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4314732" cy="5302141"/>
              </a:xfrm>
              <a:blipFill>
                <a:blip r:embed="rId2"/>
                <a:stretch>
                  <a:fillRect l="-565" t="-1954" r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58133"/>
            <a:ext cx="4372068" cy="43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9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transpose FFT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4431870" cy="3294665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Assign each processor a column of values.</a:t>
                </a:r>
              </a:p>
              <a:p>
                <a:r>
                  <a:rPr lang="en-US" smtClean="0"/>
                  <a:t>For first (log n) / 2 rounds, no communication.</a:t>
                </a:r>
              </a:p>
              <a:p>
                <a:r>
                  <a:rPr lang="en-US" smtClean="0"/>
                  <a:t>After round (log n) / 2, transpose the values on all the processors (step b).</a:t>
                </a:r>
              </a:p>
              <a:p>
                <a:r>
                  <a:rPr lang="en-US" smtClean="0"/>
                  <a:t>Continue for (log n) / 2 more rounds, with no communication.</a:t>
                </a:r>
              </a:p>
              <a:p>
                <a:r>
                  <a:rPr lang="en-US" smtClean="0"/>
                  <a:t>The only communication is for the transpose.</a:t>
                </a:r>
              </a:p>
              <a:p>
                <a:r>
                  <a:rPr lang="en-US" smtClean="0"/>
                  <a:t>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/>
                  <a:t> processors, </a:t>
                </a:r>
                <a:r>
                  <a:rPr lang="en-US" smtClean="0"/>
                  <a:t>give each processor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columns of values in striped format.</a:t>
                </a:r>
                <a:endParaRPr lang="en-US"/>
              </a:p>
              <a:p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4431870" cy="3294665"/>
              </a:xfrm>
              <a:blipFill>
                <a:blip r:embed="rId2"/>
                <a:stretch>
                  <a:fillRect l="-138" t="-2778" b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070" y="1208690"/>
            <a:ext cx="4218144" cy="496498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801445" y="4638431"/>
            <a:ext cx="2132195" cy="2149678"/>
            <a:chOff x="1904793" y="4587766"/>
            <a:chExt cx="2255992" cy="227023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04793" y="4587766"/>
              <a:ext cx="2255992" cy="2270234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1956154" y="4642185"/>
              <a:ext cx="259801" cy="2134449"/>
            </a:xfrm>
            <a:prstGeom prst="rect">
              <a:avLst/>
            </a:prstGeom>
            <a:solidFill>
              <a:srgbClr val="1503FB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025558" y="4642185"/>
              <a:ext cx="259801" cy="2134449"/>
            </a:xfrm>
            <a:prstGeom prst="rect">
              <a:avLst/>
            </a:prstGeom>
            <a:solidFill>
              <a:srgbClr val="1503FB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223505" y="4642185"/>
              <a:ext cx="259801" cy="2134449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490856" y="4642185"/>
              <a:ext cx="259801" cy="2134449"/>
            </a:xfrm>
            <a:prstGeom prst="rect">
              <a:avLst/>
            </a:prstGeom>
            <a:solidFill>
              <a:srgbClr val="01FD61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758207" y="4642185"/>
              <a:ext cx="259801" cy="2134449"/>
            </a:xfrm>
            <a:prstGeom prst="rect">
              <a:avLst/>
            </a:prstGeom>
            <a:solidFill>
              <a:schemeClr val="tx2">
                <a:lumMod val="85000"/>
                <a:lumOff val="15000"/>
                <a:alpha val="26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292909" y="4642185"/>
              <a:ext cx="259801" cy="2134449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560260" y="4642185"/>
              <a:ext cx="259801" cy="2134449"/>
            </a:xfrm>
            <a:prstGeom prst="rect">
              <a:avLst/>
            </a:prstGeom>
            <a:solidFill>
              <a:srgbClr val="01FD61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827611" y="4642185"/>
              <a:ext cx="259801" cy="2134449"/>
            </a:xfrm>
            <a:prstGeom prst="rect">
              <a:avLst/>
            </a:prstGeom>
            <a:solidFill>
              <a:schemeClr val="tx2">
                <a:lumMod val="85000"/>
                <a:lumOff val="15000"/>
                <a:alpha val="26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62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332342" cy="531548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In each phase of computation, each processor does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FFT’s each of size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, which takes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 only communication step is for transpose, which takes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time using all to all personalized communication, assuming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bisection bandwidth.</a:t>
                </a:r>
              </a:p>
              <a:p>
                <a:r>
                  <a:rPr lang="en-US" smtClean="0"/>
                  <a:t>Efficiency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  </a:t>
                </a:r>
              </a:p>
              <a:p>
                <a:r>
                  <a:rPr lang="en-US" smtClean="0"/>
                  <a:t>For isoefficiency, second term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smtClean="0"/>
                  <a:t>.  Also, we have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since at most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processors can be used in the grid.  </a:t>
                </a:r>
              </a:p>
              <a:p>
                <a:pPr lvl="1"/>
                <a:r>
                  <a:rPr lang="en-US" smtClean="0"/>
                  <a:t>So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332342" cy="5315485"/>
              </a:xfrm>
              <a:blipFill>
                <a:blip r:embed="rId2"/>
                <a:stretch>
                  <a:fillRect l="-658" t="-2638" r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59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Fourier transform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4783667" cy="5372148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Translate an input signal from the space to time domain.</a:t>
            </a:r>
          </a:p>
          <a:p>
            <a:r>
              <a:rPr lang="en-US" smtClean="0"/>
              <a:t>FFT used for signal processing, operations on polynomials and matrices, convolutions and filtering, differential equations, machine learning, etc.</a:t>
            </a:r>
          </a:p>
          <a:p>
            <a:r>
              <a:rPr lang="en-US" smtClean="0"/>
              <a:t>One of IEEE’s top 10 most important algorithms of the 20</a:t>
            </a:r>
            <a:r>
              <a:rPr lang="en-US" baseline="30000" smtClean="0"/>
              <a:t>th</a:t>
            </a:r>
            <a:r>
              <a:rPr lang="en-US" smtClean="0"/>
              <a:t> century.</a:t>
            </a:r>
          </a:p>
          <a:p>
            <a:pPr lvl="1"/>
            <a:r>
              <a:rPr lang="en-US" smtClean="0"/>
              <a:t>Popularized by Cooley and Tukey in 1965.</a:t>
            </a:r>
          </a:p>
          <a:p>
            <a:pPr lvl="1"/>
            <a:r>
              <a:rPr lang="en-US" smtClean="0"/>
              <a:t>But variants known to Gauss in 1805!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107" y="893110"/>
            <a:ext cx="3937893" cy="55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4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096" y="1382839"/>
            <a:ext cx="3162916" cy="2879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Roots of unity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419225"/>
                <a:ext cx="5707294" cy="523329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An n’th root of unity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mtClean="0"/>
                  <a:t> s.t.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There are n roots n’th roots of unity, and they have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mtClean="0"/>
                  <a:t>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mtClean="0"/>
                  <a:t>, so that the n’th roots of unity are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mtClean="0"/>
                  <a:t>.  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Fact 1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Fact 2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Fact 3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419225"/>
                <a:ext cx="5707294" cy="5233292"/>
              </a:xfrm>
              <a:blipFill>
                <a:blip r:embed="rId3"/>
                <a:stretch>
                  <a:fillRect l="-962" t="-1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105095" y="4551452"/>
            <a:ext cx="2994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Introduction to Algorithms, Cormen et al.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133123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Discrete Fourier Transform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368301" cy="4781550"/>
              </a:xfrm>
            </p:spPr>
            <p:txBody>
              <a:bodyPr/>
              <a:lstStyle/>
              <a:p>
                <a:r>
                  <a:rPr lang="en-US" smtClean="0"/>
                  <a:t>Given a degree n-1 polynomial </a:t>
                </a:r>
                <a:endParaRPr lang="en-US" b="0" i="1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b="0" smtClean="0"/>
              </a:p>
              <a:p>
                <a:pPr marL="0" indent="0">
                  <a:buNone/>
                </a:pPr>
                <a:r>
                  <a:rPr lang="en-US" smtClean="0"/>
                  <a:t>DFT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…)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can be evaluated in O(n) time and O(1) memory.</a:t>
                </a:r>
              </a:p>
              <a:p>
                <a:r>
                  <a:rPr lang="en-US" smtClean="0"/>
                  <a:t>DFT can be computed trivially in O(n</a:t>
                </a:r>
                <a:r>
                  <a:rPr lang="en-US" baseline="30000" smtClean="0"/>
                  <a:t>2</a:t>
                </a:r>
                <a:r>
                  <a:rPr lang="en-US" smtClean="0"/>
                  <a:t>) time.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368301" cy="4781550"/>
              </a:xfrm>
              <a:blipFill>
                <a:blip r:embed="rId2"/>
                <a:stretch>
                  <a:fillRect l="-1821" t="-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35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Fast Fourier Transform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537826" cy="518192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FFT computes the DFT in O(n log n</a:t>
                </a:r>
                <a:r>
                  <a:rPr lang="en-US"/>
                  <a:t>) </a:t>
                </a:r>
                <a:r>
                  <a:rPr lang="en-US" smtClean="0"/>
                  <a:t>time</a:t>
                </a:r>
                <a:r>
                  <a:rPr lang="en-US"/>
                  <a:t> </a:t>
                </a:r>
                <a:r>
                  <a:rPr lang="en-US" smtClean="0"/>
                  <a:t>using divide and conquer.</a:t>
                </a:r>
              </a:p>
              <a:p>
                <a:pPr lvl="1"/>
                <a:r>
                  <a:rPr lang="en-US" smtClean="0"/>
                  <a:t>Suppose n is a power of 2.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  <a:r>
                  <a:rPr lang="en-US" smtClean="0"/>
                  <a:t>    	 </a:t>
                </a:r>
              </a:p>
              <a:p>
                <a:pPr marL="0" indent="0">
                  <a:buNone/>
                </a:pPr>
                <a:r>
                  <a:rPr lang="en-US" smtClean="0"/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So can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mtClean="0"/>
                  <a:t> by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, and multiplying some terms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by Fact 1.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, i.e. only need to 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at n/2 points instead of n.</a:t>
                </a:r>
              </a:p>
              <a:p>
                <a:r>
                  <a:rPr lang="en-US" smtClean="0"/>
                  <a:t>Also,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/2−1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mtClean="0"/>
                  <a:t>, i.e. only need to 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at the (n/2)’th roots of unity.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537826" cy="5181921"/>
              </a:xfrm>
              <a:blipFill>
                <a:blip r:embed="rId2"/>
                <a:stretch>
                  <a:fillRect l="-214" t="-1765" r="-785" b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66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Fast Fourier Transform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167955" cy="535469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Thus, computing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mtClean="0"/>
                  <a:t> requires</a:t>
                </a:r>
              </a:p>
              <a:p>
                <a:pPr lvl="1"/>
                <a:r>
                  <a:rPr lang="en-US"/>
                  <a:t>Computing for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/>
                  <a:t> and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/2−1</m:t>
                            </m:r>
                          </m:sup>
                        </m:sSubSup>
                      </m:e>
                    </m:d>
                    <m:r>
                      <m:rPr>
                        <m:nor/>
                      </m:rPr>
                      <a:rPr lang="en-US"/>
                      <m:t>.</m:t>
                    </m:r>
                  </m:oMath>
                </a14:m>
                <a:endParaRPr lang="en-US"/>
              </a:p>
              <a:p>
                <a:pPr lvl="2"/>
                <a:r>
                  <a:rPr lang="en-US"/>
                  <a:t>These are also DFT’s, so can be done recursively using two n/2-point FFT’s.</a:t>
                </a:r>
              </a:p>
              <a:p>
                <a:pPr lvl="1"/>
                <a:r>
                  <a:rPr lang="en-US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en-US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bSup>
                      </m:e>
                    </m:d>
                  </m:oMath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 marL="2401888" lvl="2" indent="-1487488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mtClean="0"/>
              </a:p>
              <a:p>
                <a:r>
                  <a:rPr lang="en-US" smtClean="0"/>
                  <a:t>Let T(n) be the time to compute a size n FFT. 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marL="2686050" lvl="2" indent="-1771650">
                  <a:buNone/>
                </a:pPr>
                <a:endParaRPr lang="en-US" smtClean="0"/>
              </a:p>
              <a:p>
                <a:pPr marL="2686050" lvl="2" indent="-1771650">
                  <a:buNone/>
                </a:pPr>
                <a:endParaRPr lang="en-US" smtClean="0"/>
              </a:p>
              <a:p>
                <a:pPr marL="744538" lvl="1" indent="0">
                  <a:buNone/>
                </a:pPr>
                <a:endParaRPr lang="en-US"/>
              </a:p>
              <a:p>
                <a:pPr lvl="1"/>
                <a:endParaRPr lang="en-US"/>
              </a:p>
              <a:p>
                <a:pPr lvl="1"/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167955" cy="5354692"/>
              </a:xfrm>
              <a:blipFill>
                <a:blip r:embed="rId2"/>
                <a:stretch>
                  <a:fillRect l="-672" t="-1936" r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82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 FFT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508" y="1402422"/>
            <a:ext cx="4724455" cy="4957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681" y="1651989"/>
            <a:ext cx="5621502" cy="1889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14182" y="4068610"/>
                <a:ext cx="4018853" cy="1815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/>
                  <a:t>Note the order that the inputs a</a:t>
                </a:r>
                <a:r>
                  <a:rPr lang="en-US" sz="1600" baseline="-25000" smtClean="0"/>
                  <a:t>0</a:t>
                </a:r>
                <a:r>
                  <a:rPr lang="en-US" sz="1600" smtClean="0"/>
                  <a:t>,..., a</a:t>
                </a:r>
                <a:r>
                  <a:rPr lang="en-US" sz="1600" baseline="-25000" smtClean="0"/>
                  <a:t>n-1</a:t>
                </a:r>
                <a:r>
                  <a:rPr lang="en-US" sz="1600" smtClean="0"/>
                  <a:t> appear at the bottom level of recursion, namely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1600" smtClean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/>
                  <a:t>This is a bit reversed order, because if we reverse the bits in the indices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sz="1600" smtClean="0"/>
                  <a:t> 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001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smtClean="0"/>
                  <a:t>), then we get the 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1600" smtClean="0"/>
                  <a:t>.</a:t>
                </a:r>
                <a:endParaRPr lang="en-US" sz="16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82" y="4068610"/>
                <a:ext cx="4018853" cy="1815882"/>
              </a:xfrm>
              <a:prstGeom prst="rect">
                <a:avLst/>
              </a:prstGeom>
              <a:blipFill>
                <a:blip r:embed="rId4"/>
                <a:stretch>
                  <a:fillRect l="-453" t="-667" r="-1511" b="-3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82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FFT circuit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79" y="3298887"/>
            <a:ext cx="5621502" cy="3559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09" y="4276106"/>
            <a:ext cx="2489492" cy="9979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79" y="1292096"/>
            <a:ext cx="5505422" cy="18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1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exchange FFT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2014" y="1429406"/>
            <a:ext cx="3326524" cy="5113283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Consider doing n point FFT using p </a:t>
            </a: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n processors.</a:t>
            </a:r>
          </a:p>
          <a:p>
            <a:pPr lvl="1"/>
            <a:r>
              <a:rPr lang="en-US" smtClean="0"/>
              <a:t>Assume n, p are both powers of 2.</a:t>
            </a:r>
          </a:p>
          <a:p>
            <a:pPr lvl="1"/>
            <a:r>
              <a:rPr lang="en-US"/>
              <a:t>Let r = log n, d = log p.</a:t>
            </a:r>
            <a:endParaRPr lang="en-US" smtClean="0"/>
          </a:p>
          <a:p>
            <a:r>
              <a:rPr lang="en-US" smtClean="0"/>
              <a:t>Map n/p elements of input and output per processor.  </a:t>
            </a:r>
          </a:p>
          <a:p>
            <a:r>
              <a:rPr lang="en-US" smtClean="0"/>
              <a:t>In total r stages of computation.</a:t>
            </a:r>
          </a:p>
          <a:p>
            <a:r>
              <a:rPr lang="en-US" smtClean="0"/>
              <a:t>In i’th stage, processors whose IDs differ in i’th most significant digit communicate.</a:t>
            </a:r>
          </a:p>
          <a:p>
            <a:pPr lvl="1"/>
            <a:r>
              <a:rPr lang="en-US" smtClean="0"/>
              <a:t>So communication during first d stages.</a:t>
            </a:r>
          </a:p>
          <a:p>
            <a:pPr lvl="1"/>
            <a:r>
              <a:rPr lang="en-US" smtClean="0"/>
              <a:t>No communication in last r-d stages.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58790"/>
            <a:ext cx="5067371" cy="518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9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71588</TotalTime>
  <Words>414</Words>
  <Application>Microsoft Office PowerPoint</Application>
  <PresentationFormat>On-screen Show (4:3)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Fast Fourier Transform</vt:lpstr>
      <vt:lpstr>Fourier transform</vt:lpstr>
      <vt:lpstr>Roots of unity</vt:lpstr>
      <vt:lpstr>Discrete Fourier Transform</vt:lpstr>
      <vt:lpstr>Fast Fourier Transform</vt:lpstr>
      <vt:lpstr>Fast Fourier Transform</vt:lpstr>
      <vt:lpstr>Recursive FFT</vt:lpstr>
      <vt:lpstr>FFT circuit</vt:lpstr>
      <vt:lpstr>Binary exchange FFT</vt:lpstr>
      <vt:lpstr>Efficiency on hypercube</vt:lpstr>
      <vt:lpstr>Efficiency</vt:lpstr>
      <vt:lpstr>Binary exchange FFT on mesh</vt:lpstr>
      <vt:lpstr>Efficiency on mesh</vt:lpstr>
      <vt:lpstr>2D transpose FFT</vt:lpstr>
      <vt:lpstr>2D transpose FFT</vt:lpstr>
      <vt:lpstr>Efficiency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4323</cp:revision>
  <cp:lastPrinted>2019-05-13T05:38:39Z</cp:lastPrinted>
  <dcterms:created xsi:type="dcterms:W3CDTF">2004-01-06T19:40:29Z</dcterms:created>
  <dcterms:modified xsi:type="dcterms:W3CDTF">2021-12-09T03:51:56Z</dcterms:modified>
</cp:coreProperties>
</file>