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7" r:id="rId3"/>
    <p:sldId id="317" r:id="rId4"/>
    <p:sldId id="318" r:id="rId5"/>
    <p:sldId id="319" r:id="rId6"/>
    <p:sldId id="313" r:id="rId7"/>
    <p:sldId id="321" r:id="rId8"/>
    <p:sldId id="320" r:id="rId9"/>
    <p:sldId id="322" r:id="rId10"/>
    <p:sldId id="325" r:id="rId11"/>
    <p:sldId id="326" r:id="rId12"/>
    <p:sldId id="327" r:id="rId13"/>
    <p:sldId id="316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8" r:id="rId22"/>
    <p:sldId id="339" r:id="rId23"/>
    <p:sldId id="340" r:id="rId24"/>
    <p:sldId id="341" r:id="rId25"/>
    <p:sldId id="337" r:id="rId26"/>
    <p:sldId id="346" r:id="rId27"/>
    <p:sldId id="342" r:id="rId28"/>
    <p:sldId id="344" r:id="rId29"/>
    <p:sldId id="343" r:id="rId30"/>
    <p:sldId id="34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>
        <p:scale>
          <a:sx n="92" d="100"/>
          <a:sy n="92" d="100"/>
        </p:scale>
        <p:origin x="69" y="7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249" d="2000"/>
        <a:sy n="3249" d="2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engjq@shanghaitech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/>
              <a:t>Spring 2017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  <a:endParaRPr lang="en-US" smtClean="0"/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Solution is (try to) lay out data so data accessed by different processors in different lines.</a:t>
            </a:r>
          </a:p>
          <a:p>
            <a:pPr lvl="1">
              <a:defRPr/>
            </a:pPr>
            <a:r>
              <a:rPr lang="en-US" smtClean="0"/>
              <a:t>Padding.</a:t>
            </a:r>
          </a:p>
          <a:p>
            <a:pPr lvl="1">
              <a:defRPr/>
            </a:pPr>
            <a:r>
              <a:rPr lang="en-US" smtClean="0"/>
              <a:t>Wastes precious cache space.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n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n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m.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Recitations Thursdays 5-6pm in SIST 1A-108.</a:t>
            </a:r>
          </a:p>
          <a:p>
            <a:r>
              <a:rPr lang="en-US" smtClean="0"/>
              <a:t>TA </a:t>
            </a:r>
            <a:r>
              <a:rPr lang="zh-CN" altLang="en-US"/>
              <a:t>彭镜</a:t>
            </a:r>
            <a:r>
              <a:rPr lang="zh-CN" altLang="en-US"/>
              <a:t>铨 </a:t>
            </a:r>
            <a:r>
              <a:rPr lang="en-US" smtClean="0">
                <a:hlinkClick r:id="rId2"/>
              </a:rPr>
              <a:t>pengjq@shanghaitech.edu.cn</a:t>
            </a:r>
            <a:endParaRPr lang="en-US" smtClean="0"/>
          </a:p>
          <a:p>
            <a:pPr lvl="1"/>
            <a:r>
              <a:rPr lang="en-US" smtClean="0"/>
              <a:t>Turn in your solutions to TA before recitations.</a:t>
            </a:r>
          </a:p>
          <a:p>
            <a:r>
              <a:rPr lang="en-US" smtClean="0"/>
              <a:t>Outline</a:t>
            </a:r>
          </a:p>
          <a:p>
            <a:pPr lvl="1"/>
            <a:r>
              <a:rPr lang="en-US" smtClean="0"/>
              <a:t>Cache coherency</a:t>
            </a:r>
          </a:p>
          <a:p>
            <a:pPr lvl="1"/>
            <a:r>
              <a:rPr lang="en-US" smtClean="0"/>
              <a:t>Communication costs</a:t>
            </a:r>
          </a:p>
          <a:p>
            <a:pPr lvl="1"/>
            <a:r>
              <a:rPr lang="en-US" smtClean="0"/>
              <a:t>Routing</a:t>
            </a:r>
          </a:p>
          <a:p>
            <a:pPr lvl="1"/>
            <a:r>
              <a:rPr lang="en-US" smtClean="0"/>
              <a:t>Topology mappings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</a:t>
            </a:r>
            <a:r>
              <a:rPr lang="en-US" smtClean="0"/>
              <a:t>communication </a:t>
            </a:r>
            <a:r>
              <a:rPr lang="en-US" smtClean="0"/>
              <a:t>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0486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r>
              <a:rPr lang="en-US" smtClean="0"/>
              <a:t>When routing processes p</a:t>
            </a:r>
            <a:r>
              <a:rPr lang="en-US" baseline="-25000" smtClean="0"/>
              <a:t>1</a:t>
            </a:r>
            <a:r>
              <a:rPr lang="en-US" smtClean="0"/>
              <a:t> and p</a:t>
            </a:r>
            <a:r>
              <a:rPr lang="en-US" baseline="-25000" smtClean="0"/>
              <a:t>2</a:t>
            </a:r>
            <a:r>
              <a:rPr lang="en-US" smtClean="0"/>
              <a:t>, assume they take (a) shortest path from f(p</a:t>
            </a:r>
            <a:r>
              <a:rPr lang="en-US" baseline="-25000" smtClean="0"/>
              <a:t>1</a:t>
            </a:r>
            <a:r>
              <a:rPr lang="en-US" smtClean="0"/>
              <a:t>) to f(p</a:t>
            </a:r>
            <a:r>
              <a:rPr lang="en-US" baseline="-25000" smtClean="0"/>
              <a:t>2</a:t>
            </a:r>
            <a:r>
              <a:rPr lang="en-US" smtClean="0"/>
              <a:t>) in R.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15.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bc.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763802" cy="530521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To map k-dim hypercube into size 2</a:t>
            </a:r>
            <a:r>
              <a:rPr lang="en-US" baseline="30000" smtClean="0"/>
              <a:t>k</a:t>
            </a:r>
            <a:r>
              <a:rPr lang="en-US" smtClean="0"/>
              <a:t> </a:t>
            </a:r>
            <a:r>
              <a:rPr lang="en-US"/>
              <a:t>line </a:t>
            </a:r>
            <a:r>
              <a:rPr lang="en-US" smtClean="0"/>
              <a:t>grap, just use the reverse mapping, i.e. node i in hypercube maps to G</a:t>
            </a:r>
            <a:r>
              <a:rPr lang="en-US" baseline="-25000" smtClean="0"/>
              <a:t>k</a:t>
            </a:r>
            <a:r>
              <a:rPr lang="en-US" baseline="30000" smtClean="0"/>
              <a:t>-1</a:t>
            </a:r>
            <a:r>
              <a:rPr lang="en-US" smtClean="0"/>
              <a:t>(i) in line.</a:t>
            </a:r>
          </a:p>
          <a:p>
            <a:r>
              <a:rPr lang="en-US" smtClean="0"/>
              <a:t>To compute congestion, recall bisection width of k-dim hypercube is 2</a:t>
            </a:r>
            <a:r>
              <a:rPr lang="en-US" baseline="30000" smtClean="0"/>
              <a:t>k-1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Bisection width of line is 1.</a:t>
            </a:r>
          </a:p>
          <a:p>
            <a:pPr lvl="1"/>
            <a:r>
              <a:rPr lang="en-US" smtClean="0"/>
              <a:t>Thus, 2</a:t>
            </a:r>
            <a:r>
              <a:rPr lang="en-US" baseline="30000" smtClean="0"/>
              <a:t>k-1</a:t>
            </a:r>
            <a:r>
              <a:rPr lang="en-US"/>
              <a:t> </a:t>
            </a:r>
            <a:r>
              <a:rPr lang="en-US" smtClean="0"/>
              <a:t>edges of the hypercube need to cross the middle edge of the line graph, and the congestion is 2</a:t>
            </a:r>
            <a:r>
              <a:rPr lang="en-US" baseline="30000" smtClean="0"/>
              <a:t>k-1</a:t>
            </a:r>
            <a:r>
              <a:rPr lang="en-US" smtClean="0"/>
              <a:t>.</a:t>
            </a:r>
          </a:p>
          <a:p>
            <a:r>
              <a:rPr lang="en-US" smtClean="0"/>
              <a:t>Dilation is also 2</a:t>
            </a:r>
            <a:r>
              <a:rPr lang="en-US" baseline="30000" smtClean="0"/>
              <a:t>k-1</a:t>
            </a:r>
            <a:r>
              <a:rPr lang="en-US" smtClean="0"/>
              <a:t>, e.g. from node 2</a:t>
            </a:r>
            <a:r>
              <a:rPr lang="en-US" baseline="30000" smtClean="0"/>
              <a:t>k</a:t>
            </a:r>
            <a:r>
              <a:rPr lang="en-US" smtClean="0"/>
              <a:t>-1 to node 2</a:t>
            </a:r>
            <a:r>
              <a:rPr lang="en-US" baseline="30000" smtClean="0"/>
              <a:t>k-1</a:t>
            </a:r>
            <a:r>
              <a:rPr lang="en-US" smtClean="0"/>
              <a:t>-1.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stretch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last </a:t>
            </a:r>
            <a:r>
              <a:rPr lang="en-US" i="1"/>
              <a:t>q</a:t>
            </a:r>
            <a:r>
              <a:rPr lang="en-US"/>
              <a:t> binary digits </a:t>
            </a:r>
            <a:r>
              <a:rPr lang="en-US" smtClean="0"/>
              <a:t>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</a:t>
            </a:r>
            <a:r>
              <a:rPr lang="en-US" smtClean="0"/>
              <a:t>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</a:t>
            </a:r>
            <a:r>
              <a:rPr lang="en-US" smtClean="0"/>
              <a:t>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16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However, if several processors want to access the variable, they can each store it in their cache, to avoid latency to access main memory.</a:t>
            </a:r>
          </a:p>
          <a:p>
            <a:r>
              <a:rPr lang="en-US" smtClean="0"/>
              <a:t>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</a:t>
            </a:r>
            <a:r>
              <a:rPr lang="en-US" smtClean="0"/>
              <a:t>fixed number of processors and large message size,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</a:t>
            </a:r>
            <a:r>
              <a:rPr lang="en-US" smtClean="0"/>
              <a:t>state change and coherence messages </a:t>
            </a:r>
            <a:r>
              <a:rPr lang="en-US" smtClean="0"/>
              <a:t>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 / B: Input request A, output action B.</a:t>
            </a:r>
          </a:p>
          <a:p>
            <a:endParaRPr lang="en-US" sz="16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BusRd: processor with out of date data wans to read its current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BusRdX: processor with out of date data wants to write new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r>
              <a:rPr lang="en-US" sz="1600" i="1" smtClean="0"/>
              <a:t>Examples</a:t>
            </a:r>
            <a:endParaRPr lang="en-US" sz="16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Var currently dirty (last updated by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55693</TotalTime>
  <Words>2769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Symbol</vt:lpstr>
      <vt:lpstr>Times New Roman</vt:lpstr>
      <vt:lpstr>Wingdings</vt:lpstr>
      <vt:lpstr>Pixel</vt:lpstr>
      <vt:lpstr>Communication in Shared and Distributed Memory</vt:lpstr>
      <vt:lpstr>Today 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3455</cp:revision>
  <cp:lastPrinted>2017-02-19T13:28:14Z</cp:lastPrinted>
  <dcterms:created xsi:type="dcterms:W3CDTF">2004-01-06T19:40:29Z</dcterms:created>
  <dcterms:modified xsi:type="dcterms:W3CDTF">2017-02-20T01:42:36Z</dcterms:modified>
</cp:coreProperties>
</file>