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4"/>
  </p:notesMasterIdLst>
  <p:handoutMasterIdLst>
    <p:handoutMasterId r:id="rId45"/>
  </p:handoutMasterIdLst>
  <p:sldIdLst>
    <p:sldId id="256" r:id="rId2"/>
    <p:sldId id="260" r:id="rId3"/>
    <p:sldId id="261" r:id="rId4"/>
    <p:sldId id="334" r:id="rId5"/>
    <p:sldId id="299" r:id="rId6"/>
    <p:sldId id="300" r:id="rId7"/>
    <p:sldId id="297" r:id="rId8"/>
    <p:sldId id="302" r:id="rId9"/>
    <p:sldId id="303" r:id="rId10"/>
    <p:sldId id="305" r:id="rId11"/>
    <p:sldId id="335" r:id="rId12"/>
    <p:sldId id="306" r:id="rId13"/>
    <p:sldId id="307" r:id="rId14"/>
    <p:sldId id="308" r:id="rId15"/>
    <p:sldId id="309" r:id="rId16"/>
    <p:sldId id="311" r:id="rId17"/>
    <p:sldId id="312" r:id="rId18"/>
    <p:sldId id="313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22" r:id="rId27"/>
    <p:sldId id="323" r:id="rId28"/>
    <p:sldId id="324" r:id="rId29"/>
    <p:sldId id="325" r:id="rId30"/>
    <p:sldId id="326" r:id="rId31"/>
    <p:sldId id="327" r:id="rId32"/>
    <p:sldId id="328" r:id="rId33"/>
    <p:sldId id="331" r:id="rId34"/>
    <p:sldId id="332" r:id="rId35"/>
    <p:sldId id="336" r:id="rId36"/>
    <p:sldId id="337" r:id="rId37"/>
    <p:sldId id="339" r:id="rId38"/>
    <p:sldId id="340" r:id="rId39"/>
    <p:sldId id="341" r:id="rId40"/>
    <p:sldId id="343" r:id="rId41"/>
    <p:sldId id="342" r:id="rId42"/>
    <p:sldId id="344" r:id="rId43"/>
  </p:sldIdLst>
  <p:sldSz cx="9144000" cy="6858000" type="screen4x3"/>
  <p:notesSz cx="9926638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312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FF0000"/>
    <a:srgbClr val="FF5050"/>
    <a:srgbClr val="01FD61"/>
    <a:srgbClr val="FF6600"/>
    <a:srgbClr val="FFCC99"/>
    <a:srgbClr val="FF99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16" autoAdjust="0"/>
    <p:restoredTop sz="95463" autoAdjust="0"/>
  </p:normalViewPr>
  <p:slideViewPr>
    <p:cSldViewPr snapToGrid="0">
      <p:cViewPr>
        <p:scale>
          <a:sx n="87" d="100"/>
          <a:sy n="87" d="100"/>
        </p:scale>
        <p:origin x="30" y="120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9" d="25"/>
        <a:sy n="39" d="25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160"/>
        <p:guide pos="3127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37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1338" y="0"/>
            <a:ext cx="4303712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43037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1338" y="6513513"/>
            <a:ext cx="4303712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4FF63CD-5EBA-4958-B39C-EFE8206DE9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37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925" y="0"/>
            <a:ext cx="43037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algn="r"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48025" y="514350"/>
            <a:ext cx="3430588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3975" y="3257550"/>
            <a:ext cx="7278688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43037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515100"/>
            <a:ext cx="43037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99B3E74-0FC8-4D97-9939-6141C1FED9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40E37E-7C8E-4362-8856-57F18C69A8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03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39B5AD-80A0-4A16-982B-15F761A206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79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165291-9400-4235-80EE-8A5ABF7F44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59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2A97F6-B908-4C31-A035-EA1BB95BA5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61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F8164C-8912-46B8-A462-7309B32D91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122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5A9FDA-3FE8-410E-95A1-58AF5AD553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298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2A1767-0CAC-4B79-A2F2-5E242D1949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8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E23D8C-2908-4D31-A65E-77E0275405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01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FDC527-EE87-4A08-8D9A-D2DC592B5A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8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4FA2B2-A2BC-4784-AC02-BD900AE2B8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825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F2A1DB-A2D9-493A-9CF1-D21FC2ED00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584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FE4964-5952-4010-B4B1-7B1DA56BDB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931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3D0375-A54B-42E1-8E7B-9D8F20E4AD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48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F31F83C3-69CB-4C22-B881-D7AA09E302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0" r:id="rId1"/>
    <p:sldLayoutId id="2147484178" r:id="rId2"/>
    <p:sldLayoutId id="2147484179" r:id="rId3"/>
    <p:sldLayoutId id="2147484180" r:id="rId4"/>
    <p:sldLayoutId id="2147484181" r:id="rId5"/>
    <p:sldLayoutId id="2147484182" r:id="rId6"/>
    <p:sldLayoutId id="2147484183" r:id="rId7"/>
    <p:sldLayoutId id="2147484184" r:id="rId8"/>
    <p:sldLayoutId id="2147484185" r:id="rId9"/>
    <p:sldLayoutId id="2147484186" r:id="rId10"/>
    <p:sldLayoutId id="2147484187" r:id="rId11"/>
    <p:sldLayoutId id="2147484188" r:id="rId12"/>
    <p:sldLayoutId id="2147484189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2971800" y="1828800"/>
            <a:ext cx="6272213" cy="2209800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Distributed memory programming using MPI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CS121 Parallel Computing</a:t>
            </a:r>
          </a:p>
          <a:p>
            <a:pPr eaLnBrk="1" hangingPunct="1"/>
            <a:r>
              <a:rPr lang="en-US" altLang="en-US" smtClean="0"/>
              <a:t>Spring 2017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Receiving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89163"/>
            <a:ext cx="8229600" cy="4516437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mtClean="0"/>
              <a:t> gives location to store received messge.</a:t>
            </a:r>
          </a:p>
          <a:p>
            <a:pPr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smtClean="0"/>
              <a:t> must be at least number of items to receive.</a:t>
            </a:r>
          </a:p>
          <a:p>
            <a:pPr lvl="1">
              <a:defRPr/>
            </a:pPr>
            <a:r>
              <a:rPr lang="en-US" smtClean="0"/>
              <a:t>If message too large, MPI_ERROR_TRUNCATE will occur.</a:t>
            </a:r>
          </a:p>
          <a:p>
            <a:pPr>
              <a:defRPr/>
            </a:pPr>
            <a:r>
              <a:rPr lang="en-US" smtClean="0">
                <a:cs typeface="Consolas" panose="020B0609020204030204" pitchFamily="49" charset="0"/>
              </a:rPr>
              <a:t>Message received from process with rank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source </a:t>
            </a:r>
            <a:r>
              <a:rPr lang="en-US" smtClean="0">
                <a:cs typeface="Consolas" panose="020B0609020204030204" pitchFamily="49" charset="0"/>
              </a:rPr>
              <a:t>in communicator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comm</a:t>
            </a:r>
            <a:r>
              <a:rPr lang="en-US" smtClean="0">
                <a:cs typeface="Consolas" panose="020B0609020204030204" pitchFamily="49" charset="0"/>
              </a:rPr>
              <a:t>.</a:t>
            </a:r>
          </a:p>
          <a:p>
            <a:pPr lvl="1">
              <a:defRPr/>
            </a:pPr>
            <a:r>
              <a:rPr lang="en-US">
                <a:cs typeface="Consolas" panose="020B0609020204030204" pitchFamily="49" charset="0"/>
              </a:rPr>
              <a:t>S</a:t>
            </a:r>
            <a:r>
              <a:rPr lang="en-US" smtClean="0">
                <a:cs typeface="Consolas" panose="020B0609020204030204" pitchFamily="49" charset="0"/>
              </a:rPr>
              <a:t>ource can also be set to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MPI_ANY_SOURCE</a:t>
            </a:r>
            <a:r>
              <a:rPr lang="en-US" smtClean="0">
                <a:cs typeface="Consolas" panose="020B0609020204030204" pitchFamily="49" charset="0"/>
              </a:rPr>
              <a:t> to receive from any process.</a:t>
            </a:r>
          </a:p>
          <a:p>
            <a:pPr>
              <a:defRPr/>
            </a:pPr>
            <a:r>
              <a:rPr lang="en-US" smtClean="0">
                <a:cs typeface="Consolas" panose="020B0609020204030204" pitchFamily="49" charset="0"/>
              </a:rPr>
              <a:t>Will only receive message with tag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tag</a:t>
            </a:r>
            <a:r>
              <a:rPr lang="en-US" smtClean="0">
                <a:cs typeface="Consolas" panose="020B0609020204030204" pitchFamily="49" charset="0"/>
              </a:rPr>
              <a:t>.</a:t>
            </a:r>
          </a:p>
          <a:p>
            <a:pPr lvl="1">
              <a:defRPr/>
            </a:pPr>
            <a:r>
              <a:rPr lang="en-US">
                <a:cs typeface="Consolas" panose="020B0609020204030204" pitchFamily="49" charset="0"/>
              </a:rPr>
              <a:t>T</a:t>
            </a:r>
            <a:r>
              <a:rPr lang="en-US" smtClean="0">
                <a:cs typeface="Consolas" panose="020B0609020204030204" pitchFamily="49" charset="0"/>
              </a:rPr>
              <a:t>ag can also be set to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MPI_ANY_TAG</a:t>
            </a:r>
            <a:r>
              <a:rPr lang="en-US" smtClean="0">
                <a:cs typeface="Consolas" panose="020B0609020204030204" pitchFamily="49" charset="0"/>
              </a:rPr>
              <a:t>.</a:t>
            </a:r>
          </a:p>
          <a:p>
            <a:pPr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status</a:t>
            </a:r>
            <a:r>
              <a:rPr lang="en-US" smtClean="0">
                <a:cs typeface="Consolas" panose="020B0609020204030204" pitchFamily="49" charset="0"/>
              </a:rPr>
              <a:t> useful when receiving using wildcards.</a:t>
            </a:r>
          </a:p>
          <a:p>
            <a:pPr lvl="1"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MPI_Status</a:t>
            </a:r>
            <a:r>
              <a:rPr lang="en-US" smtClean="0">
                <a:cs typeface="Consolas" panose="020B0609020204030204" pitchFamily="49" charset="0"/>
              </a:rPr>
              <a:t> is a struct with fields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MPI_SOURCE, MPI_TAG, MPI_ERROR</a:t>
            </a:r>
            <a:r>
              <a:rPr lang="en-US" smtClean="0">
                <a:cs typeface="Consolas" panose="020B0609020204030204" pitchFamily="49" charset="0"/>
              </a:rPr>
              <a:t> to get info on wildcard message.</a:t>
            </a:r>
          </a:p>
          <a:p>
            <a:pPr>
              <a:defRPr/>
            </a:pPr>
            <a:r>
              <a:rPr lang="en-US">
                <a:cs typeface="Consolas" panose="020B0609020204030204" pitchFamily="49" charset="0"/>
              </a:rPr>
              <a:t>Fairness not guaranteed.  If two sends match a receive, only one send completes.</a:t>
            </a:r>
          </a:p>
          <a:p>
            <a:pPr>
              <a:defRPr/>
            </a:pPr>
            <a:endParaRPr lang="en-US" smtClean="0">
              <a:cs typeface="Consolas" panose="020B0609020204030204" pitchFamily="49" charset="0"/>
            </a:endParaRPr>
          </a:p>
          <a:p>
            <a:pPr>
              <a:defRPr/>
            </a:pPr>
            <a:endParaRPr lang="en-US"/>
          </a:p>
        </p:txBody>
      </p:sp>
      <p:sp>
        <p:nvSpPr>
          <p:cNvPr id="17412" name="TextBox 3"/>
          <p:cNvSpPr txBox="1">
            <a:spLocks noChangeArrowheads="1"/>
          </p:cNvSpPr>
          <p:nvPr/>
        </p:nvSpPr>
        <p:spPr bwMode="auto">
          <a:xfrm>
            <a:off x="757238" y="1385888"/>
            <a:ext cx="8386762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MPI_Recv(void *buf, int count, MPI_Datatype type, int source, int tag, MPI_Comm comm, MPI_Status *status)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-768173" y="1933618"/>
            <a:ext cx="177340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02" y="636104"/>
            <a:ext cx="5942982" cy="585414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98275" y="6320975"/>
            <a:ext cx="5318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smtClean="0"/>
              <a:t>Source</a:t>
            </a:r>
            <a:r>
              <a:rPr lang="en-US" sz="1600"/>
              <a:t>: https://computing.llnl.gov/tutorials/mpi/</a:t>
            </a:r>
            <a:endParaRPr lang="en-US" sz="1600" i="1"/>
          </a:p>
        </p:txBody>
      </p:sp>
    </p:spTree>
    <p:extLst>
      <p:ext uri="{BB962C8B-B14F-4D97-AF65-F5344CB8AC3E}">
        <p14:creationId xmlns:p14="http://schemas.microsoft.com/office/powerpoint/2010/main" val="62085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Blocking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5799762" cy="5307013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smtClean="0"/>
              <a:t>MPI_Send is blocking: the function won’t return immediately after being called.</a:t>
            </a:r>
          </a:p>
          <a:p>
            <a:pPr>
              <a:defRPr/>
            </a:pPr>
            <a:r>
              <a:rPr lang="en-US" smtClean="0"/>
              <a:t>Blocking ensures the data is correctly sent.</a:t>
            </a:r>
          </a:p>
          <a:p>
            <a:pPr lvl="1">
              <a:defRPr/>
            </a:pPr>
            <a:r>
              <a:rPr lang="en-US" smtClean="0"/>
              <a:t>Sender and receiver aren’t synchronized, so sender must wait until receiver is ready.</a:t>
            </a:r>
          </a:p>
          <a:p>
            <a:pPr>
              <a:defRPr/>
            </a:pPr>
            <a:r>
              <a:rPr lang="en-US" smtClean="0"/>
              <a:t>Waiting time depends on if an MPI implementation uses a hardware send buffer.</a:t>
            </a:r>
          </a:p>
          <a:p>
            <a:pPr lvl="1">
              <a:defRPr/>
            </a:pPr>
            <a:r>
              <a:rPr lang="en-US" smtClean="0"/>
              <a:t>If there’s a buffer, MPI_Send returns after data copied from application buffer to hardware buffer.</a:t>
            </a:r>
          </a:p>
          <a:p>
            <a:pPr lvl="2">
              <a:defRPr/>
            </a:pPr>
            <a:r>
              <a:rPr lang="en-US"/>
              <a:t>Data is later transferred to HW buffer </a:t>
            </a:r>
            <a:r>
              <a:rPr lang="en-US" smtClean="0"/>
              <a:t>of </a:t>
            </a:r>
            <a:r>
              <a:rPr lang="en-US"/>
              <a:t>receiver</a:t>
            </a:r>
            <a:r>
              <a:rPr lang="en-US" smtClean="0"/>
              <a:t>.</a:t>
            </a:r>
          </a:p>
          <a:p>
            <a:pPr lvl="1">
              <a:defRPr/>
            </a:pPr>
            <a:r>
              <a:rPr lang="en-US" smtClean="0"/>
              <a:t>With no buffer, sender waits for matching receive occurred.</a:t>
            </a:r>
          </a:p>
          <a:p>
            <a:pPr lvl="2">
              <a:defRPr/>
            </a:pPr>
            <a:r>
              <a:rPr lang="en-US" smtClean="0"/>
              <a:t>At this point, the data is either in the receiver’s hardware or application buffer.</a:t>
            </a:r>
          </a:p>
          <a:p>
            <a:pPr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MPI_Recv</a:t>
            </a:r>
            <a:r>
              <a:rPr lang="en-US" smtClean="0"/>
              <a:t> always causes process to block until data is received into its store buffer.</a:t>
            </a:r>
          </a:p>
          <a:p>
            <a:pPr lvl="1">
              <a:defRPr/>
            </a:pPr>
            <a:endParaRPr lang="en-US" smtClean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554543" y="6119813"/>
            <a:ext cx="2281237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/>
              <a:t>Source</a:t>
            </a:r>
            <a:r>
              <a:rPr lang="en-US" altLang="en-US" sz="1400"/>
              <a:t>: Introduction to Parallel Computing. Grama et al.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864" y="1247775"/>
            <a:ext cx="2037187" cy="24786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997" y="3641120"/>
            <a:ext cx="2391783" cy="24265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Nonblocking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5213350" cy="5129213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smtClean="0"/>
              <a:t>Would be more efficient if process can immediately resume execution after calling send or receive.</a:t>
            </a:r>
          </a:p>
          <a:p>
            <a:pPr>
              <a:defRPr/>
            </a:pPr>
            <a:r>
              <a:rPr lang="en-US" smtClean="0"/>
              <a:t>This requires a HW buffer.</a:t>
            </a:r>
          </a:p>
          <a:p>
            <a:pPr lvl="1">
              <a:defRPr/>
            </a:pPr>
            <a:r>
              <a:rPr lang="en-US" smtClean="0"/>
              <a:t>Process continues with computation while data is transferred from process buffer to HW buffer.</a:t>
            </a:r>
          </a:p>
          <a:p>
            <a:pPr>
              <a:defRPr/>
            </a:pPr>
            <a:r>
              <a:rPr lang="en-US" smtClean="0"/>
              <a:t>But must not modify process buffer until transfer complete.</a:t>
            </a:r>
          </a:p>
          <a:p>
            <a:pPr>
              <a:defRPr/>
            </a:pPr>
            <a:r>
              <a:rPr lang="en-US" smtClean="0"/>
              <a:t>Need functions to detect when transfer complete.</a:t>
            </a:r>
          </a:p>
          <a:p>
            <a:pPr>
              <a:defRPr/>
            </a:pPr>
            <a:endParaRPr lang="en-US"/>
          </a:p>
        </p:txBody>
      </p:sp>
      <p:sp>
        <p:nvSpPr>
          <p:cNvPr id="19461" name="TextBox 4"/>
          <p:cNvSpPr txBox="1">
            <a:spLocks noChangeArrowheads="1"/>
          </p:cNvSpPr>
          <p:nvPr/>
        </p:nvSpPr>
        <p:spPr bwMode="auto">
          <a:xfrm>
            <a:off x="6003925" y="4352925"/>
            <a:ext cx="2281238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/>
              <a:t>Source</a:t>
            </a:r>
            <a:r>
              <a:rPr lang="en-US" altLang="en-US" sz="1400"/>
              <a:t>: Introduction to Parallel Computing. Grama et al.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6680" y="1476239"/>
            <a:ext cx="3557320" cy="27601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Nonblocking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02076"/>
            <a:ext cx="8442325" cy="252441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MPI_Isend</a:t>
            </a:r>
            <a:r>
              <a:rPr lang="en-US" smtClean="0"/>
              <a:t> and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MPI_Irecv</a:t>
            </a:r>
            <a:r>
              <a:rPr lang="en-US" smtClean="0"/>
              <a:t> return immediately after being called.</a:t>
            </a:r>
          </a:p>
          <a:p>
            <a:pPr>
              <a:defRPr/>
            </a:pPr>
            <a:r>
              <a:rPr lang="en-US" smtClean="0"/>
              <a:t>But must still know when operations complete.</a:t>
            </a:r>
          </a:p>
          <a:p>
            <a:pPr>
              <a:defRPr/>
            </a:pPr>
            <a:r>
              <a:rPr lang="en-US" smtClean="0"/>
              <a:t>Use a request object to identify the operation.</a:t>
            </a:r>
          </a:p>
          <a:p>
            <a:pPr lvl="1">
              <a:defRPr/>
            </a:pPr>
            <a:r>
              <a:rPr lang="en-US" smtClean="0"/>
              <a:t>This object used later to test completeness.</a:t>
            </a:r>
          </a:p>
          <a:p>
            <a:pPr lvl="1">
              <a:defRPr/>
            </a:pPr>
            <a:r>
              <a:rPr lang="en-US" smtClean="0"/>
              <a:t>Can also use to make process wait (block) until operation completes.</a:t>
            </a:r>
            <a:endParaRPr lang="en-US"/>
          </a:p>
        </p:txBody>
      </p:sp>
      <p:sp>
        <p:nvSpPr>
          <p:cNvPr id="20484" name="TextBox 3"/>
          <p:cNvSpPr txBox="1">
            <a:spLocks noChangeArrowheads="1"/>
          </p:cNvSpPr>
          <p:nvPr/>
        </p:nvSpPr>
        <p:spPr bwMode="auto">
          <a:xfrm>
            <a:off x="457200" y="2039938"/>
            <a:ext cx="83280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MPI_Irecv(void *buf, int count, MPI_Datatype type, int source, int tag, MPI_Comm comm, MPI_Request *req);</a:t>
            </a:r>
          </a:p>
        </p:txBody>
      </p:sp>
      <p:sp>
        <p:nvSpPr>
          <p:cNvPr id="20485" name="TextBox 3"/>
          <p:cNvSpPr txBox="1">
            <a:spLocks noChangeArrowheads="1"/>
          </p:cNvSpPr>
          <p:nvPr/>
        </p:nvSpPr>
        <p:spPr bwMode="auto">
          <a:xfrm>
            <a:off x="457200" y="1254125"/>
            <a:ext cx="8202613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MPI_Isend(void *buf, int count, MPI_Datatype type, int dest, int tag, MPI_Comm comm, MPI_Request *req);</a:t>
            </a: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457200" y="2806700"/>
            <a:ext cx="82026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MPI_Test(MPI_Request *req, int *flag, MPI_Status *status);</a:t>
            </a: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457200" y="3297238"/>
            <a:ext cx="82026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MPI_Wait(MPI_Request *req, MPI_Status *status);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Deadlock 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1019175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Must be careful about ordering of sends or receives.  Otherwise processes can deadlock, i.e. wait forever.</a:t>
            </a: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457200" y="2208213"/>
            <a:ext cx="3994150" cy="30559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a[10], b[10], myrank;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MPI_Status status;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...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MPI_Comm_rank(MPI_COMM_WORLD, &amp;myrank);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(myrank == 0) {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MPI_Send(a, 10, MPI_INT, 1, 1, 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MPI_COMM_WORLD);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2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MPI_Send(b</a:t>
            </a: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10, MPI_INT, 1, 2, 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MPI_COMM_WORLD);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(myrank == 1) {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2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MPI_Recv(b</a:t>
            </a: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10, MPI_INT, 0, 2, 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MPI_COMM_WORLD);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MPI_Recv(a, 10, MPI_INT, 0, 1, 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MPI_COMM_WORLD);}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4776788" y="2208213"/>
            <a:ext cx="4017962" cy="30559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a[10], b[10], myrank;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MPI_Status status;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...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MPI_Comm_rank(MPI_COMM_WORLD, &amp;myrank);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(myrank == 0) {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MPI_Send(a, 10, MPI_INT, 1, 1, 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MPI_COMM_WORLD);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2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MPI_Send(b</a:t>
            </a: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10, MPI_INT, 1, 2, 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MPI_COMM_WORLD);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(myrank == 1) {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MPI_Recv(b, 10, MPI_INT, 0, 1, 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MPI_COMM_WORLD);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MPI_Recv(a, 10, MPI_INT, 0, 2, 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MPI_COMM_WORLD);}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74650" y="5357813"/>
            <a:ext cx="40767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sz="1600">
                <a:solidFill>
                  <a:srgbClr val="1503FB"/>
                </a:solidFill>
              </a:rPr>
              <a:t>If buffering, then </a:t>
            </a:r>
            <a:r>
              <a:rPr lang="en-US" altLang="en-US" sz="1600" smtClean="0">
                <a:solidFill>
                  <a:srgbClr val="1503FB"/>
                </a:solidFill>
              </a:rPr>
              <a:t>probably no </a:t>
            </a:r>
            <a:r>
              <a:rPr lang="en-US" altLang="en-US" sz="1600">
                <a:solidFill>
                  <a:srgbClr val="1503FB"/>
                </a:solidFill>
              </a:rPr>
              <a:t>deadlock.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sz="1600">
                <a:solidFill>
                  <a:srgbClr val="1503FB"/>
                </a:solidFill>
              </a:rPr>
              <a:t>If no buffering, processes will deadlock waiting to receive from each other.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sz="1600">
                <a:solidFill>
                  <a:srgbClr val="1503FB"/>
                </a:solidFill>
              </a:rPr>
              <a:t>Cause is tags sent and received in different orders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776788" y="5357813"/>
            <a:ext cx="39401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sz="1600">
                <a:solidFill>
                  <a:srgbClr val="1503FB"/>
                </a:solidFill>
              </a:rPr>
              <a:t>Resolve the deadlock by using same tag order for send and recv.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Deadlock example 2</a:t>
            </a: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522288" y="1349375"/>
            <a:ext cx="3994150" cy="2068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a[10], b[10], npes, myrank;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MPI_Status status;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...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MPI_Comm_size(MPI_COMM_WORLD, &amp;npes);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MPI_Comm_rank(MPI_COMM_WORLD, &amp;myrank);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MPI_Send(a, 10, MPI_INT, (myrank+1)%npes, 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1, MPI_COMM_WORLD);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MPI_Recv(b, 10, MPI_INT, (myrank-1+npes)%npes, 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1, MPI_COMM_WORLD);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4743450" y="1349375"/>
            <a:ext cx="4276725" cy="2990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a[10], b[10], npes, myrank;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MPI_Status status;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...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MPI_Comm_size(MPI_COMM_WORLD, &amp;npes);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MPI_Comm_rank(MPI_COMM_WORLD, &amp;myrank);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(myrank%2 == 1) {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MPI_Send(a, 10, MPI_INT, (myrank+1)%npes, 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1, MPI_COMM_WORLD);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MPI_Recv(b, 10, MPI_INT, (myrank-1+npes)%npes, 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1, MPI_COMM_WORLD);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{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MPI_Recv(b, 10, MPI_INT, (myrank-1+npes)%npes, 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1, MPI_COMM_WORLD);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MPI_Send(a, 10, MPI_INT, (myrank+1)%npes, 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1, MPI_COMM_WORLD); }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98438" y="3541713"/>
            <a:ext cx="4414837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sz="1600">
                <a:solidFill>
                  <a:srgbClr val="1503FB"/>
                </a:solidFill>
              </a:rPr>
              <a:t>Here, </a:t>
            </a:r>
            <a:r>
              <a:rPr lang="en-US" altLang="en-US" sz="16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npes</a:t>
            </a:r>
            <a:r>
              <a:rPr lang="en-US" altLang="en-US" sz="1600">
                <a:solidFill>
                  <a:srgbClr val="1503FB"/>
                </a:solidFill>
              </a:rPr>
              <a:t> processes in a ring.  Process i sends to i+1, receives from i-1.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sz="1600">
                <a:solidFill>
                  <a:srgbClr val="1503FB"/>
                </a:solidFill>
              </a:rPr>
              <a:t>No deadlock with buffering, since </a:t>
            </a:r>
            <a:r>
              <a:rPr lang="en-US" altLang="en-US" sz="16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MPI_Send</a:t>
            </a:r>
            <a:r>
              <a:rPr lang="en-US" altLang="en-US" sz="1600">
                <a:solidFill>
                  <a:srgbClr val="1503FB"/>
                </a:solidFill>
              </a:rPr>
              <a:t> returns and </a:t>
            </a:r>
            <a:r>
              <a:rPr lang="en-US" altLang="en-US" sz="16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MPI_Recv</a:t>
            </a:r>
            <a:r>
              <a:rPr lang="en-US" altLang="en-US" sz="1600">
                <a:solidFill>
                  <a:srgbClr val="1503FB"/>
                </a:solidFill>
              </a:rPr>
              <a:t> can occur.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sz="1600">
                <a:solidFill>
                  <a:srgbClr val="1503FB"/>
                </a:solidFill>
              </a:rPr>
              <a:t>Without buffering, processes deadlock blocking for matching receive.</a:t>
            </a:r>
          </a:p>
        </p:txBody>
      </p:sp>
      <p:grpSp>
        <p:nvGrpSpPr>
          <p:cNvPr id="42" name="Group 41"/>
          <p:cNvGrpSpPr>
            <a:grpSpLocks/>
          </p:cNvGrpSpPr>
          <p:nvPr/>
        </p:nvGrpSpPr>
        <p:grpSpPr bwMode="auto">
          <a:xfrm>
            <a:off x="352425" y="5233988"/>
            <a:ext cx="4106863" cy="1350962"/>
            <a:chOff x="521855" y="5222594"/>
            <a:chExt cx="4107007" cy="1351030"/>
          </a:xfrm>
        </p:grpSpPr>
        <p:sp>
          <p:nvSpPr>
            <p:cNvPr id="22536" name="TextBox 10"/>
            <p:cNvSpPr txBox="1">
              <a:spLocks noChangeArrowheads="1"/>
            </p:cNvSpPr>
            <p:nvPr/>
          </p:nvSpPr>
          <p:spPr bwMode="auto">
            <a:xfrm>
              <a:off x="722744" y="5222594"/>
              <a:ext cx="1145311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process 0</a:t>
              </a:r>
            </a:p>
          </p:txBody>
        </p:sp>
        <p:sp>
          <p:nvSpPr>
            <p:cNvPr id="22537" name="TextBox 11"/>
            <p:cNvSpPr txBox="1">
              <a:spLocks noChangeArrowheads="1"/>
            </p:cNvSpPr>
            <p:nvPr/>
          </p:nvSpPr>
          <p:spPr bwMode="auto">
            <a:xfrm>
              <a:off x="2952171" y="6235070"/>
              <a:ext cx="1145311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process 2</a:t>
              </a:r>
            </a:p>
          </p:txBody>
        </p:sp>
        <p:sp>
          <p:nvSpPr>
            <p:cNvPr id="22538" name="TextBox 12"/>
            <p:cNvSpPr txBox="1">
              <a:spLocks noChangeArrowheads="1"/>
            </p:cNvSpPr>
            <p:nvPr/>
          </p:nvSpPr>
          <p:spPr bwMode="auto">
            <a:xfrm>
              <a:off x="2952171" y="5222594"/>
              <a:ext cx="1145311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process 1</a:t>
              </a:r>
            </a:p>
          </p:txBody>
        </p:sp>
        <p:cxnSp>
          <p:nvCxnSpPr>
            <p:cNvPr id="22539" name="Straight Connector 14"/>
            <p:cNvCxnSpPr>
              <a:cxnSpLocks noChangeShapeType="1"/>
              <a:stCxn id="22536" idx="3"/>
              <a:endCxn id="22538" idx="1"/>
            </p:cNvCxnSpPr>
            <p:nvPr/>
          </p:nvCxnSpPr>
          <p:spPr bwMode="auto">
            <a:xfrm>
              <a:off x="1868055" y="5391871"/>
              <a:ext cx="1084116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40" name="Straight Arrow Connector 17"/>
            <p:cNvCxnSpPr>
              <a:cxnSpLocks noChangeShapeType="1"/>
              <a:endCxn id="22537" idx="0"/>
            </p:cNvCxnSpPr>
            <p:nvPr/>
          </p:nvCxnSpPr>
          <p:spPr bwMode="auto">
            <a:xfrm>
              <a:off x="3524827" y="5561148"/>
              <a:ext cx="0" cy="673922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541" name="TextBox 20"/>
            <p:cNvSpPr txBox="1">
              <a:spLocks noChangeArrowheads="1"/>
            </p:cNvSpPr>
            <p:nvPr/>
          </p:nvSpPr>
          <p:spPr bwMode="auto">
            <a:xfrm>
              <a:off x="2094922" y="5365602"/>
              <a:ext cx="106218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blocking send</a:t>
              </a:r>
            </a:p>
          </p:txBody>
        </p:sp>
        <p:sp>
          <p:nvSpPr>
            <p:cNvPr id="22542" name="TextBox 21"/>
            <p:cNvSpPr txBox="1">
              <a:spLocks noChangeArrowheads="1"/>
            </p:cNvSpPr>
            <p:nvPr/>
          </p:nvSpPr>
          <p:spPr bwMode="auto">
            <a:xfrm>
              <a:off x="521855" y="5668521"/>
              <a:ext cx="106218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blocking send</a:t>
              </a:r>
            </a:p>
          </p:txBody>
        </p:sp>
        <p:sp>
          <p:nvSpPr>
            <p:cNvPr id="22543" name="TextBox 22"/>
            <p:cNvSpPr txBox="1">
              <a:spLocks noChangeArrowheads="1"/>
            </p:cNvSpPr>
            <p:nvPr/>
          </p:nvSpPr>
          <p:spPr bwMode="auto">
            <a:xfrm>
              <a:off x="2094922" y="5907396"/>
              <a:ext cx="106218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blocking send</a:t>
              </a:r>
            </a:p>
          </p:txBody>
        </p:sp>
        <p:sp>
          <p:nvSpPr>
            <p:cNvPr id="22544" name="TextBox 35"/>
            <p:cNvSpPr txBox="1">
              <a:spLocks noChangeArrowheads="1"/>
            </p:cNvSpPr>
            <p:nvPr/>
          </p:nvSpPr>
          <p:spPr bwMode="auto">
            <a:xfrm>
              <a:off x="722743" y="6229381"/>
              <a:ext cx="1145311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process 3</a:t>
              </a:r>
            </a:p>
          </p:txBody>
        </p:sp>
        <p:cxnSp>
          <p:nvCxnSpPr>
            <p:cNvPr id="22545" name="Straight Arrow Connector 37"/>
            <p:cNvCxnSpPr>
              <a:cxnSpLocks noChangeShapeType="1"/>
              <a:stCxn id="22537" idx="1"/>
              <a:endCxn id="22544" idx="3"/>
            </p:cNvCxnSpPr>
            <p:nvPr/>
          </p:nvCxnSpPr>
          <p:spPr bwMode="auto">
            <a:xfrm flipH="1" flipV="1">
              <a:off x="1868054" y="6398658"/>
              <a:ext cx="1084117" cy="5689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46" name="Straight Arrow Connector 39"/>
            <p:cNvCxnSpPr>
              <a:cxnSpLocks noChangeShapeType="1"/>
              <a:stCxn id="22544" idx="0"/>
              <a:endCxn id="22536" idx="2"/>
            </p:cNvCxnSpPr>
            <p:nvPr/>
          </p:nvCxnSpPr>
          <p:spPr bwMode="auto">
            <a:xfrm flipV="1">
              <a:off x="1295399" y="5561148"/>
              <a:ext cx="1" cy="668233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547" name="TextBox 40"/>
            <p:cNvSpPr txBox="1">
              <a:spLocks noChangeArrowheads="1"/>
            </p:cNvSpPr>
            <p:nvPr/>
          </p:nvSpPr>
          <p:spPr bwMode="auto">
            <a:xfrm>
              <a:off x="3566680" y="5684706"/>
              <a:ext cx="106218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blocking send</a:t>
              </a:r>
            </a:p>
          </p:txBody>
        </p:sp>
      </p:grp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4605338" y="4430713"/>
            <a:ext cx="4414837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sz="1600">
                <a:solidFill>
                  <a:srgbClr val="1503FB"/>
                </a:solidFill>
              </a:rPr>
              <a:t>Solution is to first let even numbered processes send and odd processes recv, then let odd processes send and even processes recv.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sz="1600">
                <a:solidFill>
                  <a:srgbClr val="1503FB"/>
                </a:solidFill>
              </a:rPr>
              <a:t>This is cumbersome.  It would be nice to have </a:t>
            </a:r>
            <a:r>
              <a:rPr lang="en-US" altLang="en-US" sz="1600" smtClean="0">
                <a:solidFill>
                  <a:srgbClr val="1503FB"/>
                </a:solidFill>
              </a:rPr>
              <a:t>built-in </a:t>
            </a:r>
            <a:r>
              <a:rPr lang="en-US" altLang="en-US" sz="1600">
                <a:solidFill>
                  <a:srgbClr val="1503FB"/>
                </a:solidFill>
              </a:rPr>
              <a:t>way to avoid deadlock.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0" grpId="0" uiExpand="1" build="p"/>
      <p:bldP spid="5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428038" cy="790575"/>
          </a:xfrm>
        </p:spPr>
        <p:txBody>
          <a:bodyPr/>
          <a:lstStyle/>
          <a:p>
            <a:r>
              <a:rPr lang="en-US" altLang="en-US" smtClean="0"/>
              <a:t>Send and receive simultaneously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165725"/>
          </a:xfrm>
        </p:spPr>
        <p:txBody>
          <a:bodyPr>
            <a:normAutofit fontScale="92500" lnSpcReduction="1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sz="20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MPI_Sendrecv(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sz="20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*sendbuf,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sz="20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	sendcount,</a:t>
            </a:r>
            <a:r>
              <a:rPr lang="en-US" sz="200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	</a:t>
            </a:r>
            <a:r>
              <a:rPr lang="en-US" sz="20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MPI_Datatype senddatatype,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sz="20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dest,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sz="20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sendtag,</a:t>
            </a:r>
            <a:r>
              <a:rPr lang="en-US" sz="200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sz="20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*recvbuf,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sz="20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recvcount, MPI_Datatype 	recvdatatype,</a:t>
            </a:r>
            <a:r>
              <a:rPr lang="en-US" sz="200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sz="20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source,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sz="20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recvtag, MPI_Comm 	comm,</a:t>
            </a:r>
            <a:r>
              <a:rPr lang="en-US" sz="200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MPI_Status *status)</a:t>
            </a: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000" smtClean="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000" smtClean="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00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000" smtClean="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00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000" smtClean="0"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000" smtClean="0"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000" smtClean="0"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smtClean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MPI_Sendrecv</a:t>
            </a:r>
            <a:r>
              <a:rPr lang="en-US" sz="2000" smtClean="0">
                <a:ea typeface="SimSun" panose="02010600030101010101" pitchFamily="2" charset="-122"/>
                <a:cs typeface="Times New Roman" panose="02020603050405020304" pitchFamily="18" charset="0"/>
              </a:rPr>
              <a:t> sends a message and starts a receive before blocking.</a:t>
            </a: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smtClean="0">
                <a:ea typeface="SimSun" panose="02010600030101010101" pitchFamily="2" charset="-122"/>
                <a:cs typeface="Times New Roman" panose="02020603050405020304" pitchFamily="18" charset="0"/>
              </a:rPr>
              <a:t>Will block until send completes and receiving application buffer receives message. </a:t>
            </a:r>
          </a:p>
          <a:p>
            <a:pPr marL="40005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smtClean="0">
                <a:ea typeface="SimSun" panose="02010600030101010101" pitchFamily="2" charset="-122"/>
                <a:cs typeface="Times New Roman" panose="02020603050405020304" pitchFamily="18" charset="0"/>
              </a:rPr>
              <a:t>No deadlock on ring.</a:t>
            </a:r>
          </a:p>
          <a:p>
            <a:pPr>
              <a:defRPr/>
            </a:pPr>
            <a:endParaRPr lang="en-US" sz="2000"/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457200" y="3225678"/>
            <a:ext cx="7448550" cy="17065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a[10], b[10], npes, myrank;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MPI_Status status;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...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MPI_Comm_size(MPI_COMM_WORLD, &amp;npes);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MPI_Comm_rank(MPI_COMM_WORLD, &amp;myrank);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MPI_Sendrecv(a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10, MPI_INT, (myrank+1)%npes, 1,</a:t>
            </a:r>
            <a:r>
              <a:rPr lang="en-US" altLang="en-US" sz="140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b, 10, MPI_INT, </a:t>
            </a: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(myrank-1+npes)%npes, 1,</a:t>
            </a:r>
            <a:r>
              <a:rPr lang="en-US" altLang="en-US" sz="140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MPI_COMM_WORLD, &amp;status);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Even-odd sort</a:t>
            </a:r>
          </a:p>
        </p:txBody>
      </p:sp>
      <p:pic>
        <p:nvPicPr>
          <p:cNvPr id="24579" name="Picture 2" descr="http://parallelcomp.uw.hu/files/09fig4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88" y="1247775"/>
            <a:ext cx="432435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4" name="Picture 4" descr="http://www.mcs.anl.gov/~itf/dbpp/text/img1154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450" y="1247775"/>
            <a:ext cx="3181350" cy="322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505450" y="4678363"/>
            <a:ext cx="343535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sz="1600">
                <a:solidFill>
                  <a:srgbClr val="1503FB"/>
                </a:solidFill>
              </a:rPr>
              <a:t>If each processor has multiple values, then instead of simply swapping them, do compare-split step.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sz="1600">
                <a:solidFill>
                  <a:srgbClr val="1503FB"/>
                </a:solidFill>
              </a:rPr>
              <a:t>This combines the values from two processes, and puts the smaller half in left process, larger half in right process.</a:t>
            </a:r>
          </a:p>
        </p:txBody>
      </p:sp>
      <p:sp>
        <p:nvSpPr>
          <p:cNvPr id="24582" name="TextBox 6"/>
          <p:cNvSpPr txBox="1">
            <a:spLocks noChangeArrowheads="1"/>
          </p:cNvSpPr>
          <p:nvPr/>
        </p:nvSpPr>
        <p:spPr bwMode="auto">
          <a:xfrm>
            <a:off x="2579688" y="6334125"/>
            <a:ext cx="29987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/>
              <a:t>Source</a:t>
            </a:r>
            <a:r>
              <a:rPr lang="en-US" altLang="en-US" sz="1400"/>
              <a:t>: Introduction to Parallel Computing. Grama et 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Even-odd sort in MPI</a:t>
            </a:r>
          </a:p>
        </p:txBody>
      </p:sp>
      <p:sp>
        <p:nvSpPr>
          <p:cNvPr id="25603" name="Rectangle 9"/>
          <p:cNvSpPr>
            <a:spLocks noChangeArrowheads="1"/>
          </p:cNvSpPr>
          <p:nvPr/>
        </p:nvSpPr>
        <p:spPr bwMode="auto">
          <a:xfrm>
            <a:off x="227013" y="1247775"/>
            <a:ext cx="4344987" cy="5508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100">
                <a:solidFill>
                  <a:srgbClr val="A31515"/>
                </a:solidFill>
                <a:latin typeface="Consolas" panose="020B0609020204030204" pitchFamily="49" charset="0"/>
              </a:rPr>
              <a:t>&lt;stdlib.h&gt;</a:t>
            </a:r>
            <a:endParaRPr lang="en-US" altLang="en-US" sz="11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100">
                <a:solidFill>
                  <a:srgbClr val="A31515"/>
                </a:solidFill>
                <a:latin typeface="Consolas" panose="020B0609020204030204" pitchFamily="49" charset="0"/>
              </a:rPr>
              <a:t>&lt;mpi.h&gt;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/* Include MPI's header file */</a:t>
            </a:r>
            <a:endParaRPr lang="en-US" altLang="en-US" sz="11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1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main(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argc,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*argv[])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n;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/* The total number of elements to be sorted */</a:t>
            </a:r>
            <a:endParaRPr lang="en-US" altLang="en-US" sz="11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npes;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/* The total number of processes */</a:t>
            </a:r>
            <a:endParaRPr lang="en-US" altLang="en-US" sz="11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myrank;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/* The rank of the calling process */</a:t>
            </a:r>
            <a:endParaRPr lang="en-US" altLang="en-US" sz="11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nlocal;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/* The local number of elements, and the 		array that stores them */</a:t>
            </a:r>
            <a:endParaRPr lang="en-US" altLang="en-US" sz="11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*elmnts;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/* The array that stores the local 		elements */</a:t>
            </a:r>
            <a:endParaRPr lang="en-US" altLang="en-US" sz="11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*relmnts;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/* The array that stores the received 		elements */</a:t>
            </a:r>
            <a:endParaRPr lang="en-US" altLang="en-US" sz="11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oddrank;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/* The rank of the process during odd-		phase communication */</a:t>
            </a:r>
            <a:endParaRPr lang="en-US" altLang="en-US" sz="11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evenrank;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/* The rank of the process during even-		phase communication */</a:t>
            </a:r>
            <a:endParaRPr lang="en-US" altLang="en-US" sz="11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*wspace;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/* Working space during the compare-split 		operation */</a:t>
            </a:r>
            <a:endParaRPr lang="en-US" altLang="en-US" sz="11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i;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MPI_Status status;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1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/* Initialize MPI and get system information */</a:t>
            </a:r>
            <a:endParaRPr lang="en-US" altLang="en-US" sz="11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MPI_Init(&amp;argc, &amp;argv);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MPI_Comm_size(MPI_COMM_WORLD, &amp;npes);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MPI_Comm_rank(MPI_COMM_WORLD, &amp;myrank);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1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n = atoi(argv[1]);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nlocal = n/npes;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/* Compute the number of elements to 		be stored locally. */</a:t>
            </a:r>
            <a:endParaRPr lang="en-US" altLang="en-US" sz="11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5604" name="Rectangle 9"/>
          <p:cNvSpPr>
            <a:spLocks noChangeArrowheads="1"/>
          </p:cNvSpPr>
          <p:nvPr/>
        </p:nvSpPr>
        <p:spPr bwMode="auto">
          <a:xfrm>
            <a:off x="4572000" y="1247775"/>
            <a:ext cx="4344988" cy="55260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Allocate memory for the various arrays */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elmnts = (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*)malloc(nlocal*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sizeof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));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relmnts = (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*)malloc(nlocal*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sizeof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));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wspace = (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*)malloc(nlocal*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sizeof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));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Fill-in the elmnts array with random elements */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srandom(myrank);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(i=0; i&lt;nlocal; i++)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elmnts[i] = random();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Sort the local elements using the built-in quicksort routine */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qsort(elmnts, nlocal,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sizeof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), IncOrder);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Determine the rank of the processors that myrank needs to communicate during</a:t>
            </a:r>
            <a:r>
              <a:rPr lang="en-US" altLang="en-US" sz="110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the */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odd and even phases of the algorithm */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(myrank%2 == 0) {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oddrank = myrank-1;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evenrank = myrank+1;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{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oddrank = myrank+1;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evenrank = myrank-1;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10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10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10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10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10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605" name="TextBox 5"/>
          <p:cNvSpPr txBox="1">
            <a:spLocks noChangeArrowheads="1"/>
          </p:cNvSpPr>
          <p:nvPr/>
        </p:nvSpPr>
        <p:spPr bwMode="auto">
          <a:xfrm>
            <a:off x="4572000" y="6234113"/>
            <a:ext cx="299878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/>
              <a:t>Source</a:t>
            </a:r>
            <a:r>
              <a:rPr lang="en-US" altLang="en-US" sz="1400"/>
              <a:t>: Introduction to Parallel Computing. Grama et 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/>
              <a:t>Distributed memory programming</a:t>
            </a:r>
          </a:p>
        </p:txBody>
      </p:sp>
      <p:sp>
        <p:nvSpPr>
          <p:cNvPr id="23757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199" y="1419224"/>
            <a:ext cx="8280971" cy="3687031"/>
          </a:xfrm>
        </p:spPr>
        <p:txBody>
          <a:bodyPr>
            <a:normAutofit fontScale="55000" lnSpcReduction="20000"/>
          </a:bodyPr>
          <a:lstStyle/>
          <a:p>
            <a:pPr>
              <a:defRPr/>
            </a:pPr>
            <a:r>
              <a:rPr lang="en-US" altLang="en-US" smtClean="0"/>
              <a:t>Processes have local memory, and communicate by sending messages over network.</a:t>
            </a:r>
            <a:endParaRPr lang="en-US" altLang="en-US"/>
          </a:p>
          <a:p>
            <a:pPr>
              <a:defRPr/>
            </a:pPr>
            <a:r>
              <a:rPr lang="en-US" smtClean="0"/>
              <a:t>Use standard C / C++ / Fortran.  Call library for communication functions. </a:t>
            </a:r>
          </a:p>
          <a:p>
            <a:pPr>
              <a:defRPr/>
            </a:pPr>
            <a:r>
              <a:rPr lang="en-US" smtClean="0"/>
              <a:t>Message Passing Interface (MPI)</a:t>
            </a:r>
          </a:p>
          <a:p>
            <a:pPr lvl="1">
              <a:defRPr/>
            </a:pPr>
            <a:r>
              <a:rPr lang="en-US" smtClean="0"/>
              <a:t>Library developed by academics and industry in early 1990’s.</a:t>
            </a:r>
          </a:p>
          <a:p>
            <a:pPr lvl="2">
              <a:defRPr/>
            </a:pPr>
            <a:r>
              <a:rPr lang="en-US" smtClean="0"/>
              <a:t>Standardized clutter of existing HPC languages and tools.</a:t>
            </a:r>
          </a:p>
          <a:p>
            <a:pPr lvl="1">
              <a:defRPr/>
            </a:pPr>
            <a:r>
              <a:rPr lang="en-US" smtClean="0"/>
              <a:t>Goals are portability, efficiency and flexibility.</a:t>
            </a:r>
          </a:p>
          <a:p>
            <a:pPr lvl="1">
              <a:defRPr/>
            </a:pPr>
            <a:r>
              <a:rPr lang="en-US" smtClean="0"/>
              <a:t>Three versions</a:t>
            </a:r>
          </a:p>
          <a:p>
            <a:pPr lvl="2">
              <a:defRPr/>
            </a:pPr>
            <a:r>
              <a:rPr lang="en-US" smtClean="0"/>
              <a:t>MPI 1.1-1.3, Jun 1995 – May 2008</a:t>
            </a:r>
          </a:p>
          <a:p>
            <a:pPr lvl="2">
              <a:defRPr/>
            </a:pPr>
            <a:r>
              <a:rPr lang="en-US"/>
              <a:t>MPI 2.1-2.2, Sep 2008 </a:t>
            </a:r>
            <a:r>
              <a:rPr lang="en-US" smtClean="0"/>
              <a:t>– Sep 2009</a:t>
            </a:r>
          </a:p>
          <a:p>
            <a:pPr lvl="2">
              <a:defRPr/>
            </a:pPr>
            <a:r>
              <a:rPr lang="en-US" smtClean="0"/>
              <a:t>MPI 3.1, Jun 2015</a:t>
            </a:r>
          </a:p>
          <a:p>
            <a:pPr lvl="1">
              <a:defRPr/>
            </a:pPr>
            <a:r>
              <a:rPr lang="en-US" smtClean="0"/>
              <a:t>Defines an interface of message passing routines, but not implementation.</a:t>
            </a:r>
          </a:p>
          <a:p>
            <a:pPr lvl="1">
              <a:defRPr/>
            </a:pPr>
            <a:r>
              <a:rPr lang="en-US" smtClean="0"/>
              <a:t>Vendors create own implementations optimized for their hardware.</a:t>
            </a:r>
          </a:p>
          <a:p>
            <a:pPr lvl="1">
              <a:defRPr/>
            </a:pPr>
            <a:r>
              <a:rPr lang="en-US" smtClean="0"/>
              <a:t>MPICH (Argonne National Laboratory) and OpenMPI are most widely used implementations.</a:t>
            </a:r>
          </a:p>
          <a:p>
            <a:pPr lvl="1">
              <a:defRPr/>
            </a:pPr>
            <a:r>
              <a:rPr lang="en-US" smtClean="0"/>
              <a:t>Also commercial implementations from Intel, Microsoft, etc.</a:t>
            </a:r>
          </a:p>
          <a:p>
            <a:pPr lvl="1">
              <a:defRPr/>
            </a:pPr>
            <a:endParaRPr lang="en-US" smtClean="0"/>
          </a:p>
          <a:p>
            <a:pPr lvl="1">
              <a:defRPr/>
            </a:pPr>
            <a:endParaRPr lang="en-US" smtClean="0"/>
          </a:p>
          <a:p>
            <a:pPr lvl="1">
              <a:buFont typeface="Marlett" pitchFamily="2" charset="2"/>
              <a:buNone/>
              <a:defRPr/>
            </a:pPr>
            <a:endParaRPr lang="en-US" smtClean="0"/>
          </a:p>
        </p:txBody>
      </p:sp>
      <p:pic>
        <p:nvPicPr>
          <p:cNvPr id="1026" name="Picture 2" descr="https://computing.llnl.gov/tutorials/parallel_comp/images/hybrid_mode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504" y="5123428"/>
            <a:ext cx="3367711" cy="167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daugerresearch.com/vault/DistributedMemoryModel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110" y="5047674"/>
            <a:ext cx="3476090" cy="1824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1" grpId="0" uiExpand="1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Even-odd sort in MPI</a:t>
            </a: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227013" y="1247775"/>
            <a:ext cx="4344987" cy="534537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tabLst>
                <a:tab pos="461963" algn="l"/>
                <a:tab pos="914400" algn="l"/>
                <a:tab pos="1376363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mtClean="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Set the ranks of the processors at the end of the linear */</a:t>
            </a:r>
            <a:endParaRPr lang="en-US" sz="110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mtClean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(oddrank == -1 || oddrank == npes)</a:t>
            </a:r>
            <a:endParaRPr lang="en-US" sz="110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oddrank = MPI_PROC_NULL;</a:t>
            </a:r>
            <a:endParaRPr lang="en-US" sz="110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mtClean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(evenrank == -1 || evenrank == npes)</a:t>
            </a:r>
            <a:endParaRPr lang="en-US" sz="110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evenrank = MPI_PROC_NULL;</a:t>
            </a:r>
            <a:endParaRPr lang="en-US" sz="110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sz="110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mtClean="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Get into the main loop of the odd-even sorting algorithm */</a:t>
            </a:r>
            <a:endParaRPr lang="en-US" sz="110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mtClean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(i=0; i&lt;npes-1; i++) {</a:t>
            </a:r>
            <a:endParaRPr lang="en-US" sz="110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sz="1100" smtClean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(i%2 == 1) </a:t>
            </a:r>
            <a:r>
              <a:rPr lang="en-US" sz="1100" smtClean="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Odd phase */</a:t>
            </a:r>
            <a:endParaRPr lang="en-US" sz="110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MPI_Sendrecv(elmnts, nlocal, MPI_INT, 		oddrank, 1, relmnts,</a:t>
            </a:r>
            <a:r>
              <a:rPr lang="en-US" sz="110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nlocal, MPI_INT, 		oddrank, 1, MPI_COMM_WORLD, &amp;status);</a:t>
            </a:r>
            <a:endParaRPr lang="en-US" sz="110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sz="1100" smtClean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smtClean="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Even phase */</a:t>
            </a:r>
            <a:endParaRPr lang="en-US" sz="110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MPI_Sendrecv(elmnts, nlocal, MPI_INT, 		evenrank, 1, relmnts,</a:t>
            </a:r>
            <a:r>
              <a:rPr lang="en-US" sz="110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nlocal, MPI_INT, 		evenrank, 1, MPI_COMM_WORLD, &amp;status);</a:t>
            </a:r>
            <a:endParaRPr lang="en-US" sz="110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sz="110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CompareSplit(nlocal, elmnts, relmnts, wspace,</a:t>
            </a:r>
            <a:endParaRPr lang="en-US" sz="110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myrank &lt; status.MPI_SOURCE);</a:t>
            </a:r>
            <a:endParaRPr lang="en-US" sz="110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indent="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sz="110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sz="110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free(elmnts); free(relmnts); free(wspace);</a:t>
            </a:r>
            <a:endParaRPr lang="en-US" sz="110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MPI_Finalize();</a:t>
            </a:r>
            <a:endParaRPr lang="en-US" sz="110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100" smtClean="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10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100" smtClean="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628" name="Rectangle 9"/>
          <p:cNvSpPr>
            <a:spLocks noChangeArrowheads="1"/>
          </p:cNvSpPr>
          <p:nvPr/>
        </p:nvSpPr>
        <p:spPr bwMode="auto">
          <a:xfrm>
            <a:off x="4572000" y="1247775"/>
            <a:ext cx="4344988" cy="533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230188" algn="l"/>
                <a:tab pos="461963" algn="l"/>
                <a:tab pos="684213" algn="l"/>
                <a:tab pos="914400" algn="l"/>
                <a:tab pos="1376363" algn="l"/>
                <a:tab pos="18288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230188" algn="l"/>
                <a:tab pos="461963" algn="l"/>
                <a:tab pos="684213" algn="l"/>
                <a:tab pos="914400" algn="l"/>
                <a:tab pos="1376363" algn="l"/>
                <a:tab pos="1828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230188" algn="l"/>
                <a:tab pos="461963" algn="l"/>
                <a:tab pos="684213" algn="l"/>
                <a:tab pos="914400" algn="l"/>
                <a:tab pos="1376363" algn="l"/>
                <a:tab pos="1828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230188" algn="l"/>
                <a:tab pos="461963" algn="l"/>
                <a:tab pos="68421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230188" algn="l"/>
                <a:tab pos="461963" algn="l"/>
                <a:tab pos="68421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230188" algn="l"/>
                <a:tab pos="461963" algn="l"/>
                <a:tab pos="68421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230188" algn="l"/>
                <a:tab pos="461963" algn="l"/>
                <a:tab pos="68421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230188" algn="l"/>
                <a:tab pos="461963" algn="l"/>
                <a:tab pos="68421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230188" algn="l"/>
                <a:tab pos="461963" algn="l"/>
                <a:tab pos="68421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CompareSplit(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nlocal,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*elmnts,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*relmnts,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*wspace,</a:t>
            </a:r>
            <a:r>
              <a:rPr lang="en-US" altLang="en-US" sz="110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keepsmall) {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i, j, k;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(i=0; i&lt;nlocal; i++)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wspace[i] = elmnts[i]; </a:t>
            </a: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Copy the elmnts array into the wspace array */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(keepsmall) {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Keep nlocal smaller elts */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(i=j=k=0; k&lt;nlocal; k++) {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(j == nlocal || (i &lt; nlocal &amp;&amp; 					wspace[i] &lt; relmnts[j]))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		elmnts[k] = wspace[i++];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else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		elmnts[k] = relmnts[j++];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}}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{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Keep the nlocal larger elements */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(i=k=nlocal-1, j=nlocal-1; k&gt;=0; k--) {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(j == 0 || (i &gt;= 0 &amp;&amp; wspace[i] &gt;= 					relmnts[j]))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		elmnts[k] = wspace[i--];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else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		elmnts[k] = relmnts[j--];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}}}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IncOrder(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*e1,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*e2) {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(*((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*)e1) - *((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*)e2)); </a:t>
            </a: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Collective communication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mtClean="0"/>
              <a:t>Collective communication are routines that provide message passing between a group of processes.</a:t>
            </a:r>
          </a:p>
          <a:p>
            <a:pPr lvl="1">
              <a:defRPr/>
            </a:pPr>
            <a:r>
              <a:rPr lang="en-US" smtClean="0"/>
              <a:t>One-to-many, e.g. broadcast, scatter</a:t>
            </a:r>
          </a:p>
          <a:p>
            <a:pPr lvl="1">
              <a:defRPr/>
            </a:pPr>
            <a:r>
              <a:rPr lang="en-US" smtClean="0"/>
              <a:t>Many-to-one, e.g. gather, reduce</a:t>
            </a:r>
          </a:p>
          <a:p>
            <a:pPr lvl="1">
              <a:defRPr/>
            </a:pPr>
            <a:r>
              <a:rPr lang="en-US" smtClean="0"/>
              <a:t>Many-to-many, e.g. All-to-all</a:t>
            </a:r>
          </a:p>
          <a:p>
            <a:pPr>
              <a:defRPr/>
            </a:pPr>
            <a:r>
              <a:rPr lang="en-US" smtClean="0"/>
              <a:t>Collective communication may be implemented using point-to-point routines.</a:t>
            </a:r>
          </a:p>
          <a:p>
            <a:pPr>
              <a:defRPr/>
            </a:pPr>
            <a:r>
              <a:rPr lang="en-US" smtClean="0"/>
              <a:t>Specialized implementation of collective communication is likely to be more efficient.</a:t>
            </a:r>
          </a:p>
          <a:p>
            <a:pPr lvl="1">
              <a:defRPr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5239397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Collective communication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5"/>
            <a:ext cx="4384675" cy="5140325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As with point to point communication, need to specify the communicator.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mtClean="0"/>
          </a:p>
          <a:p>
            <a:pPr>
              <a:buFont typeface="Courier New" panose="02070309020205020404" pitchFamily="49" charset="0"/>
              <a:buChar char="o"/>
              <a:defRPr/>
            </a:pPr>
            <a:r>
              <a:rPr lang="en-US" sz="2800" smtClean="0">
                <a:latin typeface="Consolas" panose="020B0609020204030204" pitchFamily="49" charset="0"/>
                <a:cs typeface="Consolas" panose="020B0609020204030204" pitchFamily="49" charset="0"/>
              </a:rPr>
              <a:t>MPI_Bcast()</a:t>
            </a:r>
          </a:p>
          <a:p>
            <a:pPr>
              <a:buFont typeface="Courier New" panose="02070309020205020404" pitchFamily="49" charset="0"/>
              <a:buChar char="o"/>
              <a:defRPr/>
            </a:pPr>
            <a:r>
              <a:rPr lang="en-US" sz="2800" smtClean="0">
                <a:latin typeface="Consolas" panose="020B0609020204030204" pitchFamily="49" charset="0"/>
                <a:cs typeface="Consolas" panose="020B0609020204030204" pitchFamily="49" charset="0"/>
              </a:rPr>
              <a:t>MPI_Reduce()</a:t>
            </a:r>
          </a:p>
          <a:p>
            <a:pPr lvl="1">
              <a:buFont typeface="Courier New" panose="02070309020205020404" pitchFamily="49" charset="0"/>
              <a:buChar char="o"/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MPI_Allreduce()</a:t>
            </a:r>
          </a:p>
          <a:p>
            <a:pPr>
              <a:buFont typeface="Courier New" panose="02070309020205020404" pitchFamily="49" charset="0"/>
              <a:buChar char="o"/>
              <a:defRPr/>
            </a:pPr>
            <a:r>
              <a:rPr lang="en-US" sz="2800" smtClean="0">
                <a:latin typeface="Consolas" panose="020B0609020204030204" pitchFamily="49" charset="0"/>
                <a:cs typeface="Consolas" panose="020B0609020204030204" pitchFamily="49" charset="0"/>
              </a:rPr>
              <a:t>MPI_Scan()</a:t>
            </a:r>
          </a:p>
          <a:p>
            <a:pPr>
              <a:buFont typeface="Courier New" panose="02070309020205020404" pitchFamily="49" charset="0"/>
              <a:buChar char="o"/>
              <a:defRPr/>
            </a:pPr>
            <a:r>
              <a:rPr lang="en-US" sz="2800" smtClean="0">
                <a:latin typeface="Consolas" panose="020B0609020204030204" pitchFamily="49" charset="0"/>
                <a:cs typeface="Consolas" panose="020B0609020204030204" pitchFamily="49" charset="0"/>
              </a:rPr>
              <a:t>MPI_Gather()</a:t>
            </a:r>
          </a:p>
          <a:p>
            <a:pPr>
              <a:buFont typeface="Courier New" panose="02070309020205020404" pitchFamily="49" charset="0"/>
              <a:buChar char="o"/>
              <a:defRPr/>
            </a:pPr>
            <a:r>
              <a:rPr lang="en-US" sz="2800" smtClean="0">
                <a:latin typeface="Consolas" panose="020B0609020204030204" pitchFamily="49" charset="0"/>
                <a:cs typeface="Consolas" panose="020B0609020204030204" pitchFamily="49" charset="0"/>
              </a:rPr>
              <a:t>MPI_Scatter()</a:t>
            </a:r>
          </a:p>
          <a:p>
            <a:pPr lvl="1">
              <a:buFont typeface="Courier New" panose="02070309020205020404" pitchFamily="49" charset="0"/>
              <a:buChar char="o"/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MPI_Scatterv()</a:t>
            </a:r>
          </a:p>
          <a:p>
            <a:pPr>
              <a:buFont typeface="Courier New" panose="02070309020205020404" pitchFamily="49" charset="0"/>
              <a:buChar char="o"/>
              <a:defRPr/>
            </a:pPr>
            <a:r>
              <a:rPr lang="en-US" sz="2800" smtClean="0">
                <a:latin typeface="Consolas" panose="020B0609020204030204" pitchFamily="49" charset="0"/>
                <a:cs typeface="Consolas" panose="020B0609020204030204" pitchFamily="49" charset="0"/>
              </a:rPr>
              <a:t>MPI_Alltoall()</a:t>
            </a:r>
          </a:p>
          <a:p>
            <a:pPr lvl="1">
              <a:buFont typeface="Courier New" panose="02070309020205020404" pitchFamily="49" charset="0"/>
              <a:buChar char="o"/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MPI_Alltoallv()</a:t>
            </a:r>
          </a:p>
          <a:p>
            <a:pPr>
              <a:buFont typeface="Courier New" panose="02070309020205020404" pitchFamily="49" charset="0"/>
              <a:buChar char="o"/>
              <a:defRPr/>
            </a:pPr>
            <a:r>
              <a:rPr lang="en-US" sz="2800" smtClean="0">
                <a:latin typeface="Consolas" panose="020B0609020204030204" pitchFamily="49" charset="0"/>
                <a:cs typeface="Consolas" panose="020B0609020204030204" pitchFamily="49" charset="0"/>
              </a:rPr>
              <a:t>MPI_Barrier()</a:t>
            </a:r>
          </a:p>
          <a:p>
            <a:pPr lvl="1">
              <a:defRPr/>
            </a:pPr>
            <a:endParaRPr lang="en-US" smtClean="0"/>
          </a:p>
        </p:txBody>
      </p:sp>
      <p:pic>
        <p:nvPicPr>
          <p:cNvPr id="37892" name="Picture 4" descr="http://www.mpi-forum.org/docs/mpi-1.1/mpi-11-html/coll-fig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525" y="1247775"/>
            <a:ext cx="3008313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5089525" y="6334125"/>
            <a:ext cx="42560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/>
              <a:t>Source</a:t>
            </a:r>
            <a:r>
              <a:rPr lang="en-US" altLang="en-US" sz="1400"/>
              <a:t>: http://www.mpi-forum.org/docs/mpi-1.1/mpi-11-html/coll-fig1.gif</a:t>
            </a:r>
          </a:p>
        </p:txBody>
      </p:sp>
    </p:spTree>
    <p:extLst>
      <p:ext uri="{BB962C8B-B14F-4D97-AF65-F5344CB8AC3E}">
        <p14:creationId xmlns:p14="http://schemas.microsoft.com/office/powerpoint/2010/main" val="75693626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Broadcast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5038"/>
            <a:ext cx="8229600" cy="2433744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Send the data in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mtClean="0"/>
              <a:t> at the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source</a:t>
            </a:r>
            <a:r>
              <a:rPr lang="en-US" smtClean="0"/>
              <a:t> process to all processes (including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source</a:t>
            </a:r>
            <a:r>
              <a:rPr lang="en-US" smtClean="0"/>
              <a:t>) in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comm</a:t>
            </a:r>
            <a:r>
              <a:rPr lang="en-US" smtClean="0"/>
              <a:t>.</a:t>
            </a:r>
          </a:p>
          <a:p>
            <a:pPr lvl="1">
              <a:defRPr/>
            </a:pPr>
            <a:r>
              <a:rPr lang="en-US" smtClean="0"/>
              <a:t>Non-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source</a:t>
            </a:r>
            <a:r>
              <a:rPr lang="en-US" smtClean="0"/>
              <a:t> nodes store the incoming data in their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mtClean="0"/>
              <a:t>.</a:t>
            </a:r>
          </a:p>
          <a:p>
            <a:pPr>
              <a:defRPr/>
            </a:pPr>
            <a:r>
              <a:rPr lang="en-US" smtClean="0"/>
              <a:t>Note that even though the message is coming from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source</a:t>
            </a:r>
            <a:r>
              <a:rPr lang="en-US" smtClean="0"/>
              <a:t>, all processes, including the receiving ones, call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MPI_Bcast</a:t>
            </a:r>
            <a:r>
              <a:rPr lang="en-US" smtClean="0"/>
              <a:t>().</a:t>
            </a:r>
          </a:p>
          <a:p>
            <a:pPr lvl="1">
              <a:defRPr/>
            </a:pPr>
            <a:r>
              <a:rPr lang="en-US" smtClean="0"/>
              <a:t>See the example on the next slide.</a:t>
            </a:r>
          </a:p>
          <a:p>
            <a:pPr>
              <a:defRPr/>
            </a:pPr>
            <a:endParaRPr lang="en-US" smtClean="0"/>
          </a:p>
        </p:txBody>
      </p:sp>
      <p:sp>
        <p:nvSpPr>
          <p:cNvPr id="8196" name="TextBox 3"/>
          <p:cNvSpPr txBox="1">
            <a:spLocks noChangeArrowheads="1"/>
          </p:cNvSpPr>
          <p:nvPr/>
        </p:nvSpPr>
        <p:spPr bwMode="auto">
          <a:xfrm>
            <a:off x="457200" y="1393825"/>
            <a:ext cx="8386763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MPI_Bcast(void *buf, int count, MPI_Datatype type, int source, MPI_Comm comm)</a:t>
            </a:r>
          </a:p>
        </p:txBody>
      </p:sp>
      <p:pic>
        <p:nvPicPr>
          <p:cNvPr id="8197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212" y="4772489"/>
            <a:ext cx="4981575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6826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217488" y="457200"/>
            <a:ext cx="8691562" cy="790575"/>
          </a:xfrm>
        </p:spPr>
        <p:txBody>
          <a:bodyPr/>
          <a:lstStyle/>
          <a:p>
            <a:r>
              <a:rPr lang="en-US" altLang="en-US" sz="4000" smtClean="0"/>
              <a:t>Broadcast example</a:t>
            </a:r>
          </a:p>
        </p:txBody>
      </p:sp>
      <p:sp>
        <p:nvSpPr>
          <p:cNvPr id="9219" name="Rectangle 1"/>
          <p:cNvSpPr>
            <a:spLocks noChangeArrowheads="1"/>
          </p:cNvSpPr>
          <p:nvPr/>
        </p:nvSpPr>
        <p:spPr bwMode="auto">
          <a:xfrm>
            <a:off x="328613" y="1247775"/>
            <a:ext cx="4826000" cy="4932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tabLst>
                <a:tab pos="228600" algn="l"/>
                <a:tab pos="461963" algn="l"/>
                <a:tab pos="6842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228600" algn="l"/>
                <a:tab pos="461963" algn="l"/>
                <a:tab pos="6842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228600" algn="l"/>
                <a:tab pos="461963" algn="l"/>
                <a:tab pos="6842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228600" algn="l"/>
                <a:tab pos="461963" algn="l"/>
                <a:tab pos="6842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228600" algn="l"/>
                <a:tab pos="461963" algn="l"/>
                <a:tab pos="6842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61963" algn="l"/>
                <a:tab pos="6842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61963" algn="l"/>
                <a:tab pos="6842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61963" algn="l"/>
                <a:tab pos="6842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61963" algn="l"/>
                <a:tab pos="6842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7000"/>
              </a:lnSpc>
            </a:pP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#include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en-US" sz="1400">
                <a:solidFill>
                  <a:srgbClr val="A31515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&lt;mpi.h&gt;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main(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argc, 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char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** argv) {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myrank;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buf;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root=0;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MPI_Init(&amp;argc, &amp;argv);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MPI_Comm_rank(MPI_COMM_WORLD, &amp;myrank);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if 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(myrank == root) {</a:t>
            </a:r>
          </a:p>
          <a:p>
            <a:pPr>
              <a:lnSpc>
                <a:spcPct val="107000"/>
              </a:lnSpc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buf = 1; }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All procs call bcast.  buf is sent from </a:t>
            </a:r>
          </a:p>
          <a:p>
            <a:pPr>
              <a:lnSpc>
                <a:spcPct val="107000"/>
              </a:lnSpc>
            </a:pPr>
            <a:r>
              <a:rPr lang="en-US" altLang="en-US" sz="14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root to all procs */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MPI_Bcast(&amp;buf, 1, MPI_INT, root, 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		MPI_COMM_WORLD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 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MPI_Finalize();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0;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5264150" y="1165225"/>
            <a:ext cx="3644900" cy="495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altLang="en-US" sz="1600"/>
              <a:t>This code causes process </a:t>
            </a:r>
            <a:r>
              <a:rPr lang="en-US" altLang="en-US" sz="16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altLang="en-US" sz="1600"/>
              <a:t> to send </a:t>
            </a:r>
            <a:r>
              <a:rPr lang="en-US" altLang="en-US" sz="16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altLang="en-US" sz="1600"/>
              <a:t> (i.e. the value 1) to all the processes.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1600"/>
              <a:t>Since MPI uses an SPMD model, all processes run the same code.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1600"/>
              <a:t>So even the non-root processes do 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MPI_Bcast(&amp;buf, 1, MPI_INT, root, MPI_COMM_WORLD)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1600"/>
              <a:t>However, since their </a:t>
            </a:r>
            <a:r>
              <a:rPr lang="en-US" altLang="en-US" sz="16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myrank</a:t>
            </a:r>
            <a:r>
              <a:rPr lang="en-US" altLang="en-US" sz="1600"/>
              <a:t> </a:t>
            </a:r>
            <a:r>
              <a:rPr lang="en-US" altLang="en-US" sz="16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!= root</a:t>
            </a:r>
            <a:r>
              <a:rPr lang="en-US" altLang="en-US" sz="1600"/>
              <a:t>, then instead of sending, the </a:t>
            </a:r>
            <a:r>
              <a:rPr lang="en-US" altLang="en-US" sz="16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MPI_Bcast() </a:t>
            </a:r>
            <a:r>
              <a:rPr lang="en-US" altLang="en-US" sz="1600"/>
              <a:t>will cause them to </a:t>
            </a:r>
            <a:r>
              <a:rPr lang="en-US" altLang="en-US" sz="1600" smtClean="0"/>
              <a:t>receive.</a:t>
            </a:r>
            <a:endParaRPr lang="en-US" altLang="en-US" sz="160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1600"/>
              <a:t>Think of </a:t>
            </a:r>
            <a:r>
              <a:rPr lang="en-US" altLang="en-US" sz="16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MPI_Bcast() </a:t>
            </a:r>
            <a:r>
              <a:rPr lang="en-US" altLang="en-US" sz="1600"/>
              <a:t>as saying “participate in a broadcast”, with the type of participation depending on the process’s rank.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1600"/>
              <a:t>The other collective operations work similarly, i.e. all procs run the same code, but do different things depending on their rank</a:t>
            </a:r>
            <a:r>
              <a:rPr lang="en-US" altLang="en-US" sz="1600" smtClean="0"/>
              <a:t>.</a:t>
            </a:r>
            <a:endParaRPr lang="en-US" altLang="en-US" sz="1600"/>
          </a:p>
        </p:txBody>
      </p:sp>
    </p:spTree>
    <p:extLst>
      <p:ext uri="{BB962C8B-B14F-4D97-AF65-F5344CB8AC3E}">
        <p14:creationId xmlns:p14="http://schemas.microsoft.com/office/powerpoint/2010/main" val="2695198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5038"/>
            <a:ext cx="8386763" cy="275431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200" smtClean="0"/>
              <a:t>Combine the elements stored in the buffer </a:t>
            </a:r>
            <a:r>
              <a:rPr lang="en-US" altLang="en-US" sz="2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sendbuf</a:t>
            </a:r>
            <a:r>
              <a:rPr lang="en-US" altLang="en-US" sz="2200" smtClean="0"/>
              <a:t> of each process in </a:t>
            </a:r>
            <a:r>
              <a:rPr lang="en-US" altLang="en-US" sz="2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comm</a:t>
            </a:r>
            <a:r>
              <a:rPr lang="en-US" altLang="en-US" sz="2200" smtClean="0"/>
              <a:t> using the operation </a:t>
            </a:r>
            <a:r>
              <a:rPr lang="en-US" altLang="en-US" sz="2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op</a:t>
            </a:r>
            <a:r>
              <a:rPr lang="en-US" altLang="en-US" sz="2200" smtClean="0"/>
              <a:t>, and store the combined values in </a:t>
            </a:r>
            <a:r>
              <a:rPr lang="en-US" altLang="en-US" sz="2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recvbuf</a:t>
            </a:r>
            <a:r>
              <a:rPr lang="en-US" altLang="en-US" sz="2200" smtClean="0"/>
              <a:t> of process </a:t>
            </a:r>
            <a:r>
              <a:rPr lang="en-US" altLang="en-US" sz="2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target</a:t>
            </a:r>
            <a:r>
              <a:rPr lang="en-US" altLang="en-US" sz="2200" smtClean="0"/>
              <a:t>.</a:t>
            </a:r>
          </a:p>
          <a:p>
            <a:pPr>
              <a:lnSpc>
                <a:spcPct val="80000"/>
              </a:lnSpc>
            </a:pPr>
            <a:r>
              <a:rPr lang="en-US" altLang="en-US" sz="2200" smtClean="0">
                <a:solidFill>
                  <a:srgbClr val="1503FB"/>
                </a:solidFill>
              </a:rPr>
              <a:t>Ex</a:t>
            </a:r>
            <a:r>
              <a:rPr lang="en-US" altLang="en-US" sz="2200" smtClean="0"/>
              <a:t> Add the values from all the processes.</a:t>
            </a:r>
          </a:p>
          <a:p>
            <a:pPr>
              <a:lnSpc>
                <a:spcPct val="80000"/>
              </a:lnSpc>
            </a:pPr>
            <a:r>
              <a:rPr lang="en-US" altLang="en-US" sz="2200" smtClean="0"/>
              <a:t>Operations include </a:t>
            </a:r>
            <a:r>
              <a:rPr lang="en-US" altLang="en-US" sz="2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MPI_MAX, MPI_MIN, MPI_SUM, MPI_PROD, MPI_LAND, MPI_MAXLOC.</a:t>
            </a:r>
          </a:p>
          <a:p>
            <a:pPr lvl="1">
              <a:lnSpc>
                <a:spcPct val="80000"/>
              </a:lnSpc>
            </a:pPr>
            <a:r>
              <a:rPr lang="en-US" altLang="en-US" sz="20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MPI_MAXLOC </a:t>
            </a:r>
            <a:r>
              <a:rPr lang="en-US" altLang="en-US" sz="2000" smtClean="0"/>
              <a:t>p returns a pair of values (v,l) in </a:t>
            </a:r>
            <a:r>
              <a:rPr lang="en-US" altLang="en-US" sz="20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recvbuf</a:t>
            </a:r>
            <a:r>
              <a:rPr lang="en-US" altLang="en-US" sz="2000" smtClean="0"/>
              <a:t>, where v is the max value, and l is the smallest ranked process with the value.</a:t>
            </a:r>
            <a:endParaRPr lang="en-US" altLang="en-US" sz="200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endParaRPr lang="en-US" altLang="en-US" sz="2200" smtClean="0"/>
          </a:p>
        </p:txBody>
      </p:sp>
      <p:sp>
        <p:nvSpPr>
          <p:cNvPr id="10244" name="TextBox 3"/>
          <p:cNvSpPr txBox="1">
            <a:spLocks noChangeArrowheads="1"/>
          </p:cNvSpPr>
          <p:nvPr/>
        </p:nvSpPr>
        <p:spPr bwMode="auto">
          <a:xfrm>
            <a:off x="457200" y="1393825"/>
            <a:ext cx="8386763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MPI_Reduce(void *sendbuf, void *recvbuf, int count, MPI_Datatype type, MPI_Op op, int target, MPI_Comm comm)</a:t>
            </a:r>
          </a:p>
        </p:txBody>
      </p:sp>
      <p:pic>
        <p:nvPicPr>
          <p:cNvPr id="52228" name="Picture 4" descr="MPI_Redu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4733925"/>
            <a:ext cx="4810125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545138" y="6178550"/>
            <a:ext cx="35988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/>
              <a:t>Source</a:t>
            </a:r>
            <a:r>
              <a:rPr lang="en-US" altLang="en-US" sz="1400"/>
              <a:t>: http://mpitutorial.com/tutorials/mpi-reduce-and-allreduce/</a:t>
            </a:r>
          </a:p>
        </p:txBody>
      </p:sp>
    </p:spTree>
    <p:extLst>
      <p:ext uri="{BB962C8B-B14F-4D97-AF65-F5344CB8AC3E}">
        <p14:creationId xmlns:p14="http://schemas.microsoft.com/office/powerpoint/2010/main" val="2604025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Allreduce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2205038"/>
            <a:ext cx="8229600" cy="3013075"/>
          </a:xfrm>
        </p:spPr>
        <p:txBody>
          <a:bodyPr/>
          <a:lstStyle/>
          <a:p>
            <a:r>
              <a:rPr lang="en-US" altLang="en-US" smtClean="0"/>
              <a:t>Same as reduce, but store the result at all the processes.</a:t>
            </a:r>
          </a:p>
        </p:txBody>
      </p:sp>
      <p:sp>
        <p:nvSpPr>
          <p:cNvPr id="11268" name="TextBox 3"/>
          <p:cNvSpPr txBox="1">
            <a:spLocks noChangeArrowheads="1"/>
          </p:cNvSpPr>
          <p:nvPr/>
        </p:nvSpPr>
        <p:spPr bwMode="auto">
          <a:xfrm>
            <a:off x="457200" y="1393825"/>
            <a:ext cx="8386763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MPI_Allreduce(void *sendbuf, void *recvbuf, int count, MPI_Datatype type, MPI_Op op, MPI_Comm comm)</a:t>
            </a:r>
          </a:p>
        </p:txBody>
      </p:sp>
      <p:sp>
        <p:nvSpPr>
          <p:cNvPr id="11269" name="TextBox 7"/>
          <p:cNvSpPr txBox="1">
            <a:spLocks noChangeArrowheads="1"/>
          </p:cNvSpPr>
          <p:nvPr/>
        </p:nvSpPr>
        <p:spPr bwMode="auto">
          <a:xfrm>
            <a:off x="2339975" y="5707063"/>
            <a:ext cx="35988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/>
              <a:t>Source</a:t>
            </a:r>
            <a:r>
              <a:rPr lang="en-US" altLang="en-US" sz="1400"/>
              <a:t>: http://mpitutorial.com/tutorials/mpi-reduce-and-allreduce/</a:t>
            </a:r>
          </a:p>
        </p:txBody>
      </p:sp>
      <p:pic>
        <p:nvPicPr>
          <p:cNvPr id="11270" name="Picture 2" descr="MPI_Allredu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888" y="3522663"/>
            <a:ext cx="4810125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648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Scan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5038"/>
            <a:ext cx="8229600" cy="2209800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mtClean="0"/>
              <a:t>List the data in the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sendbuf</a:t>
            </a:r>
            <a:r>
              <a:rPr lang="en-US" smtClean="0"/>
              <a:t>’s of all the processes by process rank.</a:t>
            </a:r>
          </a:p>
          <a:p>
            <a:pPr>
              <a:defRPr/>
            </a:pPr>
            <a:r>
              <a:rPr lang="en-US" smtClean="0"/>
              <a:t>Process i applies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op</a:t>
            </a:r>
            <a:r>
              <a:rPr lang="en-US" smtClean="0"/>
              <a:t> (elementwise) to the first i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sendbuf</a:t>
            </a:r>
            <a:r>
              <a:rPr lang="en-US" smtClean="0"/>
              <a:t>’s and stores the result in its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recvbuf</a:t>
            </a:r>
            <a:r>
              <a:rPr lang="en-US" smtClean="0"/>
              <a:t>.</a:t>
            </a:r>
          </a:p>
          <a:p>
            <a:pPr>
              <a:defRPr/>
            </a:pPr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Add values from the processes.</a:t>
            </a:r>
          </a:p>
          <a:p>
            <a:pPr>
              <a:defRPr/>
            </a:pPr>
            <a:r>
              <a:rPr lang="en-US" smtClean="0"/>
              <a:t>This operation is also called prefix sum.</a:t>
            </a:r>
          </a:p>
          <a:p>
            <a:pPr lvl="1">
              <a:defRPr/>
            </a:pPr>
            <a:r>
              <a:rPr lang="en-US"/>
              <a:t>C</a:t>
            </a:r>
            <a:r>
              <a:rPr lang="en-US" smtClean="0"/>
              <a:t>an apply other operators besides sum, as in reduce.</a:t>
            </a:r>
          </a:p>
          <a:p>
            <a:pPr>
              <a:defRPr/>
            </a:pPr>
            <a:endParaRPr lang="en-US" smtClean="0"/>
          </a:p>
          <a:p>
            <a:pPr>
              <a:defRPr/>
            </a:pPr>
            <a:endParaRPr lang="en-US"/>
          </a:p>
        </p:txBody>
      </p:sp>
      <p:sp>
        <p:nvSpPr>
          <p:cNvPr id="12292" name="TextBox 3"/>
          <p:cNvSpPr txBox="1">
            <a:spLocks noChangeArrowheads="1"/>
          </p:cNvSpPr>
          <p:nvPr/>
        </p:nvSpPr>
        <p:spPr bwMode="auto">
          <a:xfrm>
            <a:off x="457200" y="1393825"/>
            <a:ext cx="8386763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MPI_Scan(void *sendbuf, void *recvbuf, int count, MPI_Datatype type, MPI_Op op, MPI_Comm comm)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545138" y="6200775"/>
            <a:ext cx="35988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/>
              <a:t>Source</a:t>
            </a:r>
            <a:r>
              <a:rPr lang="en-US" altLang="en-US" sz="1400"/>
              <a:t>: http://www.rc.usf.edu/tutorials/ classes/tutorial/mpi/images/scan_ex.jpg</a:t>
            </a:r>
          </a:p>
        </p:txBody>
      </p:sp>
      <p:pic>
        <p:nvPicPr>
          <p:cNvPr id="54274" name="Picture 2" descr="http://www.rc.usf.edu/tutorials/classes/tutorial/mpi/images/scan_e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0" y="4660900"/>
            <a:ext cx="3094038" cy="206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0265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Gather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3825"/>
            <a:ext cx="8548688" cy="19272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700" smtClean="0"/>
              <a:t>Gather collects the </a:t>
            </a:r>
            <a:r>
              <a:rPr lang="en-US" altLang="en-US" sz="27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sendbuf</a:t>
            </a:r>
            <a:r>
              <a:rPr lang="en-US" altLang="en-US" sz="2700" smtClean="0"/>
              <a:t>’s from all the processes in </a:t>
            </a:r>
            <a:r>
              <a:rPr lang="en-US" altLang="en-US" sz="27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comm</a:t>
            </a:r>
            <a:r>
              <a:rPr lang="en-US" altLang="en-US" sz="2700" smtClean="0"/>
              <a:t> into the </a:t>
            </a:r>
            <a:r>
              <a:rPr lang="en-US" altLang="en-US" sz="27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recvbuf</a:t>
            </a:r>
            <a:r>
              <a:rPr lang="en-US" altLang="en-US" sz="2700" smtClean="0"/>
              <a:t> of process </a:t>
            </a:r>
            <a:r>
              <a:rPr lang="en-US" altLang="en-US" sz="27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target</a:t>
            </a:r>
            <a:r>
              <a:rPr lang="en-US" altLang="en-US" sz="2700" smtClean="0"/>
              <a:t>.</a:t>
            </a:r>
          </a:p>
          <a:p>
            <a:pPr lvl="1">
              <a:lnSpc>
                <a:spcPct val="80000"/>
              </a:lnSpc>
            </a:pPr>
            <a:r>
              <a:rPr lang="en-US" altLang="en-US" sz="2400" smtClean="0"/>
              <a:t>If k processes in </a:t>
            </a:r>
            <a:r>
              <a:rPr lang="en-US" altLang="en-US" sz="24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comm</a:t>
            </a:r>
            <a:r>
              <a:rPr lang="en-US" altLang="en-US" sz="2400" smtClean="0"/>
              <a:t> each with </a:t>
            </a:r>
            <a:r>
              <a:rPr lang="en-US" altLang="en-US" sz="24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sendbuf</a:t>
            </a:r>
            <a:r>
              <a:rPr lang="en-US" altLang="en-US" sz="2400" smtClean="0"/>
              <a:t> of size t, then </a:t>
            </a:r>
            <a:r>
              <a:rPr lang="en-US" altLang="en-US" sz="24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target</a:t>
            </a:r>
            <a:r>
              <a:rPr lang="en-US" altLang="en-US" sz="2400" smtClean="0"/>
              <a:t> will receive k*t items.</a:t>
            </a:r>
          </a:p>
          <a:p>
            <a:pPr lvl="1">
              <a:lnSpc>
                <a:spcPct val="80000"/>
              </a:lnSpc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en-US" sz="2700" smtClean="0"/>
              <a:t>Allgather collects this data at all the processes.</a:t>
            </a:r>
          </a:p>
          <a:p>
            <a:pPr>
              <a:lnSpc>
                <a:spcPct val="80000"/>
              </a:lnSpc>
            </a:pPr>
            <a:endParaRPr lang="en-US" altLang="en-US" sz="270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316" name="TextBox 3"/>
          <p:cNvSpPr txBox="1">
            <a:spLocks noChangeArrowheads="1"/>
          </p:cNvSpPr>
          <p:nvPr/>
        </p:nvSpPr>
        <p:spPr bwMode="auto">
          <a:xfrm>
            <a:off x="457200" y="1270000"/>
            <a:ext cx="8548688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MPI_Gather(void *sendbuf, int sendcount, MPI_Datatype sendtype, void *recvbuf, int recvcount, MPI_Datatype recvtype, int target, MPI_Comm comm)</a:t>
            </a:r>
          </a:p>
        </p:txBody>
      </p:sp>
      <p:pic>
        <p:nvPicPr>
          <p:cNvPr id="13317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763" y="4886325"/>
            <a:ext cx="2386012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57200" y="1939925"/>
            <a:ext cx="85486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MPI_Allgather(void *sendbuf, int sendcount, MPI_Datatype sendtype, void *recvbuf, int recvcount, MPI_Datatype recvtype, MPI_Comm comm)</a:t>
            </a:r>
          </a:p>
        </p:txBody>
      </p:sp>
      <p:pic>
        <p:nvPicPr>
          <p:cNvPr id="57346" name="Picture 2" descr="MPI_Allgath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4886325"/>
            <a:ext cx="2292350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5865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Scatter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73325"/>
            <a:ext cx="8386763" cy="2698750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smtClean="0"/>
              <a:t>Scatter sends the data at location i*</a:t>
            </a:r>
            <a:r>
              <a:rPr lang="en-US" smtClean="0">
                <a:latin typeface="Consolas" panose="020B0609020204030204" pitchFamily="49" charset="0"/>
              </a:rPr>
              <a:t>recv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smtClean="0"/>
              <a:t> in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sendbuf</a:t>
            </a:r>
            <a:r>
              <a:rPr lang="en-US" smtClean="0"/>
              <a:t> to the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recvbuf</a:t>
            </a:r>
            <a:r>
              <a:rPr lang="en-US" smtClean="0"/>
              <a:t> of i’th process in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comm</a:t>
            </a:r>
            <a:r>
              <a:rPr lang="en-US" smtClean="0"/>
              <a:t>.</a:t>
            </a:r>
          </a:p>
          <a:p>
            <a:pPr lvl="1">
              <a:defRPr/>
            </a:pPr>
            <a:r>
              <a:rPr lang="en-US" smtClean="0"/>
              <a:t>All scattered data have the same size.</a:t>
            </a:r>
          </a:p>
          <a:p>
            <a:pPr>
              <a:defRPr/>
            </a:pPr>
            <a:r>
              <a:rPr lang="en-US" smtClean="0"/>
              <a:t>Scatterv sends data of different sizes to different processes.</a:t>
            </a:r>
          </a:p>
          <a:p>
            <a:pPr lvl="1">
              <a:defRPr/>
            </a:pPr>
            <a:r>
              <a:rPr lang="en-US" smtClean="0"/>
              <a:t>Sizes of data specified in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sendcounts</a:t>
            </a:r>
            <a:r>
              <a:rPr lang="en-US" smtClean="0"/>
              <a:t>.</a:t>
            </a:r>
          </a:p>
          <a:p>
            <a:pPr lvl="1">
              <a:defRPr/>
            </a:pPr>
            <a:r>
              <a:rPr lang="en-US" smtClean="0"/>
              <a:t>Data to send to process i starts at location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displs</a:t>
            </a:r>
            <a:r>
              <a:rPr lang="en-US" smtClean="0"/>
              <a:t>[i] in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sendbuf</a:t>
            </a:r>
            <a:r>
              <a:rPr lang="en-US" smtClean="0"/>
              <a:t>.</a:t>
            </a:r>
          </a:p>
          <a:p>
            <a:pPr lvl="1">
              <a:defRPr/>
            </a:pPr>
            <a:r>
              <a:rPr lang="en-US" smtClean="0"/>
              <a:t>For the receiving processes (i.e. all processes other than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source</a:t>
            </a:r>
            <a:r>
              <a:rPr lang="en-US" smtClean="0"/>
              <a:t>), the first 4 arguments don’t matter.</a:t>
            </a:r>
          </a:p>
          <a:p>
            <a:pPr lvl="1">
              <a:defRPr/>
            </a:pPr>
            <a:r>
              <a:rPr lang="en-US" smtClean="0"/>
              <a:t>Each receiving process sets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recvcount</a:t>
            </a:r>
            <a:r>
              <a:rPr lang="en-US" smtClean="0"/>
              <a:t> to the number of items it expects to get.</a:t>
            </a:r>
          </a:p>
        </p:txBody>
      </p:sp>
      <p:sp>
        <p:nvSpPr>
          <p:cNvPr id="14340" name="TextBox 3"/>
          <p:cNvSpPr txBox="1">
            <a:spLocks noChangeArrowheads="1"/>
          </p:cNvSpPr>
          <p:nvPr/>
        </p:nvSpPr>
        <p:spPr bwMode="auto">
          <a:xfrm>
            <a:off x="295275" y="1206500"/>
            <a:ext cx="85486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MPI_Scatter(void *sendbuf, int sendcount, MPI_Datatype sendtype, void *recvbuf, int recvcount, MPI_Datatype recvtype, int source, MPI_Comm comm)</a:t>
            </a:r>
          </a:p>
        </p:txBody>
      </p:sp>
      <p:pic>
        <p:nvPicPr>
          <p:cNvPr id="14341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838" y="5110163"/>
            <a:ext cx="2282825" cy="174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TextBox 7"/>
          <p:cNvSpPr txBox="1">
            <a:spLocks noChangeArrowheads="1"/>
          </p:cNvSpPr>
          <p:nvPr/>
        </p:nvSpPr>
        <p:spPr bwMode="auto">
          <a:xfrm>
            <a:off x="4487863" y="6335713"/>
            <a:ext cx="359886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/>
              <a:t>Source</a:t>
            </a:r>
            <a:r>
              <a:rPr lang="en-US" altLang="en-US" sz="1400"/>
              <a:t>: https://computing.llnl.gov/ tutorials/mpi/</a:t>
            </a:r>
          </a:p>
        </p:txBody>
      </p:sp>
      <p:sp>
        <p:nvSpPr>
          <p:cNvPr id="14343" name="TextBox 8"/>
          <p:cNvSpPr txBox="1">
            <a:spLocks noChangeArrowheads="1"/>
          </p:cNvSpPr>
          <p:nvPr/>
        </p:nvSpPr>
        <p:spPr bwMode="auto">
          <a:xfrm>
            <a:off x="295275" y="1778000"/>
            <a:ext cx="854868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MPI_Scatterv(void *sendbuf, int *sendcounts, int *displs, MPI_Datatype sendtype, void *recvbuf, int recvcount, MPI_Datatype recvtype, int source, MPI_Comm comm)</a:t>
            </a:r>
          </a:p>
        </p:txBody>
      </p:sp>
    </p:spTree>
    <p:extLst>
      <p:ext uri="{BB962C8B-B14F-4D97-AF65-F5344CB8AC3E}">
        <p14:creationId xmlns:p14="http://schemas.microsoft.com/office/powerpoint/2010/main" val="352311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Structure of libraries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5"/>
            <a:ext cx="8418513" cy="5322888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MPI contains four main types of functions.</a:t>
            </a:r>
          </a:p>
          <a:p>
            <a:pPr>
              <a:defRPr/>
            </a:pPr>
            <a:r>
              <a:rPr lang="en-US" smtClean="0"/>
              <a:t>Process creation</a:t>
            </a:r>
          </a:p>
          <a:p>
            <a:pPr lvl="1">
              <a:defRPr/>
            </a:pPr>
            <a:r>
              <a:rPr lang="en-US" smtClean="0"/>
              <a:t>Divide the program into separate processes that can be executed on different processors. </a:t>
            </a:r>
          </a:p>
          <a:p>
            <a:pPr>
              <a:defRPr/>
            </a:pPr>
            <a:r>
              <a:rPr lang="en-US" smtClean="0"/>
              <a:t>Sending and receiving messages</a:t>
            </a:r>
          </a:p>
          <a:p>
            <a:pPr lvl="1">
              <a:defRPr/>
            </a:pPr>
            <a:r>
              <a:rPr lang="en-US" smtClean="0"/>
              <a:t>Point to point vs collective communication.</a:t>
            </a:r>
          </a:p>
          <a:p>
            <a:pPr lvl="1">
              <a:defRPr/>
            </a:pPr>
            <a:r>
              <a:rPr lang="en-US" smtClean="0"/>
              <a:t>In contrast to </a:t>
            </a:r>
            <a:r>
              <a:rPr lang="en-GB" smtClean="0"/>
              <a:t>memory programming where processes interact by reading and writing shared data in memory. </a:t>
            </a:r>
          </a:p>
          <a:p>
            <a:pPr lvl="1">
              <a:defRPr/>
            </a:pPr>
            <a:r>
              <a:rPr lang="en-US" smtClean="0"/>
              <a:t>Newer versions of MPI also support shared memory style (one way) remote memory access.</a:t>
            </a:r>
          </a:p>
          <a:p>
            <a:pPr>
              <a:defRPr/>
            </a:pPr>
            <a:r>
              <a:rPr lang="en-US" smtClean="0"/>
              <a:t>Defining new derived data types.</a:t>
            </a:r>
          </a:p>
          <a:p>
            <a:pPr>
              <a:defRPr/>
            </a:pPr>
            <a:r>
              <a:rPr lang="en-US" smtClean="0"/>
              <a:t>Defining and structuring communication groups.</a:t>
            </a:r>
          </a:p>
          <a:p>
            <a:pPr lvl="1">
              <a:defRPr/>
            </a:pPr>
            <a:r>
              <a:rPr lang="en-US" smtClean="0"/>
              <a:t>Communicators organize processes performing common task.</a:t>
            </a:r>
          </a:p>
          <a:p>
            <a:pPr lvl="1">
              <a:defRPr/>
            </a:pPr>
            <a:r>
              <a:rPr lang="en-US" smtClean="0"/>
              <a:t>Define topologies for efficient communication.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uiExpand="1" build="p" bldLvl="2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Alltoall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70188"/>
            <a:ext cx="8575675" cy="176530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Alltoall sends to process i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sendcount</a:t>
            </a:r>
            <a:r>
              <a:rPr lang="en-US" smtClean="0"/>
              <a:t> elements from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sendbuf</a:t>
            </a:r>
            <a:r>
              <a:rPr lang="en-US" smtClean="0"/>
              <a:t> starting from location i*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sendcount</a:t>
            </a:r>
            <a:r>
              <a:rPr lang="en-US"/>
              <a:t> </a:t>
            </a:r>
            <a:r>
              <a:rPr lang="en-US" smtClean="0"/>
              <a:t>of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sendbuf</a:t>
            </a:r>
            <a:r>
              <a:rPr lang="en-US" smtClean="0"/>
              <a:t>.</a:t>
            </a:r>
          </a:p>
          <a:p>
            <a:pPr>
              <a:defRPr/>
            </a:pPr>
            <a:r>
              <a:rPr lang="en-US" smtClean="0"/>
              <a:t>Alltoallv is similar, but allows sending different size data to each process.</a:t>
            </a:r>
          </a:p>
        </p:txBody>
      </p:sp>
      <p:sp>
        <p:nvSpPr>
          <p:cNvPr id="16388" name="TextBox 3"/>
          <p:cNvSpPr txBox="1">
            <a:spLocks noChangeArrowheads="1"/>
          </p:cNvSpPr>
          <p:nvPr/>
        </p:nvSpPr>
        <p:spPr bwMode="auto">
          <a:xfrm>
            <a:off x="295275" y="1206500"/>
            <a:ext cx="85486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MPI_Alltoall(void *sendbuf, int sendcount, MPI_Datatype sendtype, void *recvbuf, int recvcount, MPI_Datatype recvtype, MPI_Comm comm)</a:t>
            </a:r>
          </a:p>
        </p:txBody>
      </p:sp>
      <p:sp>
        <p:nvSpPr>
          <p:cNvPr id="16389" name="TextBox 7"/>
          <p:cNvSpPr txBox="1">
            <a:spLocks noChangeArrowheads="1"/>
          </p:cNvSpPr>
          <p:nvPr/>
        </p:nvSpPr>
        <p:spPr bwMode="auto">
          <a:xfrm>
            <a:off x="5611813" y="6053138"/>
            <a:ext cx="35988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/>
              <a:t>Source</a:t>
            </a:r>
            <a:r>
              <a:rPr lang="en-US" altLang="en-US" sz="1400"/>
              <a:t>: https://cvw.cac.cornell.edu/ MPIcc/alltoall</a:t>
            </a:r>
          </a:p>
        </p:txBody>
      </p:sp>
      <p:sp>
        <p:nvSpPr>
          <p:cNvPr id="16390" name="TextBox 8"/>
          <p:cNvSpPr txBox="1">
            <a:spLocks noChangeArrowheads="1"/>
          </p:cNvSpPr>
          <p:nvPr/>
        </p:nvSpPr>
        <p:spPr bwMode="auto">
          <a:xfrm>
            <a:off x="295275" y="1814513"/>
            <a:ext cx="838676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MPI_Alltoallv(void *sendbuf, int *sendcounts, int *sdispls, MPI_Datatype sendtype, void *recvbuf, int *</a:t>
            </a:r>
            <a:r>
              <a:rPr lang="en-US" altLang="en-US" sz="16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recvcounts, </a:t>
            </a:r>
            <a:r>
              <a:rPr lang="en-US" altLang="en-US" sz="16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*rdispls, MPI_Datatype recvtype, MPI_Comm comm)</a:t>
            </a:r>
          </a:p>
        </p:txBody>
      </p:sp>
      <p:pic>
        <p:nvPicPr>
          <p:cNvPr id="16391" name="Picture 2" descr="matrix illustration of Allto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13" y="4459288"/>
            <a:ext cx="4451350" cy="211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6826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Barrier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5625"/>
            <a:ext cx="4937125" cy="466725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smtClean="0"/>
              <a:t>Used to synchronize all the processes in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comm</a:t>
            </a:r>
            <a:r>
              <a:rPr lang="en-US" smtClean="0"/>
              <a:t> at a certain point in the code before any of them can proceed.</a:t>
            </a:r>
          </a:p>
          <a:p>
            <a:pPr lvl="1">
              <a:defRPr/>
            </a:pPr>
            <a:r>
              <a:rPr lang="en-US" smtClean="0"/>
              <a:t>All processes in comm must reach the barrier.  Otherwise, all processes will block forever.</a:t>
            </a:r>
          </a:p>
          <a:p>
            <a:pPr>
              <a:defRPr/>
            </a:pPr>
            <a:r>
              <a:rPr lang="en-US" smtClean="0"/>
              <a:t>Can use multiple barriers. </a:t>
            </a:r>
          </a:p>
          <a:p>
            <a:pPr lvl="1">
              <a:defRPr/>
            </a:pPr>
            <a:r>
              <a:rPr lang="en-US" smtClean="0"/>
              <a:t>All processes must reach the b’th barrier before proceeding to barrier b+1.</a:t>
            </a:r>
          </a:p>
          <a:p>
            <a:pPr>
              <a:defRPr/>
            </a:pPr>
            <a:endParaRPr lang="en-US"/>
          </a:p>
        </p:txBody>
      </p:sp>
      <p:sp>
        <p:nvSpPr>
          <p:cNvPr id="17412" name="TextBox 3"/>
          <p:cNvSpPr txBox="1">
            <a:spLocks noChangeArrowheads="1"/>
          </p:cNvSpPr>
          <p:nvPr/>
        </p:nvSpPr>
        <p:spPr bwMode="auto">
          <a:xfrm>
            <a:off x="457200" y="1393825"/>
            <a:ext cx="8386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MPI_Barrier(MPI_Comm comm)</a:t>
            </a:r>
          </a:p>
        </p:txBody>
      </p:sp>
      <p:sp>
        <p:nvSpPr>
          <p:cNvPr id="17413" name="TextBox 7"/>
          <p:cNvSpPr txBox="1">
            <a:spLocks noChangeArrowheads="1"/>
          </p:cNvSpPr>
          <p:nvPr/>
        </p:nvSpPr>
        <p:spPr bwMode="auto">
          <a:xfrm>
            <a:off x="5476875" y="4899025"/>
            <a:ext cx="366712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/>
              <a:t>Source</a:t>
            </a:r>
            <a:r>
              <a:rPr lang="en-US" altLang="en-US" sz="1400"/>
              <a:t>: http://mpitutorial.com/tutorials/mpi-broadcast-and-collective-communication/barrier.png</a:t>
            </a:r>
          </a:p>
        </p:txBody>
      </p:sp>
      <p:pic>
        <p:nvPicPr>
          <p:cNvPr id="17414" name="Picture 2" descr="http://mpitutorial.com/tutorials/mpi-broadcast-and-collective-communication/barri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238" y="1393825"/>
            <a:ext cx="3133725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720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ttp://www.cse.iitd.ernet.in/~dheerajb/MPI/Document/onedblk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38550"/>
            <a:ext cx="5878513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Storing a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2376488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mtClean="0"/>
              <a:t>Linear algebra one of the main applications for parallel computing.</a:t>
            </a:r>
          </a:p>
          <a:p>
            <a:pPr>
              <a:defRPr/>
            </a:pPr>
            <a:r>
              <a:rPr lang="en-US" smtClean="0"/>
              <a:t>A large matrix can be stored in a distributed fashion on the parallel processors using row or column striping.</a:t>
            </a:r>
            <a:endParaRPr lang="en-US"/>
          </a:p>
        </p:txBody>
      </p:sp>
      <p:sp>
        <p:nvSpPr>
          <p:cNvPr id="18437" name="TextBox 4"/>
          <p:cNvSpPr txBox="1">
            <a:spLocks noChangeArrowheads="1"/>
          </p:cNvSpPr>
          <p:nvPr/>
        </p:nvSpPr>
        <p:spPr bwMode="auto">
          <a:xfrm>
            <a:off x="6042025" y="6016625"/>
            <a:ext cx="29384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i="1"/>
              <a:t>Source</a:t>
            </a:r>
            <a:r>
              <a:rPr lang="en-US" altLang="en-US" sz="1200"/>
              <a:t>: http://www.cse.iitd.ernet.in/ ~dheerajb/MPI/Document/onedblk.gif</a:t>
            </a:r>
          </a:p>
        </p:txBody>
      </p:sp>
    </p:spTree>
    <p:extLst>
      <p:ext uri="{BB962C8B-B14F-4D97-AF65-F5344CB8AC3E}">
        <p14:creationId xmlns:p14="http://schemas.microsoft.com/office/powerpoint/2010/main" val="207122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https://www.informatik.uni-konstanz.de/fileadmin/informatik/ag-saupe/Webpages/lehre/na_08/Lab1/1_Preliminaries/html/matrixVectorProduct_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988" y="3989388"/>
            <a:ext cx="5103812" cy="258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566150" cy="790575"/>
          </a:xfrm>
        </p:spPr>
        <p:txBody>
          <a:bodyPr/>
          <a:lstStyle/>
          <a:p>
            <a:r>
              <a:rPr lang="en-US" altLang="en-US" sz="4000" smtClean="0"/>
              <a:t>Column-wise matrix vector mult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326438" cy="2782888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/>
              <a:t>Multiply y = A*x using p processes.</a:t>
            </a:r>
          </a:p>
          <a:p>
            <a:pPr lvl="1">
              <a:defRPr/>
            </a:pPr>
            <a:r>
              <a:rPr lang="en-US"/>
              <a:t>A is an nxn matrix, x and y are nx1 vectors.</a:t>
            </a:r>
          </a:p>
          <a:p>
            <a:pPr lvl="1">
              <a:defRPr/>
            </a:pPr>
            <a:r>
              <a:rPr lang="en-US" smtClean="0"/>
              <a:t>Each process holds n/p columns from A and n/p values from x.</a:t>
            </a:r>
          </a:p>
          <a:p>
            <a:pPr>
              <a:defRPr/>
            </a:pPr>
            <a:r>
              <a:rPr lang="en-US" smtClean="0"/>
              <a:t>Each process does dot product on its columns with its portions of x.</a:t>
            </a:r>
          </a:p>
          <a:p>
            <a:pPr lvl="1">
              <a:defRPr/>
            </a:pPr>
            <a:r>
              <a:rPr lang="en-US" smtClean="0"/>
              <a:t>Process ends up with n (partial) dot products.</a:t>
            </a:r>
          </a:p>
          <a:p>
            <a:pPr>
              <a:defRPr/>
            </a:pPr>
            <a:r>
              <a:rPr lang="en-US" smtClean="0"/>
              <a:t>y[i] = sum of the p partial dot products for the i’th row held at the different processes.</a:t>
            </a:r>
          </a:p>
          <a:p>
            <a:pPr lvl="1">
              <a:defRPr/>
            </a:pPr>
            <a:r>
              <a:rPr lang="en-US" smtClean="0"/>
              <a:t>Do a sum reduce for each row of y.</a:t>
            </a:r>
          </a:p>
          <a:p>
            <a:pPr>
              <a:defRPr/>
            </a:pPr>
            <a:r>
              <a:rPr lang="en-US" smtClean="0"/>
              <a:t>Finally, distribute n/p values of y to each of the processes.</a:t>
            </a:r>
          </a:p>
        </p:txBody>
      </p:sp>
      <p:sp>
        <p:nvSpPr>
          <p:cNvPr id="21509" name="TextBox 4"/>
          <p:cNvSpPr txBox="1">
            <a:spLocks noChangeArrowheads="1"/>
          </p:cNvSpPr>
          <p:nvPr/>
        </p:nvSpPr>
        <p:spPr bwMode="auto">
          <a:xfrm>
            <a:off x="1612098" y="6396037"/>
            <a:ext cx="7467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i="1"/>
              <a:t>Source</a:t>
            </a:r>
            <a:r>
              <a:rPr lang="en-US" altLang="en-US" sz="1200"/>
              <a:t>: https://www.informatik.uni-konstanz.de/fileadmin/informatik/ag-saupe/Webpages/lehre/na_08/Lab1/1_Preliminaries/html/matrixVectorProduct.html</a:t>
            </a:r>
          </a:p>
        </p:txBody>
      </p:sp>
    </p:spTree>
    <p:extLst>
      <p:ext uri="{BB962C8B-B14F-4D97-AF65-F5344CB8AC3E}">
        <p14:creationId xmlns:p14="http://schemas.microsoft.com/office/powerpoint/2010/main" val="407314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217488" y="457200"/>
            <a:ext cx="8691562" cy="790575"/>
          </a:xfrm>
        </p:spPr>
        <p:txBody>
          <a:bodyPr/>
          <a:lstStyle/>
          <a:p>
            <a:r>
              <a:rPr lang="en-US" altLang="en-US" sz="4000" smtClean="0"/>
              <a:t>Column-wise matrix vector mult</a:t>
            </a:r>
          </a:p>
        </p:txBody>
      </p:sp>
      <p:sp>
        <p:nvSpPr>
          <p:cNvPr id="22531" name="Rectangle 9"/>
          <p:cNvSpPr>
            <a:spLocks noChangeArrowheads="1"/>
          </p:cNvSpPr>
          <p:nvPr/>
        </p:nvSpPr>
        <p:spPr bwMode="auto">
          <a:xfrm>
            <a:off x="217488" y="1487488"/>
            <a:ext cx="4344987" cy="51641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ColMatrixVectorMultiply(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n, 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double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*a, 	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double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*x, 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double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*y, MPI_Comm comm)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{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i, j;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nlocal;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double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*py;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double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*fy;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npes, myrank;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MPI_Status status;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Get communicator information */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MPI_Comm_size(comm, &amp;npes);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MPI_Comm_rank(comm, &amp;myrank);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nlocal = n/npes;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Allocate memory for arrays storing intermediate results. */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py = (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double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*) 				malloc(n*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sizeof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double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));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fy = (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double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*) 				malloc(n*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sizeof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double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));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lang="en-US" altLang="en-US" sz="140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2532" name="Rectangle 9"/>
          <p:cNvSpPr>
            <a:spLocks noChangeArrowheads="1"/>
          </p:cNvSpPr>
          <p:nvPr/>
        </p:nvSpPr>
        <p:spPr bwMode="auto">
          <a:xfrm>
            <a:off x="4562475" y="1487488"/>
            <a:ext cx="4346575" cy="51641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Compute partial-dot products that correspond to local columns of A*/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(i=0; i&lt;n; i++) {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py[i] = 0.0;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(j=0; j&lt;nlocal; j++)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	py[i] += a[i*nlocal+j]*x[j];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}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Sum-up results by performing an element-wise reduction operation */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MPI_Reduce(py, fy, n, MPI_DOUBLE, 		MPI_SUM, 0, comm);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Redistribute fy in a fashion similar to vector x */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MPI_Scatter(fy, nlocal, MPI_DOUBLE, 		y, nlocal, MPI_DOUBLE, 0,</a:t>
            </a:r>
            <a:r>
              <a:rPr lang="en-US" altLang="en-US" sz="140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comm);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free(py); free(fy);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562475" y="6127750"/>
            <a:ext cx="29384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/>
              <a:t>Source</a:t>
            </a:r>
            <a:r>
              <a:rPr lang="en-US" altLang="en-US" sz="1400"/>
              <a:t>: Introduction to Parallel Computing.  Grama et al.</a:t>
            </a:r>
          </a:p>
        </p:txBody>
      </p:sp>
    </p:spTree>
    <p:extLst>
      <p:ext uri="{BB962C8B-B14F-4D97-AF65-F5344CB8AC3E}">
        <p14:creationId xmlns:p14="http://schemas.microsoft.com/office/powerpoint/2010/main" val="3059030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Derived data types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/>
              <a:t>MPI comes with a number of standard built in types.</a:t>
            </a:r>
          </a:p>
          <a:p>
            <a:r>
              <a:rPr lang="en-US" smtClean="0"/>
              <a:t>To send more complicated data structures, programmer defines derived types.</a:t>
            </a:r>
          </a:p>
          <a:p>
            <a:r>
              <a:rPr lang="en-US" smtClean="0"/>
              <a:t>Four main types, contiguous, vector, indexed and struct.</a:t>
            </a:r>
          </a:p>
          <a:p>
            <a:r>
              <a:rPr lang="en-US" smtClean="0">
                <a:latin typeface="Consolas" panose="020B0609020204030204" pitchFamily="49" charset="0"/>
              </a:rPr>
              <a:t>MPI_Type_commit(&amp;datatype) </a:t>
            </a:r>
            <a:r>
              <a:rPr lang="en-US" smtClean="0"/>
              <a:t>commits defined datatype.</a:t>
            </a:r>
          </a:p>
          <a:p>
            <a:r>
              <a:rPr lang="en-US" smtClean="0">
                <a:latin typeface="Consolas" panose="020B0609020204030204" pitchFamily="49" charset="0"/>
              </a:rPr>
              <a:t>MPI_Type_extent(&amp;datatype) </a:t>
            </a:r>
            <a:r>
              <a:rPr lang="en-US" smtClean="0"/>
              <a:t>returns size in bytes of the datatype.</a:t>
            </a:r>
          </a:p>
          <a:p>
            <a:r>
              <a:rPr lang="en-US" smtClean="0">
                <a:latin typeface="Consolas" panose="020B0609020204030204" pitchFamily="49" charset="0"/>
              </a:rPr>
              <a:t>MPI_Type_free(&amp;datatype) </a:t>
            </a:r>
            <a:r>
              <a:rPr lang="en-US" smtClean="0"/>
              <a:t>Deallocates a datatype, prevent memory exhaustion.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4517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Defining new datatypes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368301" cy="4781550"/>
          </a:xfrm>
        </p:spPr>
        <p:txBody>
          <a:bodyPr>
            <a:normAutofit fontScale="77500" lnSpcReduction="20000"/>
          </a:bodyPr>
          <a:lstStyle/>
          <a:p>
            <a:r>
              <a:rPr lang="en-US" sz="2800" smtClean="0">
                <a:latin typeface="Consolas" panose="020B0609020204030204" pitchFamily="49" charset="0"/>
              </a:rPr>
              <a:t>MPI_Type_contiguous(count, oldtype, &amp;newtype)</a:t>
            </a:r>
          </a:p>
          <a:p>
            <a:pPr lvl="1"/>
            <a:r>
              <a:rPr lang="en-US" smtClean="0"/>
              <a:t>Place </a:t>
            </a:r>
            <a:r>
              <a:rPr lang="en-US" smtClean="0">
                <a:latin typeface="Consolas" panose="020B0609020204030204" pitchFamily="49" charset="0"/>
              </a:rPr>
              <a:t>count</a:t>
            </a:r>
            <a:r>
              <a:rPr lang="en-US" smtClean="0"/>
              <a:t> copies of </a:t>
            </a:r>
            <a:r>
              <a:rPr lang="en-US" smtClean="0">
                <a:latin typeface="Consolas" panose="020B0609020204030204" pitchFamily="49" charset="0"/>
              </a:rPr>
              <a:t>oldtype</a:t>
            </a:r>
            <a:r>
              <a:rPr lang="en-US" smtClean="0"/>
              <a:t> contiguously.</a:t>
            </a:r>
          </a:p>
          <a:p>
            <a:r>
              <a:rPr lang="en-US" sz="2800" smtClean="0">
                <a:latin typeface="Consolas" panose="020B0609020204030204" pitchFamily="49" charset="0"/>
              </a:rPr>
              <a:t>MPI_Type_vector(count, blocklength, stride, oldtype, &amp;newtype)</a:t>
            </a:r>
          </a:p>
          <a:p>
            <a:pPr lvl="1"/>
            <a:r>
              <a:rPr lang="en-US" smtClean="0"/>
              <a:t>Similar to contiguous, use </a:t>
            </a:r>
            <a:r>
              <a:rPr lang="en-US" smtClean="0">
                <a:latin typeface="Consolas" panose="020B0609020204030204" pitchFamily="49" charset="0"/>
              </a:rPr>
              <a:t>count</a:t>
            </a:r>
            <a:r>
              <a:rPr lang="en-US" smtClean="0"/>
              <a:t> copies of </a:t>
            </a:r>
            <a:r>
              <a:rPr lang="en-US" smtClean="0">
                <a:latin typeface="Consolas" panose="020B0609020204030204" pitchFamily="49" charset="0"/>
              </a:rPr>
              <a:t>oldtype</a:t>
            </a:r>
            <a:r>
              <a:rPr lang="en-US" smtClean="0"/>
              <a:t> each of </a:t>
            </a:r>
            <a:r>
              <a:rPr lang="en-US" smtClean="0">
                <a:latin typeface="Consolas" panose="020B0609020204030204" pitchFamily="49" charset="0"/>
              </a:rPr>
              <a:t>blocklength</a:t>
            </a:r>
            <a:r>
              <a:rPr lang="en-US" smtClean="0"/>
              <a:t>, with </a:t>
            </a:r>
            <a:r>
              <a:rPr lang="en-US" smtClean="0">
                <a:latin typeface="Consolas" panose="020B0609020204030204" pitchFamily="49" charset="0"/>
              </a:rPr>
              <a:t>stride</a:t>
            </a:r>
            <a:r>
              <a:rPr lang="en-US" smtClean="0"/>
              <a:t> bytes in between.</a:t>
            </a:r>
          </a:p>
          <a:p>
            <a:r>
              <a:rPr lang="en-US" sz="2800">
                <a:latin typeface="Consolas" panose="020B0609020204030204" pitchFamily="49" charset="0"/>
              </a:rPr>
              <a:t>MPI_Type_indexed (count</a:t>
            </a:r>
            <a:r>
              <a:rPr lang="en-US" sz="2800" smtClean="0">
                <a:latin typeface="Consolas" panose="020B0609020204030204" pitchFamily="49" charset="0"/>
              </a:rPr>
              <a:t>, blocklens[], offsets[], old_type, &amp;</a:t>
            </a:r>
            <a:r>
              <a:rPr lang="en-US" sz="2800">
                <a:latin typeface="Consolas" panose="020B0609020204030204" pitchFamily="49" charset="0"/>
              </a:rPr>
              <a:t>newtype</a:t>
            </a:r>
            <a:r>
              <a:rPr lang="en-US" sz="2800" smtClean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mtClean="0"/>
              <a:t>Similar to vector, except </a:t>
            </a:r>
            <a:r>
              <a:rPr lang="en-US" smtClean="0">
                <a:latin typeface="Consolas" panose="020B0609020204030204" pitchFamily="49" charset="0"/>
              </a:rPr>
              <a:t>blocklens</a:t>
            </a:r>
            <a:r>
              <a:rPr lang="en-US" smtClean="0"/>
              <a:t> and </a:t>
            </a:r>
            <a:r>
              <a:rPr lang="en-US" smtClean="0">
                <a:latin typeface="Consolas" panose="020B0609020204030204" pitchFamily="49" charset="0"/>
              </a:rPr>
              <a:t>offsets</a:t>
            </a:r>
            <a:r>
              <a:rPr lang="en-US" smtClean="0"/>
              <a:t> vectors (of size count) specify size and offset of each element in the datatype.</a:t>
            </a:r>
          </a:p>
          <a:p>
            <a:r>
              <a:rPr lang="en-US" sz="2900">
                <a:latin typeface="Consolas" panose="020B0609020204030204" pitchFamily="49" charset="0"/>
              </a:rPr>
              <a:t>MPI_Type_struct (count,blocklens</a:t>
            </a:r>
            <a:r>
              <a:rPr lang="en-US" sz="2900" smtClean="0">
                <a:latin typeface="Consolas" panose="020B0609020204030204" pitchFamily="49" charset="0"/>
              </a:rPr>
              <a:t>[], offsets[], old_types, &amp;</a:t>
            </a:r>
            <a:r>
              <a:rPr lang="en-US" sz="2900">
                <a:latin typeface="Consolas" panose="020B0609020204030204" pitchFamily="49" charset="0"/>
              </a:rPr>
              <a:t>newtype</a:t>
            </a:r>
            <a:r>
              <a:rPr lang="en-US" sz="2900" smtClean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mtClean="0"/>
              <a:t>Form a datatype according </a:t>
            </a:r>
            <a:r>
              <a:rPr lang="en-US"/>
              <a:t>to </a:t>
            </a:r>
            <a:r>
              <a:rPr lang="en-US" smtClean="0"/>
              <a:t>a completely </a:t>
            </a:r>
            <a:r>
              <a:rPr lang="en-US"/>
              <a:t>defined map of the component data types. 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04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992837" cy="6833221"/>
          </a:xfrm>
          <a:prstGeom prst="rect">
            <a:avLst/>
          </a:prstGeom>
        </p:spPr>
      </p:pic>
      <p:pic>
        <p:nvPicPr>
          <p:cNvPr id="5122" name="Picture 2" descr="https://computing.llnl.gov/tutorials/mpi/images/MPI_Type_vecto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837" y="112542"/>
            <a:ext cx="2945680" cy="3555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751798" y="6441896"/>
            <a:ext cx="47877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smtClean="0"/>
              <a:t>Source</a:t>
            </a:r>
            <a:r>
              <a:rPr lang="en-US" sz="1600"/>
              <a:t>: https://</a:t>
            </a:r>
            <a:r>
              <a:rPr lang="en-US" sz="1600" smtClean="0"/>
              <a:t>computing.llnl.gov/tutorials/mpi</a:t>
            </a:r>
            <a:endParaRPr lang="en-US" sz="1600" i="1"/>
          </a:p>
        </p:txBody>
      </p:sp>
      <p:sp>
        <p:nvSpPr>
          <p:cNvPr id="7" name="TextBox 6"/>
          <p:cNvSpPr txBox="1"/>
          <p:nvPr/>
        </p:nvSpPr>
        <p:spPr>
          <a:xfrm>
            <a:off x="5959688" y="3883631"/>
            <a:ext cx="3184312" cy="954107"/>
          </a:xfrm>
          <a:prstGeom prst="rect">
            <a:avLst/>
          </a:prstGeom>
          <a:noFill/>
          <a:ln>
            <a:solidFill>
              <a:srgbClr val="1503FB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1503FB"/>
                </a:solidFill>
                <a:latin typeface="Consolas" panose="020B0609020204030204" pitchFamily="49" charset="0"/>
              </a:rPr>
              <a:t>rank= 0  b= 1.0 5.0 9.0 13.0</a:t>
            </a:r>
          </a:p>
          <a:p>
            <a:r>
              <a:rPr lang="en-US" sz="1400">
                <a:solidFill>
                  <a:srgbClr val="1503FB"/>
                </a:solidFill>
                <a:latin typeface="Consolas" panose="020B0609020204030204" pitchFamily="49" charset="0"/>
              </a:rPr>
              <a:t>rank= 1  b= 2.0 6.0 10.0 14.0</a:t>
            </a:r>
          </a:p>
          <a:p>
            <a:r>
              <a:rPr lang="en-US" sz="1400">
                <a:solidFill>
                  <a:srgbClr val="1503FB"/>
                </a:solidFill>
                <a:latin typeface="Consolas" panose="020B0609020204030204" pitchFamily="49" charset="0"/>
              </a:rPr>
              <a:t>rank= 2  b= 3.0 7.0 11.0 15.0</a:t>
            </a:r>
          </a:p>
          <a:p>
            <a:r>
              <a:rPr lang="en-US" sz="1400">
                <a:solidFill>
                  <a:srgbClr val="1503FB"/>
                </a:solidFill>
                <a:latin typeface="Consolas" panose="020B0609020204030204" pitchFamily="49" charset="0"/>
              </a:rPr>
              <a:t>rank= 3  b= 4.0 8.0 12.0 16.0</a:t>
            </a:r>
          </a:p>
        </p:txBody>
      </p:sp>
    </p:spTree>
    <p:extLst>
      <p:ext uri="{BB962C8B-B14F-4D97-AF65-F5344CB8AC3E}">
        <p14:creationId xmlns:p14="http://schemas.microsoft.com/office/powerpoint/2010/main" val="348752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910"/>
            <a:ext cx="4473027" cy="6859910"/>
          </a:xfrm>
          <a:prstGeom prst="rect">
            <a:avLst/>
          </a:prstGeom>
        </p:spPr>
      </p:pic>
      <p:pic>
        <p:nvPicPr>
          <p:cNvPr id="4098" name="Picture 2" descr="https://computing.llnl.gov/tutorials/mpi/images/MPI_Type_struct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027" y="0"/>
            <a:ext cx="4115146" cy="3958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695967" y="4351105"/>
            <a:ext cx="3626100" cy="954107"/>
          </a:xfrm>
          <a:prstGeom prst="rect">
            <a:avLst/>
          </a:prstGeom>
          <a:noFill/>
          <a:ln>
            <a:solidFill>
              <a:srgbClr val="1503FB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1503FB"/>
                </a:solidFill>
                <a:latin typeface="Consolas" panose="020B0609020204030204" pitchFamily="49" charset="0"/>
              </a:rPr>
              <a:t>rank= 0   3.00 -3.00 3.00 0.25 3 1</a:t>
            </a:r>
          </a:p>
          <a:p>
            <a:r>
              <a:rPr lang="en-US" sz="1400">
                <a:solidFill>
                  <a:srgbClr val="1503FB"/>
                </a:solidFill>
                <a:latin typeface="Consolas" panose="020B0609020204030204" pitchFamily="49" charset="0"/>
              </a:rPr>
              <a:t>rank= 2   3.00 -3.00 3.00 0.25 3 1</a:t>
            </a:r>
          </a:p>
          <a:p>
            <a:r>
              <a:rPr lang="en-US" sz="1400">
                <a:solidFill>
                  <a:srgbClr val="1503FB"/>
                </a:solidFill>
                <a:latin typeface="Consolas" panose="020B0609020204030204" pitchFamily="49" charset="0"/>
              </a:rPr>
              <a:t>rank= 1   3.00 -3.00 3.00 0.25 3 1</a:t>
            </a:r>
          </a:p>
          <a:p>
            <a:r>
              <a:rPr lang="en-US" sz="1400">
                <a:solidFill>
                  <a:srgbClr val="1503FB"/>
                </a:solidFill>
                <a:latin typeface="Consolas" panose="020B0609020204030204" pitchFamily="49" charset="0"/>
              </a:rPr>
              <a:t>rank= 3   3.00 -3.00 3.00 0.25 3 1</a:t>
            </a:r>
          </a:p>
        </p:txBody>
      </p:sp>
    </p:spTree>
    <p:extLst>
      <p:ext uri="{BB962C8B-B14F-4D97-AF65-F5344CB8AC3E}">
        <p14:creationId xmlns:p14="http://schemas.microsoft.com/office/powerpoint/2010/main" val="76877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525955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2981" y="900892"/>
            <a:ext cx="2979505" cy="3534310"/>
          </a:xfrm>
          <a:solidFill>
            <a:schemeClr val="bg1"/>
          </a:solidFill>
        </p:spPr>
        <p:txBody>
          <a:bodyPr>
            <a:normAutofit fontScale="55000" lnSpcReduction="20000"/>
          </a:bodyPr>
          <a:lstStyle/>
          <a:p>
            <a:r>
              <a:rPr lang="en-US" smtClean="0"/>
              <a:t>Communicators are a programming aid to group processes that perform a common task.</a:t>
            </a:r>
          </a:p>
          <a:p>
            <a:r>
              <a:rPr lang="en-US" smtClean="0"/>
              <a:t>Collective computations are done within a communicator.</a:t>
            </a:r>
          </a:p>
          <a:p>
            <a:pPr lvl="1"/>
            <a:r>
              <a:rPr lang="en-US" smtClean="0"/>
              <a:t>MPI 2 allows collectives between communicators.</a:t>
            </a:r>
          </a:p>
          <a:p>
            <a:r>
              <a:rPr lang="en-US" smtClean="0"/>
              <a:t>Processes have a unique rank in each communicator they belong to.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60035" y="4517394"/>
            <a:ext cx="2829853" cy="1569660"/>
          </a:xfrm>
          <a:prstGeom prst="rect">
            <a:avLst/>
          </a:prstGeom>
          <a:solidFill>
            <a:schemeClr val="bg1"/>
          </a:solidFill>
          <a:ln>
            <a:solidFill>
              <a:srgbClr val="1503FB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1503FB"/>
                </a:solidFill>
                <a:latin typeface="Consolas" panose="020B0609020204030204" pitchFamily="49" charset="0"/>
              </a:rPr>
              <a:t>rank= 7 newrank= 3 recvbuf= 22</a:t>
            </a:r>
          </a:p>
          <a:p>
            <a:r>
              <a:rPr lang="en-US" sz="1200">
                <a:solidFill>
                  <a:srgbClr val="1503FB"/>
                </a:solidFill>
                <a:latin typeface="Consolas" panose="020B0609020204030204" pitchFamily="49" charset="0"/>
              </a:rPr>
              <a:t>rank= 0 newrank= 0 recvbuf= 6</a:t>
            </a:r>
          </a:p>
          <a:p>
            <a:r>
              <a:rPr lang="en-US" sz="1200">
                <a:solidFill>
                  <a:srgbClr val="1503FB"/>
                </a:solidFill>
                <a:latin typeface="Consolas" panose="020B0609020204030204" pitchFamily="49" charset="0"/>
              </a:rPr>
              <a:t>rank= 1 newrank= 1 recvbuf= 6</a:t>
            </a:r>
          </a:p>
          <a:p>
            <a:r>
              <a:rPr lang="en-US" sz="1200">
                <a:solidFill>
                  <a:srgbClr val="1503FB"/>
                </a:solidFill>
                <a:latin typeface="Consolas" panose="020B0609020204030204" pitchFamily="49" charset="0"/>
              </a:rPr>
              <a:t>rank= 2 newrank= 2 recvbuf= 6</a:t>
            </a:r>
          </a:p>
          <a:p>
            <a:r>
              <a:rPr lang="en-US" sz="1200">
                <a:solidFill>
                  <a:srgbClr val="1503FB"/>
                </a:solidFill>
                <a:latin typeface="Consolas" panose="020B0609020204030204" pitchFamily="49" charset="0"/>
              </a:rPr>
              <a:t>rank= 6 newrank= 2 recvbuf= 22</a:t>
            </a:r>
          </a:p>
          <a:p>
            <a:r>
              <a:rPr lang="en-US" sz="1200">
                <a:solidFill>
                  <a:srgbClr val="1503FB"/>
                </a:solidFill>
                <a:latin typeface="Consolas" panose="020B0609020204030204" pitchFamily="49" charset="0"/>
              </a:rPr>
              <a:t>rank= 3 newrank= 3 recvbuf= 6</a:t>
            </a:r>
          </a:p>
          <a:p>
            <a:r>
              <a:rPr lang="en-US" sz="1200">
                <a:solidFill>
                  <a:srgbClr val="1503FB"/>
                </a:solidFill>
                <a:latin typeface="Consolas" panose="020B0609020204030204" pitchFamily="49" charset="0"/>
              </a:rPr>
              <a:t>rank= 4 newrank= 0 recvbuf= 22</a:t>
            </a:r>
          </a:p>
          <a:p>
            <a:r>
              <a:rPr lang="en-US" sz="1200">
                <a:solidFill>
                  <a:srgbClr val="1503FB"/>
                </a:solidFill>
                <a:latin typeface="Consolas" panose="020B0609020204030204" pitchFamily="49" charset="0"/>
              </a:rPr>
              <a:t>rank= 5 newrank= 1 recvbuf= 22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982966" y="11357"/>
            <a:ext cx="4161034" cy="790575"/>
          </a:xfrm>
          <a:solidFill>
            <a:schemeClr val="bg1"/>
          </a:solidFill>
        </p:spPr>
        <p:txBody>
          <a:bodyPr/>
          <a:lstStyle/>
          <a:p>
            <a:r>
              <a:rPr lang="en-US" sz="2800" smtClean="0"/>
              <a:t>More on communicators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44609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Process model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5697020" cy="5217881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MPI based on SPMD (single program multiple data).</a:t>
            </a:r>
          </a:p>
          <a:p>
            <a:pPr>
              <a:defRPr/>
            </a:pPr>
            <a:r>
              <a:rPr lang="en-US" smtClean="0"/>
              <a:t>Same </a:t>
            </a:r>
            <a:r>
              <a:rPr lang="en-US"/>
              <a:t>program runs on different processors.  </a:t>
            </a:r>
          </a:p>
          <a:p>
            <a:pPr lvl="1">
              <a:defRPr/>
            </a:pPr>
            <a:r>
              <a:rPr lang="en-US" smtClean="0"/>
              <a:t>Processes </a:t>
            </a:r>
            <a:r>
              <a:rPr lang="en-US"/>
              <a:t>do different things based on their ID</a:t>
            </a:r>
            <a:r>
              <a:rPr lang="en-US" smtClean="0"/>
              <a:t>.</a:t>
            </a:r>
          </a:p>
          <a:p>
            <a:pPr lvl="1">
              <a:defRPr/>
            </a:pPr>
            <a:r>
              <a:rPr lang="en-US"/>
              <a:t>Different from Single Instruction Multiple Data (SIMD)!</a:t>
            </a:r>
          </a:p>
          <a:p>
            <a:pPr lvl="1">
              <a:defRPr/>
            </a:pPr>
            <a:r>
              <a:rPr lang="en-US" smtClean="0"/>
              <a:t>Processes aren’t synchronized, and can be execute different instructions or different branches of code.</a:t>
            </a:r>
          </a:p>
          <a:p>
            <a:pPr>
              <a:defRPr/>
            </a:pPr>
            <a:r>
              <a:rPr lang="en-US" smtClean="0"/>
              <a:t>Process mapping</a:t>
            </a:r>
          </a:p>
          <a:p>
            <a:pPr lvl="1">
              <a:defRPr/>
            </a:pPr>
            <a:r>
              <a:rPr lang="en-US" smtClean="0"/>
              <a:t>Typically map one process to each processor.</a:t>
            </a:r>
          </a:p>
          <a:p>
            <a:pPr lvl="2">
              <a:defRPr/>
            </a:pPr>
            <a:r>
              <a:rPr lang="en-US" smtClean="0"/>
              <a:t>More processes can cause thrashing, though may also help reduce idling.</a:t>
            </a:r>
          </a:p>
          <a:p>
            <a:pPr lvl="1">
              <a:defRPr/>
            </a:pPr>
            <a:r>
              <a:rPr lang="en-US" smtClean="0"/>
              <a:t>Programmer can’t control the mapping.</a:t>
            </a:r>
            <a:endParaRPr lang="en-US"/>
          </a:p>
          <a:p>
            <a:endParaRPr lang="en-US" smtClean="0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6154220" y="1419225"/>
            <a:ext cx="2897990" cy="3568763"/>
            <a:chOff x="5317460" y="979055"/>
            <a:chExt cx="3733948" cy="4051749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6720957" y="979055"/>
              <a:ext cx="877455" cy="1080654"/>
              <a:chOff x="6788727" y="960583"/>
              <a:chExt cx="877455" cy="1080654"/>
            </a:xfrm>
          </p:grpSpPr>
          <p:sp>
            <p:nvSpPr>
              <p:cNvPr id="22" name="Rounded Rectangle 2"/>
              <p:cNvSpPr>
                <a:spLocks noChangeArrowheads="1"/>
              </p:cNvSpPr>
              <p:nvPr/>
            </p:nvSpPr>
            <p:spPr bwMode="auto">
              <a:xfrm>
                <a:off x="6788727" y="960583"/>
                <a:ext cx="877455" cy="1080654"/>
              </a:xfrm>
              <a:prstGeom prst="roundRect">
                <a:avLst>
                  <a:gd name="adj" fmla="val 16667"/>
                </a:avLst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23" name="TextBox 3"/>
              <p:cNvSpPr txBox="1">
                <a:spLocks noChangeArrowheads="1"/>
              </p:cNvSpPr>
              <p:nvPr/>
            </p:nvSpPr>
            <p:spPr bwMode="auto">
              <a:xfrm>
                <a:off x="6797964" y="1208522"/>
                <a:ext cx="868218" cy="523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/>
                  <a:t>Source file</a:t>
                </a:r>
              </a:p>
            </p:txBody>
          </p:sp>
        </p:grpSp>
        <p:grpSp>
          <p:nvGrpSpPr>
            <p:cNvPr id="6" name="Group 7"/>
            <p:cNvGrpSpPr>
              <a:grpSpLocks/>
            </p:cNvGrpSpPr>
            <p:nvPr/>
          </p:nvGrpSpPr>
          <p:grpSpPr bwMode="auto">
            <a:xfrm>
              <a:off x="5467121" y="2747818"/>
              <a:ext cx="877455" cy="1080654"/>
              <a:chOff x="6788727" y="960583"/>
              <a:chExt cx="877455" cy="1080654"/>
            </a:xfrm>
          </p:grpSpPr>
          <p:sp>
            <p:nvSpPr>
              <p:cNvPr id="20" name="Rounded Rectangle 8"/>
              <p:cNvSpPr>
                <a:spLocks noChangeArrowheads="1"/>
              </p:cNvSpPr>
              <p:nvPr/>
            </p:nvSpPr>
            <p:spPr bwMode="auto">
              <a:xfrm>
                <a:off x="6788727" y="960583"/>
                <a:ext cx="877455" cy="1080654"/>
              </a:xfrm>
              <a:prstGeom prst="roundRect">
                <a:avLst>
                  <a:gd name="adj" fmla="val 16667"/>
                </a:avLst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21" name="TextBox 9"/>
              <p:cNvSpPr txBox="1">
                <a:spLocks noChangeArrowheads="1"/>
              </p:cNvSpPr>
              <p:nvPr/>
            </p:nvSpPr>
            <p:spPr bwMode="auto">
              <a:xfrm>
                <a:off x="6797964" y="1208522"/>
                <a:ext cx="868218" cy="523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/>
                  <a:t>Executable</a:t>
                </a:r>
              </a:p>
            </p:txBody>
          </p:sp>
        </p:grpSp>
        <p:grpSp>
          <p:nvGrpSpPr>
            <p:cNvPr id="7" name="Group 10"/>
            <p:cNvGrpSpPr>
              <a:grpSpLocks/>
            </p:cNvGrpSpPr>
            <p:nvPr/>
          </p:nvGrpSpPr>
          <p:grpSpPr bwMode="auto">
            <a:xfrm>
              <a:off x="7974794" y="2747818"/>
              <a:ext cx="877455" cy="1080654"/>
              <a:chOff x="6788727" y="960583"/>
              <a:chExt cx="877455" cy="1080654"/>
            </a:xfrm>
          </p:grpSpPr>
          <p:sp>
            <p:nvSpPr>
              <p:cNvPr id="18" name="Rounded Rectangle 11"/>
              <p:cNvSpPr>
                <a:spLocks noChangeArrowheads="1"/>
              </p:cNvSpPr>
              <p:nvPr/>
            </p:nvSpPr>
            <p:spPr bwMode="auto">
              <a:xfrm>
                <a:off x="6788727" y="960583"/>
                <a:ext cx="877455" cy="1080654"/>
              </a:xfrm>
              <a:prstGeom prst="roundRect">
                <a:avLst>
                  <a:gd name="adj" fmla="val 16667"/>
                </a:avLst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19" name="TextBox 12"/>
              <p:cNvSpPr txBox="1">
                <a:spLocks noChangeArrowheads="1"/>
              </p:cNvSpPr>
              <p:nvPr/>
            </p:nvSpPr>
            <p:spPr bwMode="auto">
              <a:xfrm>
                <a:off x="6797964" y="1208522"/>
                <a:ext cx="868218" cy="523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/>
                  <a:t>Executable</a:t>
                </a:r>
              </a:p>
            </p:txBody>
          </p:sp>
        </p:grpSp>
        <p:cxnSp>
          <p:nvCxnSpPr>
            <p:cNvPr id="8" name="Straight Connector 13"/>
            <p:cNvCxnSpPr>
              <a:cxnSpLocks noChangeShapeType="1"/>
              <a:stCxn id="21" idx="3"/>
              <a:endCxn id="19" idx="1"/>
            </p:cNvCxnSpPr>
            <p:nvPr/>
          </p:nvCxnSpPr>
          <p:spPr bwMode="auto">
            <a:xfrm>
              <a:off x="6344576" y="3257412"/>
              <a:ext cx="1639455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Straight Arrow Connector 17"/>
            <p:cNvCxnSpPr>
              <a:cxnSpLocks noChangeShapeType="1"/>
            </p:cNvCxnSpPr>
            <p:nvPr/>
          </p:nvCxnSpPr>
          <p:spPr bwMode="auto">
            <a:xfrm flipH="1">
              <a:off x="6208479" y="2037486"/>
              <a:ext cx="537881" cy="705137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TextBox 22"/>
            <p:cNvSpPr txBox="1">
              <a:spLocks noChangeArrowheads="1"/>
            </p:cNvSpPr>
            <p:nvPr/>
          </p:nvSpPr>
          <p:spPr bwMode="auto">
            <a:xfrm>
              <a:off x="6547776" y="2227956"/>
              <a:ext cx="1740773" cy="472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100"/>
                <a:t>compile to suit processors</a:t>
              </a:r>
            </a:p>
          </p:txBody>
        </p:sp>
        <p:cxnSp>
          <p:nvCxnSpPr>
            <p:cNvPr id="11" name="Straight Arrow Connector 25"/>
            <p:cNvCxnSpPr>
              <a:cxnSpLocks noChangeShapeType="1"/>
            </p:cNvCxnSpPr>
            <p:nvPr/>
          </p:nvCxnSpPr>
          <p:spPr bwMode="auto">
            <a:xfrm>
              <a:off x="7560610" y="2037486"/>
              <a:ext cx="537881" cy="705137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Straight Connector 24"/>
            <p:cNvCxnSpPr>
              <a:cxnSpLocks noChangeShapeType="1"/>
              <a:stCxn id="20" idx="2"/>
            </p:cNvCxnSpPr>
            <p:nvPr/>
          </p:nvCxnSpPr>
          <p:spPr bwMode="auto">
            <a:xfrm flipH="1">
              <a:off x="5905848" y="3828472"/>
              <a:ext cx="1" cy="30480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Straight Connector 28"/>
            <p:cNvCxnSpPr>
              <a:cxnSpLocks noChangeShapeType="1"/>
            </p:cNvCxnSpPr>
            <p:nvPr/>
          </p:nvCxnSpPr>
          <p:spPr bwMode="auto">
            <a:xfrm flipH="1">
              <a:off x="8413521" y="3833667"/>
              <a:ext cx="1" cy="30480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" name="Oval 26"/>
            <p:cNvSpPr>
              <a:spLocks noChangeArrowheads="1"/>
            </p:cNvSpPr>
            <p:nvPr/>
          </p:nvSpPr>
          <p:spPr bwMode="auto">
            <a:xfrm>
              <a:off x="5619520" y="4133272"/>
              <a:ext cx="572655" cy="572655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15" name="Oval 30"/>
            <p:cNvSpPr>
              <a:spLocks noChangeArrowheads="1"/>
            </p:cNvSpPr>
            <p:nvPr/>
          </p:nvSpPr>
          <p:spPr bwMode="auto">
            <a:xfrm>
              <a:off x="8127193" y="4143662"/>
              <a:ext cx="572655" cy="572655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16" name="TextBox 27"/>
            <p:cNvSpPr txBox="1">
              <a:spLocks noChangeArrowheads="1"/>
            </p:cNvSpPr>
            <p:nvPr/>
          </p:nvSpPr>
          <p:spPr bwMode="auto">
            <a:xfrm>
              <a:off x="5317460" y="4716317"/>
              <a:ext cx="1452996" cy="307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/>
                <a:t>Processor 0</a:t>
              </a:r>
            </a:p>
          </p:txBody>
        </p:sp>
        <p:sp>
          <p:nvSpPr>
            <p:cNvPr id="17" name="TextBox 32"/>
            <p:cNvSpPr txBox="1">
              <a:spLocks noChangeArrowheads="1"/>
            </p:cNvSpPr>
            <p:nvPr/>
          </p:nvSpPr>
          <p:spPr bwMode="auto">
            <a:xfrm>
              <a:off x="7495087" y="4716317"/>
              <a:ext cx="1556321" cy="314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/>
                <a:t>Processor p-1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129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Virtual topologies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229600" cy="5184167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Map a communicator of processes to a topology.</a:t>
            </a:r>
          </a:p>
          <a:p>
            <a:r>
              <a:rPr lang="en-US" smtClean="0"/>
              <a:t>Virtual topology may not correspond to the physical topology of underlying hardware.</a:t>
            </a:r>
          </a:p>
          <a:p>
            <a:r>
              <a:rPr lang="en-US" smtClean="0"/>
              <a:t>Nevertheless, allows MPI implementation to try to optimize mapping of virtual to physical topology, e.g. mapping a virtual mesh to a physical hypercube.</a:t>
            </a:r>
          </a:p>
          <a:p>
            <a:r>
              <a:rPr lang="en-US" smtClean="0"/>
              <a:t>Also a programming convenience, to match topology of application communications to virtual topology.</a:t>
            </a:r>
          </a:p>
          <a:p>
            <a:pPr lvl="1"/>
            <a:r>
              <a:rPr lang="en-US" smtClean="0"/>
              <a:t>A 3D physics code can use a virtual 3D mesh topology.</a:t>
            </a:r>
          </a:p>
          <a:p>
            <a:r>
              <a:rPr lang="en-US" smtClean="0"/>
              <a:t>Main topologies are regular torus and graph.</a:t>
            </a:r>
          </a:p>
          <a:p>
            <a:pPr lvl="1"/>
            <a:r>
              <a:rPr lang="en-US">
                <a:latin typeface="Consolas" panose="020B0609020204030204" pitchFamily="49" charset="0"/>
              </a:rPr>
              <a:t>MPI_Cart_create(MPI_Comm oldcomm, int ndim, int dims[], int qperiodic[], int qreorder, MPI_Comm *newcomm</a:t>
            </a:r>
            <a:r>
              <a:rPr lang="en-US" smtClean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>
                <a:latin typeface="Consolas" panose="020B0609020204030204" pitchFamily="49" charset="0"/>
              </a:rPr>
              <a:t>MPI_Dist_graph_create_adjacent(MPI_Comm oldcomm, int indegree, int sources[], int sourceweights[], int outdegree, int dests[], int destweights[], MPI_Info info, int qreorder, MPI_Comm *newcomm)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3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5602843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5602843" y="1"/>
            <a:ext cx="4516250" cy="11661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5926" y="329693"/>
            <a:ext cx="2474258" cy="24549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75315" y="3048607"/>
            <a:ext cx="4168685" cy="2862322"/>
          </a:xfrm>
          <a:prstGeom prst="rect">
            <a:avLst/>
          </a:prstGeom>
          <a:solidFill>
            <a:schemeClr val="bg1"/>
          </a:solidFill>
          <a:ln>
            <a:solidFill>
              <a:srgbClr val="1503FB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rgbClr val="1503FB"/>
                </a:solidFill>
                <a:latin typeface="Consolas" panose="020B0609020204030204" pitchFamily="49" charset="0"/>
              </a:rPr>
              <a:t>rank=   0 coords=  0 0 neighbors(u,d,l,r)=  -1  4 -1  1</a:t>
            </a:r>
          </a:p>
          <a:p>
            <a:r>
              <a:rPr lang="en-US" sz="1000">
                <a:solidFill>
                  <a:srgbClr val="1503FB"/>
                </a:solidFill>
                <a:latin typeface="Consolas" panose="020B0609020204030204" pitchFamily="49" charset="0"/>
              </a:rPr>
              <a:t>rank=   0                  inbuf(u,d,l,r)=  -1  4 -1  1</a:t>
            </a:r>
          </a:p>
          <a:p>
            <a:r>
              <a:rPr lang="en-US" sz="1000">
                <a:solidFill>
                  <a:srgbClr val="1503FB"/>
                </a:solidFill>
                <a:latin typeface="Consolas" panose="020B0609020204030204" pitchFamily="49" charset="0"/>
              </a:rPr>
              <a:t>rank=   8 coords=  2 0 neighbors(u,d,l,r)=   4 12 -1  9</a:t>
            </a:r>
          </a:p>
          <a:p>
            <a:r>
              <a:rPr lang="en-US" sz="1000">
                <a:solidFill>
                  <a:srgbClr val="1503FB"/>
                </a:solidFill>
                <a:latin typeface="Consolas" panose="020B0609020204030204" pitchFamily="49" charset="0"/>
              </a:rPr>
              <a:t>rank=   8                  inbuf(u,d,l,r)=   4 12 -1  9</a:t>
            </a:r>
          </a:p>
          <a:p>
            <a:r>
              <a:rPr lang="en-US" sz="1000">
                <a:solidFill>
                  <a:srgbClr val="1503FB"/>
                </a:solidFill>
                <a:latin typeface="Consolas" panose="020B0609020204030204" pitchFamily="49" charset="0"/>
              </a:rPr>
              <a:t>rank=   1 coords=  0 1 neighbors(u,d,l,r)=  -1  5  0  2</a:t>
            </a:r>
          </a:p>
          <a:p>
            <a:r>
              <a:rPr lang="en-US" sz="1000">
                <a:solidFill>
                  <a:srgbClr val="1503FB"/>
                </a:solidFill>
                <a:latin typeface="Consolas" panose="020B0609020204030204" pitchFamily="49" charset="0"/>
              </a:rPr>
              <a:t>rank=   1                  inbuf(u,d,l,r)=  -1  5  0  2</a:t>
            </a:r>
          </a:p>
          <a:p>
            <a:r>
              <a:rPr lang="en-US" sz="1000">
                <a:solidFill>
                  <a:srgbClr val="1503FB"/>
                </a:solidFill>
                <a:latin typeface="Consolas" panose="020B0609020204030204" pitchFamily="49" charset="0"/>
              </a:rPr>
              <a:t>rank=  13 coords=  3 1 neighbors(u,d,l,r)=   9 -1 12 14</a:t>
            </a:r>
          </a:p>
          <a:p>
            <a:r>
              <a:rPr lang="en-US" sz="1000">
                <a:solidFill>
                  <a:srgbClr val="1503FB"/>
                </a:solidFill>
                <a:latin typeface="Consolas" panose="020B0609020204030204" pitchFamily="49" charset="0"/>
              </a:rPr>
              <a:t>rank=  13                  inbuf(u,d,l,r)=   9 -1 12 14</a:t>
            </a:r>
          </a:p>
          <a:p>
            <a:r>
              <a:rPr lang="en-US" sz="1000">
                <a:solidFill>
                  <a:srgbClr val="1503FB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sz="1000">
                <a:solidFill>
                  <a:srgbClr val="1503FB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sz="1000">
                <a:solidFill>
                  <a:srgbClr val="1503FB"/>
                </a:solidFill>
                <a:latin typeface="Consolas" panose="020B0609020204030204" pitchFamily="49" charset="0"/>
              </a:rPr>
              <a:t>rank=   3 coords=  0 3 neighbors(u,d,l,r)=  -1  7  2 -1</a:t>
            </a:r>
          </a:p>
          <a:p>
            <a:r>
              <a:rPr lang="en-US" sz="1000">
                <a:solidFill>
                  <a:srgbClr val="1503FB"/>
                </a:solidFill>
                <a:latin typeface="Consolas" panose="020B0609020204030204" pitchFamily="49" charset="0"/>
              </a:rPr>
              <a:t>rank=   3                  inbuf(u,d,l,r)=  -1  7  2 -1</a:t>
            </a:r>
          </a:p>
          <a:p>
            <a:r>
              <a:rPr lang="en-US" sz="1000">
                <a:solidFill>
                  <a:srgbClr val="1503FB"/>
                </a:solidFill>
                <a:latin typeface="Consolas" panose="020B0609020204030204" pitchFamily="49" charset="0"/>
              </a:rPr>
              <a:t>rank=  11 coords=  2 3 neighbors(u,d,l,r)=   7 15 10 -1</a:t>
            </a:r>
          </a:p>
          <a:p>
            <a:r>
              <a:rPr lang="en-US" sz="1000">
                <a:solidFill>
                  <a:srgbClr val="1503FB"/>
                </a:solidFill>
                <a:latin typeface="Consolas" panose="020B0609020204030204" pitchFamily="49" charset="0"/>
              </a:rPr>
              <a:t>rank=  11                  inbuf(u,d,l,r)=   7 15 10 -1</a:t>
            </a:r>
          </a:p>
          <a:p>
            <a:r>
              <a:rPr lang="en-US" sz="1000">
                <a:solidFill>
                  <a:srgbClr val="1503FB"/>
                </a:solidFill>
                <a:latin typeface="Consolas" panose="020B0609020204030204" pitchFamily="49" charset="0"/>
              </a:rPr>
              <a:t>rank=  10 coords=  2 2 neighbors(u,d,l,r)=   6 14  9 11</a:t>
            </a:r>
          </a:p>
          <a:p>
            <a:r>
              <a:rPr lang="en-US" sz="1000">
                <a:solidFill>
                  <a:srgbClr val="1503FB"/>
                </a:solidFill>
                <a:latin typeface="Consolas" panose="020B0609020204030204" pitchFamily="49" charset="0"/>
              </a:rPr>
              <a:t>rank=  10                  inbuf(u,d,l,r)=   6 14  9 11</a:t>
            </a:r>
          </a:p>
          <a:p>
            <a:r>
              <a:rPr lang="en-US" sz="1000">
                <a:solidFill>
                  <a:srgbClr val="1503FB"/>
                </a:solidFill>
                <a:latin typeface="Consolas" panose="020B0609020204030204" pitchFamily="49" charset="0"/>
              </a:rPr>
              <a:t>rank=   9 coords=  2 1 neighbors(u,d,l,r)=   5 13  8 10</a:t>
            </a:r>
          </a:p>
          <a:p>
            <a:r>
              <a:rPr lang="en-US" sz="1000">
                <a:solidFill>
                  <a:srgbClr val="1503FB"/>
                </a:solidFill>
                <a:latin typeface="Consolas" panose="020B0609020204030204" pitchFamily="49" charset="0"/>
              </a:rPr>
              <a:t>rank=   9                  inbuf(u,d,l,r)=   5 13  8 10</a:t>
            </a:r>
          </a:p>
        </p:txBody>
      </p:sp>
    </p:spTree>
    <p:extLst>
      <p:ext uri="{BB962C8B-B14F-4D97-AF65-F5344CB8AC3E}">
        <p14:creationId xmlns:p14="http://schemas.microsoft.com/office/powerpoint/2010/main" val="304400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MPI 2 and 3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MPI 2 added</a:t>
            </a:r>
          </a:p>
          <a:p>
            <a:pPr lvl="1"/>
            <a:r>
              <a:rPr lang="en-US" smtClean="0"/>
              <a:t>Dynamic process creation.</a:t>
            </a:r>
          </a:p>
          <a:p>
            <a:pPr lvl="1"/>
            <a:r>
              <a:rPr lang="en-US" smtClean="0"/>
              <a:t>Collectives across communicators.</a:t>
            </a:r>
          </a:p>
          <a:p>
            <a:pPr lvl="1"/>
            <a:r>
              <a:rPr lang="en-US" smtClean="0"/>
              <a:t>Parallel I/O.</a:t>
            </a:r>
          </a:p>
          <a:p>
            <a:pPr lvl="1"/>
            <a:r>
              <a:rPr lang="en-US" smtClean="0"/>
              <a:t>One sided communication.</a:t>
            </a:r>
          </a:p>
          <a:p>
            <a:pPr lvl="2"/>
            <a:r>
              <a:rPr lang="en-US" smtClean="0"/>
              <a:t>Access memory on a remote process without it “expecting it”.</a:t>
            </a:r>
          </a:p>
          <a:p>
            <a:r>
              <a:rPr lang="en-US" smtClean="0"/>
              <a:t>MPI 3 added</a:t>
            </a:r>
          </a:p>
          <a:p>
            <a:pPr lvl="1"/>
            <a:r>
              <a:rPr lang="en-US" smtClean="0"/>
              <a:t>Nonblocking collectives.</a:t>
            </a:r>
          </a:p>
          <a:p>
            <a:pPr lvl="1"/>
            <a:r>
              <a:rPr lang="en-US" smtClean="0"/>
              <a:t>Better support for multi-threading.</a:t>
            </a:r>
          </a:p>
          <a:p>
            <a:pPr lvl="1"/>
            <a:r>
              <a:rPr lang="en-US" smtClean="0"/>
              <a:t>Improved one sided commuications.</a:t>
            </a:r>
          </a:p>
        </p:txBody>
      </p:sp>
    </p:spTree>
    <p:extLst>
      <p:ext uri="{BB962C8B-B14F-4D97-AF65-F5344CB8AC3E}">
        <p14:creationId xmlns:p14="http://schemas.microsoft.com/office/powerpoint/2010/main" val="59524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Process creation example</a:t>
            </a:r>
          </a:p>
        </p:txBody>
      </p:sp>
      <p:sp>
        <p:nvSpPr>
          <p:cNvPr id="12291" name="Content Placeholder 4"/>
          <p:cNvSpPr>
            <a:spLocks noGrp="1"/>
          </p:cNvSpPr>
          <p:nvPr>
            <p:ph idx="1"/>
          </p:nvPr>
        </p:nvSpPr>
        <p:spPr>
          <a:xfrm>
            <a:off x="609600" y="5332502"/>
            <a:ext cx="8229600" cy="1314876"/>
          </a:xfrm>
        </p:spPr>
        <p:txBody>
          <a:bodyPr>
            <a:normAutofit fontScale="85000" lnSpcReduction="10000"/>
          </a:bodyPr>
          <a:lstStyle/>
          <a:p>
            <a:r>
              <a:rPr lang="en-US" altLang="en-US" sz="2400" smtClean="0"/>
              <a:t>Start program with </a:t>
            </a:r>
            <a:r>
              <a:rPr lang="en-US" altLang="en-US" sz="24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mpirun –hostfile hosts –np n myprog</a:t>
            </a:r>
          </a:p>
          <a:p>
            <a:r>
              <a:rPr lang="en-US" altLang="en-US" sz="2400" smtClean="0">
                <a:ea typeface="Consolas" panose="020B0609020204030204" pitchFamily="49" charset="0"/>
                <a:cs typeface="Consolas" panose="020B0609020204030204" pitchFamily="49" charset="0"/>
              </a:rPr>
              <a:t>Output appears on host starting </a:t>
            </a:r>
            <a:r>
              <a:rPr lang="en-US" altLang="en-US" sz="24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myprog</a:t>
            </a:r>
            <a:r>
              <a:rPr lang="en-US" altLang="en-US" sz="2400" smtClean="0"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r>
              <a:rPr lang="en-US" altLang="en-US" sz="2400" smtClean="0">
                <a:ea typeface="Consolas" panose="020B0609020204030204" pitchFamily="49" charset="0"/>
                <a:cs typeface="Consolas" panose="020B0609020204030204" pitchFamily="49" charset="0"/>
              </a:rPr>
              <a:t>Messages may get printed in arbitrary order, because processes run asynchronously.</a:t>
            </a:r>
            <a:endParaRPr lang="en-US" altLang="en-US" sz="2400"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en-US" sz="2400" smtClean="0"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292" name="Rectangle 9"/>
          <p:cNvSpPr>
            <a:spLocks noChangeArrowheads="1"/>
          </p:cNvSpPr>
          <p:nvPr/>
        </p:nvSpPr>
        <p:spPr bwMode="auto">
          <a:xfrm>
            <a:off x="958056" y="2614021"/>
            <a:ext cx="7227888" cy="262796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#include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en-US" sz="1400">
                <a:solidFill>
                  <a:srgbClr val="A31515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&lt;mpi.h&gt;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main(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argc, 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char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*argv[]) {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npes, myrank;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MPI_Init(&amp;argc, &amp;argv);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MPI_Comm_size(MPI_COMM_WORLD, &amp;npes);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MPI_Comm_rank(MPI_COMM_WORLD, &amp;myrank);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printf(</a:t>
            </a:r>
            <a:r>
              <a:rPr lang="en-US" altLang="en-US" sz="1400">
                <a:solidFill>
                  <a:srgbClr val="A31515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"From process %d out of %d, Hello World!\n"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myrank, npes);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MPI_Finalize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(); </a:t>
            </a:r>
            <a:r>
              <a:rPr lang="en-US" altLang="en-US" sz="140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 txBox="1">
            <a:spLocks/>
          </p:cNvSpPr>
          <p:nvPr/>
        </p:nvSpPr>
        <p:spPr bwMode="auto">
          <a:xfrm>
            <a:off x="609600" y="1247775"/>
            <a:ext cx="8229600" cy="1314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kern="0" smtClean="0"/>
              <a:t>Include </a:t>
            </a:r>
            <a:r>
              <a:rPr lang="en-US" altLang="en-US" sz="2400" kern="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mpi.h</a:t>
            </a:r>
          </a:p>
          <a:p>
            <a:r>
              <a:rPr lang="en-US" altLang="en-US" sz="2400" kern="0" smtClean="0"/>
              <a:t>Must call </a:t>
            </a:r>
            <a:r>
              <a:rPr lang="en-US" altLang="en-US" sz="2400" kern="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MPI_Init</a:t>
            </a:r>
            <a:r>
              <a:rPr lang="en-US" altLang="en-US" sz="2400" kern="0" smtClean="0"/>
              <a:t> and </a:t>
            </a:r>
            <a:r>
              <a:rPr lang="en-US" altLang="en-US" sz="2400" kern="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MPI_Finalize</a:t>
            </a:r>
            <a:r>
              <a:rPr lang="en-US" altLang="en-US" sz="2400" kern="0" smtClean="0"/>
              <a:t> before and after using MPI functions.</a:t>
            </a:r>
            <a:endParaRPr lang="en-US" altLang="en-US" sz="2400" kern="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uiExpand="1" build="p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MPMD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4864100" cy="5300074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Separate programs for each processor.</a:t>
            </a:r>
          </a:p>
          <a:p>
            <a:pPr lvl="1">
              <a:defRPr/>
            </a:pPr>
            <a:r>
              <a:rPr lang="en-US" smtClean="0"/>
              <a:t>Multi program multi data.</a:t>
            </a:r>
          </a:p>
          <a:p>
            <a:pPr>
              <a:defRPr/>
            </a:pPr>
            <a:r>
              <a:rPr lang="en-US" smtClean="0"/>
              <a:t>Usually takes master-slave approach.  </a:t>
            </a:r>
          </a:p>
          <a:p>
            <a:pPr lvl="1">
              <a:defRPr/>
            </a:pPr>
            <a:r>
              <a:rPr lang="en-US" smtClean="0"/>
              <a:t>One processor executes master process, other processes started from within master process.</a:t>
            </a:r>
          </a:p>
          <a:p>
            <a:pPr lvl="1">
              <a:defRPr/>
            </a:pPr>
            <a:r>
              <a:rPr lang="en-US" smtClean="0"/>
              <a:t>Dynamic process creation.</a:t>
            </a:r>
          </a:p>
          <a:p>
            <a:pPr lvl="1">
              <a:defRPr/>
            </a:pPr>
            <a:r>
              <a:rPr lang="en-US" smtClean="0"/>
              <a:t>Higher overhead from starting processes, but sometimes easier to understand and program.</a:t>
            </a:r>
          </a:p>
          <a:p>
            <a:pPr lvl="1">
              <a:defRPr/>
            </a:pPr>
            <a:r>
              <a:rPr lang="en-US" smtClean="0"/>
              <a:t>Used e.g. in Parallel Virtual Machine (PVM) programming system.</a:t>
            </a:r>
            <a:endParaRPr lang="en-US"/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5321300" y="1012825"/>
            <a:ext cx="1905000" cy="4132263"/>
            <a:chOff x="5321300" y="1012825"/>
            <a:chExt cx="1905000" cy="4132263"/>
          </a:xfrm>
        </p:grpSpPr>
        <p:sp>
          <p:nvSpPr>
            <p:cNvPr id="13324" name="TextBox 6"/>
            <p:cNvSpPr txBox="1">
              <a:spLocks noChangeArrowheads="1"/>
            </p:cNvSpPr>
            <p:nvPr/>
          </p:nvSpPr>
          <p:spPr bwMode="auto">
            <a:xfrm>
              <a:off x="6016625" y="2822575"/>
              <a:ext cx="120967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spawn()</a:t>
              </a:r>
            </a:p>
          </p:txBody>
        </p:sp>
        <p:grpSp>
          <p:nvGrpSpPr>
            <p:cNvPr id="13325" name="Group 29"/>
            <p:cNvGrpSpPr>
              <a:grpSpLocks/>
            </p:cNvGrpSpPr>
            <p:nvPr/>
          </p:nvGrpSpPr>
          <p:grpSpPr bwMode="auto">
            <a:xfrm>
              <a:off x="5321300" y="1012825"/>
              <a:ext cx="1816100" cy="4132263"/>
              <a:chOff x="5321877" y="1013419"/>
              <a:chExt cx="1814944" cy="4131236"/>
            </a:xfrm>
          </p:grpSpPr>
          <p:grpSp>
            <p:nvGrpSpPr>
              <p:cNvPr id="13326" name="Group 23"/>
              <p:cNvGrpSpPr>
                <a:grpSpLocks/>
              </p:cNvGrpSpPr>
              <p:nvPr/>
            </p:nvGrpSpPr>
            <p:grpSpPr bwMode="auto">
              <a:xfrm>
                <a:off x="5926858" y="1013419"/>
                <a:ext cx="1209963" cy="3872618"/>
                <a:chOff x="5575876" y="994946"/>
                <a:chExt cx="1209963" cy="3872618"/>
              </a:xfrm>
            </p:grpSpPr>
            <p:sp>
              <p:nvSpPr>
                <p:cNvPr id="13329" name="Rounded Rectangle 3"/>
                <p:cNvSpPr>
                  <a:spLocks noChangeArrowheads="1"/>
                </p:cNvSpPr>
                <p:nvPr/>
              </p:nvSpPr>
              <p:spPr bwMode="auto">
                <a:xfrm>
                  <a:off x="5665353" y="1419224"/>
                  <a:ext cx="877455" cy="3448340"/>
                </a:xfrm>
                <a:prstGeom prst="roundRect">
                  <a:avLst>
                    <a:gd name="adj" fmla="val 16667"/>
                  </a:avLst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13330" name="TextBox 4"/>
                <p:cNvSpPr txBox="1">
                  <a:spLocks noChangeArrowheads="1"/>
                </p:cNvSpPr>
                <p:nvPr/>
              </p:nvSpPr>
              <p:spPr bwMode="auto">
                <a:xfrm>
                  <a:off x="5575876" y="994946"/>
                  <a:ext cx="1209963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/>
                    <a:t>process 1</a:t>
                  </a:r>
                </a:p>
              </p:txBody>
            </p:sp>
            <p:cxnSp>
              <p:nvCxnSpPr>
                <p:cNvPr id="13331" name="Straight Connector 8"/>
                <p:cNvCxnSpPr>
                  <a:cxnSpLocks noChangeShapeType="1"/>
                </p:cNvCxnSpPr>
                <p:nvPr/>
              </p:nvCxnSpPr>
              <p:spPr bwMode="auto">
                <a:xfrm>
                  <a:off x="6104080" y="1533236"/>
                  <a:ext cx="0" cy="1271604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3332" name="Straight Connector 10"/>
                <p:cNvCxnSpPr>
                  <a:cxnSpLocks noChangeShapeType="1"/>
                </p:cNvCxnSpPr>
                <p:nvPr/>
              </p:nvCxnSpPr>
              <p:spPr bwMode="auto">
                <a:xfrm>
                  <a:off x="6104080" y="3143394"/>
                  <a:ext cx="0" cy="1585624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13327" name="Straight Arrow Connector 13"/>
              <p:cNvCxnSpPr>
                <a:cxnSpLocks noChangeShapeType="1"/>
              </p:cNvCxnSpPr>
              <p:nvPr/>
            </p:nvCxnSpPr>
            <p:spPr bwMode="auto">
              <a:xfrm>
                <a:off x="5652655" y="1437697"/>
                <a:ext cx="0" cy="3706958"/>
              </a:xfrm>
              <a:prstGeom prst="straightConnector1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3328" name="TextBox 14"/>
              <p:cNvSpPr txBox="1">
                <a:spLocks noChangeArrowheads="1"/>
              </p:cNvSpPr>
              <p:nvPr/>
            </p:nvSpPr>
            <p:spPr bwMode="auto">
              <a:xfrm>
                <a:off x="5321877" y="1013419"/>
                <a:ext cx="120996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/>
                  <a:t>time</a:t>
                </a:r>
              </a:p>
            </p:txBody>
          </p:sp>
        </p:grpSp>
      </p:grpSp>
      <p:grpSp>
        <p:nvGrpSpPr>
          <p:cNvPr id="13318" name="Group 30"/>
          <p:cNvGrpSpPr>
            <a:grpSpLocks/>
          </p:cNvGrpSpPr>
          <p:nvPr/>
        </p:nvGrpSpPr>
        <p:grpSpPr bwMode="auto">
          <a:xfrm>
            <a:off x="6894513" y="2538413"/>
            <a:ext cx="1981200" cy="3906837"/>
            <a:chOff x="6893790" y="2537852"/>
            <a:chExt cx="1981198" cy="3908111"/>
          </a:xfrm>
        </p:grpSpPr>
        <p:grpSp>
          <p:nvGrpSpPr>
            <p:cNvPr id="4" name="Group 22"/>
            <p:cNvGrpSpPr>
              <a:grpSpLocks/>
            </p:cNvGrpSpPr>
            <p:nvPr/>
          </p:nvGrpSpPr>
          <p:grpSpPr bwMode="auto">
            <a:xfrm>
              <a:off x="7665025" y="3049018"/>
              <a:ext cx="1209963" cy="3396945"/>
              <a:chOff x="7300761" y="2070982"/>
              <a:chExt cx="1209963" cy="3396945"/>
            </a:xfrm>
          </p:grpSpPr>
          <p:sp>
            <p:nvSpPr>
              <p:cNvPr id="13321" name="Rounded Rectangle 15"/>
              <p:cNvSpPr>
                <a:spLocks noChangeArrowheads="1"/>
              </p:cNvSpPr>
              <p:nvPr/>
            </p:nvSpPr>
            <p:spPr bwMode="auto">
              <a:xfrm>
                <a:off x="7390238" y="2495260"/>
                <a:ext cx="877455" cy="2972667"/>
              </a:xfrm>
              <a:prstGeom prst="roundRect">
                <a:avLst>
                  <a:gd name="adj" fmla="val 16667"/>
                </a:avLst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3322" name="TextBox 16"/>
              <p:cNvSpPr txBox="1">
                <a:spLocks noChangeArrowheads="1"/>
              </p:cNvSpPr>
              <p:nvPr/>
            </p:nvSpPr>
            <p:spPr bwMode="auto">
              <a:xfrm>
                <a:off x="7300761" y="2070982"/>
                <a:ext cx="120996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/>
                  <a:t>process 2</a:t>
                </a:r>
              </a:p>
            </p:txBody>
          </p:sp>
          <p:cxnSp>
            <p:nvCxnSpPr>
              <p:cNvPr id="13323" name="Straight Connector 18"/>
              <p:cNvCxnSpPr>
                <a:cxnSpLocks noChangeShapeType="1"/>
              </p:cNvCxnSpPr>
              <p:nvPr/>
            </p:nvCxnSpPr>
            <p:spPr bwMode="auto">
              <a:xfrm>
                <a:off x="7828965" y="2609272"/>
                <a:ext cx="0" cy="2757055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13319" name="Straight Arrow Connector 27"/>
            <p:cNvCxnSpPr>
              <a:cxnSpLocks noChangeShapeType="1"/>
            </p:cNvCxnSpPr>
            <p:nvPr/>
          </p:nvCxnSpPr>
          <p:spPr bwMode="auto">
            <a:xfrm>
              <a:off x="6893790" y="2992590"/>
              <a:ext cx="901701" cy="517228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320" name="TextBox 28"/>
            <p:cNvSpPr txBox="1">
              <a:spLocks noChangeArrowheads="1"/>
            </p:cNvSpPr>
            <p:nvPr/>
          </p:nvSpPr>
          <p:spPr bwMode="auto">
            <a:xfrm>
              <a:off x="6938239" y="2537852"/>
              <a:ext cx="1666012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start execution of process 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MPI in a nutshell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5"/>
            <a:ext cx="8401050" cy="533241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en-US" smtClean="0"/>
              <a:t>Many programs require only a few functions.</a:t>
            </a:r>
          </a:p>
          <a:p>
            <a:pPr>
              <a:lnSpc>
                <a:spcPct val="90000"/>
              </a:lnSpc>
              <a:defRPr/>
            </a:pPr>
            <a:r>
              <a:rPr lang="en-US" smtClean="0"/>
              <a:t>Initialization</a:t>
            </a:r>
          </a:p>
          <a:p>
            <a:pPr>
              <a:lnSpc>
                <a:spcPct val="110000"/>
              </a:lnSpc>
              <a:defRPr/>
            </a:pPr>
            <a:r>
              <a:rPr lang="en-US" smtClean="0"/>
              <a:t>Point-to-point communication.</a:t>
            </a:r>
          </a:p>
          <a:p>
            <a:pPr lvl="1">
              <a:lnSpc>
                <a:spcPct val="110000"/>
              </a:lnSpc>
              <a:defRPr/>
            </a:pPr>
            <a:r>
              <a:rPr lang="en-US"/>
              <a:t>S</a:t>
            </a:r>
            <a:r>
              <a:rPr lang="en-US" smtClean="0"/>
              <a:t>end, receive.</a:t>
            </a:r>
          </a:p>
          <a:p>
            <a:pPr>
              <a:lnSpc>
                <a:spcPct val="110000"/>
              </a:lnSpc>
              <a:defRPr/>
            </a:pPr>
            <a:r>
              <a:rPr lang="en-US" smtClean="0"/>
              <a:t>Collective communication.</a:t>
            </a:r>
          </a:p>
          <a:p>
            <a:pPr lvl="1">
              <a:lnSpc>
                <a:spcPct val="110000"/>
              </a:lnSpc>
              <a:defRPr/>
            </a:pPr>
            <a:r>
              <a:rPr lang="en-US" smtClean="0"/>
              <a:t>Broadcast, scatter / gather, all to all, reduce, scan, barrier.</a:t>
            </a:r>
          </a:p>
          <a:p>
            <a:pPr>
              <a:lnSpc>
                <a:spcPct val="110000"/>
              </a:lnSpc>
              <a:defRPr/>
            </a:pPr>
            <a:r>
              <a:rPr lang="en-US" smtClean="0"/>
              <a:t>Derived data types.</a:t>
            </a:r>
          </a:p>
          <a:p>
            <a:pPr lvl="1">
              <a:lnSpc>
                <a:spcPct val="110000"/>
              </a:lnSpc>
              <a:defRPr/>
            </a:pPr>
            <a:r>
              <a:rPr lang="en-US" smtClean="0">
                <a:cs typeface="Consolas" panose="020B0609020204030204" pitchFamily="49" charset="0"/>
              </a:rPr>
              <a:t>Contiguous, indexed, struct.</a:t>
            </a:r>
          </a:p>
          <a:p>
            <a:pPr>
              <a:lnSpc>
                <a:spcPct val="110000"/>
              </a:lnSpc>
              <a:defRPr/>
            </a:pPr>
            <a:r>
              <a:rPr lang="en-US" smtClean="0">
                <a:cs typeface="Consolas" panose="020B0609020204030204" pitchFamily="49" charset="0"/>
              </a:rPr>
              <a:t>Communicators, virtual topologies.</a:t>
            </a:r>
          </a:p>
          <a:p>
            <a:pPr>
              <a:lnSpc>
                <a:spcPct val="110000"/>
              </a:lnSpc>
              <a:defRPr/>
            </a:pPr>
            <a:r>
              <a:rPr lang="en-US" smtClean="0">
                <a:cs typeface="Consolas" panose="020B0609020204030204" pitchFamily="49" charset="0"/>
              </a:rPr>
              <a:t>More info at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http://www.mpi-forum.org/docs/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Communicators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229600" cy="5177193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mtClean="0"/>
              <a:t>Communication domain, aka communicator, is a set of processes that can communicate with each other.</a:t>
            </a:r>
          </a:p>
          <a:p>
            <a:pPr lvl="1">
              <a:defRPr/>
            </a:pPr>
            <a:r>
              <a:rPr lang="en-US" smtClean="0"/>
              <a:t>A program can define multiple communicators.</a:t>
            </a:r>
          </a:p>
          <a:p>
            <a:pPr lvl="1">
              <a:defRPr/>
            </a:pPr>
            <a:r>
              <a:rPr lang="en-US"/>
              <a:t>Processes can belong to multiple communication domains</a:t>
            </a:r>
            <a:r>
              <a:rPr lang="en-US" smtClean="0"/>
              <a:t>.</a:t>
            </a:r>
          </a:p>
          <a:p>
            <a:pPr lvl="1">
              <a:defRPr/>
            </a:pPr>
            <a:r>
              <a:rPr lang="en-US" smtClean="0"/>
              <a:t>Used to isolate and organize communication.</a:t>
            </a:r>
          </a:p>
          <a:p>
            <a:pPr>
              <a:defRPr/>
            </a:pPr>
            <a:r>
              <a:rPr lang="en-US" smtClean="0"/>
              <a:t>Communicators have type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MPI_Comm</a:t>
            </a:r>
            <a:r>
              <a:rPr lang="en-US" smtClean="0"/>
              <a:t>.</a:t>
            </a:r>
          </a:p>
          <a:p>
            <a:pPr>
              <a:defRPr/>
            </a:pPr>
            <a:r>
              <a:rPr lang="en-US" smtClean="0"/>
              <a:t>All communication must specify a communicator.</a:t>
            </a:r>
          </a:p>
          <a:p>
            <a:pPr>
              <a:defRPr/>
            </a:pPr>
            <a:r>
              <a:rPr lang="en-US" smtClean="0"/>
              <a:t>MPI_COMM_WORLD default communicator created automatically.</a:t>
            </a:r>
          </a:p>
          <a:p>
            <a:pPr>
              <a:defRPr/>
            </a:pPr>
            <a:r>
              <a:rPr lang="en-US" smtClean="0"/>
              <a:t>Communicator has a size (number of processes in communicator).</a:t>
            </a:r>
          </a:p>
          <a:p>
            <a:pPr lvl="1"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int MPI_Comm_size(MPI_Comm comm, int *size)</a:t>
            </a:r>
          </a:p>
          <a:p>
            <a:pPr>
              <a:defRPr/>
            </a:pPr>
            <a:r>
              <a:rPr lang="en-US" smtClean="0"/>
              <a:t>Each process in communicator has a rank (ID).</a:t>
            </a:r>
          </a:p>
          <a:p>
            <a:pPr lvl="1"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int MPI_Comm_rank(MPI_Comm comm, int *rank)</a:t>
            </a:r>
          </a:p>
          <a:p>
            <a:pPr lvl="1">
              <a:defRPr/>
            </a:pPr>
            <a:r>
              <a:rPr lang="en-US" smtClean="0">
                <a:latin typeface="+mj-lt"/>
                <a:cs typeface="Consolas" panose="020B0609020204030204" pitchFamily="49" charset="0"/>
              </a:rPr>
              <a:t>Used to allow different processors to do different things.</a:t>
            </a:r>
          </a:p>
          <a:p>
            <a:pPr lvl="1">
              <a:defRPr/>
            </a:pPr>
            <a:endParaRPr lang="en-US" smtClean="0"/>
          </a:p>
          <a:p>
            <a:pPr>
              <a:defRPr/>
            </a:pPr>
            <a:endParaRPr lang="en-US" smtClean="0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Sending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189163"/>
            <a:ext cx="8378575" cy="4402706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mtClean="0"/>
              <a:t> is the data to send, i.e. a program variable.	</a:t>
            </a:r>
          </a:p>
          <a:p>
            <a:pPr>
              <a:defRPr/>
            </a:pPr>
            <a:r>
              <a:rPr lang="en-US" smtClean="0"/>
              <a:t>There are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smtClean="0"/>
              <a:t> items in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mtClean="0"/>
              <a:t>, e.g. the size of the array.</a:t>
            </a:r>
          </a:p>
          <a:p>
            <a:pPr>
              <a:defRPr/>
            </a:pPr>
            <a:r>
              <a:rPr lang="en-US" smtClean="0"/>
              <a:t>Buffer items must have type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MPI_Datatype.</a:t>
            </a:r>
          </a:p>
          <a:p>
            <a:pPr lvl="1"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MPI_CHAR, MPI_SHORT, MPI_INT, MPI_FLOAT, MPI_BYTE, MPI_PACKED</a:t>
            </a:r>
          </a:p>
          <a:p>
            <a:pPr lvl="1">
              <a:defRPr/>
            </a:pPr>
            <a:r>
              <a:rPr lang="en-US" smtClean="0">
                <a:cs typeface="Consolas" panose="020B0609020204030204" pitchFamily="49" charset="0"/>
              </a:rPr>
              <a:t>Can also send user defined (derived) types.</a:t>
            </a:r>
            <a:endParaRPr 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smtClean="0">
                <a:cs typeface="Consolas" panose="020B0609020204030204" pitchFamily="49" charset="0"/>
              </a:rPr>
              <a:t>Message sent to process in communicator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comm</a:t>
            </a:r>
            <a:r>
              <a:rPr lang="en-US" smtClean="0">
                <a:cs typeface="Consolas" panose="020B0609020204030204" pitchFamily="49" charset="0"/>
              </a:rPr>
              <a:t> with rank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dest</a:t>
            </a:r>
            <a:r>
              <a:rPr lang="en-US" smtClean="0">
                <a:cs typeface="Consolas" panose="020B0609020204030204" pitchFamily="49" charset="0"/>
              </a:rPr>
              <a:t>.</a:t>
            </a:r>
          </a:p>
          <a:p>
            <a:pPr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tag</a:t>
            </a:r>
            <a:r>
              <a:rPr lang="en-US" smtClean="0">
                <a:cs typeface="Consolas" panose="020B0609020204030204" pitchFamily="49" charset="0"/>
              </a:rPr>
              <a:t> used to differentiate multiple messages between source and destination.</a:t>
            </a:r>
          </a:p>
          <a:p>
            <a:pPr>
              <a:defRPr/>
            </a:pPr>
            <a:r>
              <a:rPr lang="en-US" smtClean="0">
                <a:cs typeface="Consolas" panose="020B0609020204030204" pitchFamily="49" charset="0"/>
              </a:rPr>
              <a:t>Messages between pair of processes sent / received in FIFO order.</a:t>
            </a:r>
          </a:p>
          <a:p>
            <a:pPr>
              <a:defRPr/>
            </a:pPr>
            <a:endParaRPr lang="en-US" smtClean="0">
              <a:cs typeface="Consolas" panose="020B0609020204030204" pitchFamily="49" charset="0"/>
            </a:endParaRPr>
          </a:p>
          <a:p>
            <a:pPr>
              <a:defRPr/>
            </a:pPr>
            <a:endParaRPr lang="en-US"/>
          </a:p>
        </p:txBody>
      </p:sp>
      <p:sp>
        <p:nvSpPr>
          <p:cNvPr id="16388" name="TextBox 3"/>
          <p:cNvSpPr txBox="1">
            <a:spLocks noChangeArrowheads="1"/>
          </p:cNvSpPr>
          <p:nvPr/>
        </p:nvSpPr>
        <p:spPr bwMode="auto">
          <a:xfrm>
            <a:off x="757238" y="1385888"/>
            <a:ext cx="8202612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MPI_Send(void *buf, int count, MPI_Datatype type, int dest, int tag, MPI_Comm comm)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54974</TotalTime>
  <Words>3556</Words>
  <Application>Microsoft Office PowerPoint</Application>
  <PresentationFormat>On-screen Show (4:3)</PresentationFormat>
  <Paragraphs>582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SimSun</vt:lpstr>
      <vt:lpstr>Arial</vt:lpstr>
      <vt:lpstr>Arial Black</vt:lpstr>
      <vt:lpstr>Calibri</vt:lpstr>
      <vt:lpstr>Consolas</vt:lpstr>
      <vt:lpstr>Courier New</vt:lpstr>
      <vt:lpstr>Marlett</vt:lpstr>
      <vt:lpstr>Times New Roman</vt:lpstr>
      <vt:lpstr>Wingdings</vt:lpstr>
      <vt:lpstr>Pixel</vt:lpstr>
      <vt:lpstr>Distributed memory programming using MPI</vt:lpstr>
      <vt:lpstr>Distributed memory programming</vt:lpstr>
      <vt:lpstr>Structure of libraries</vt:lpstr>
      <vt:lpstr>Process model</vt:lpstr>
      <vt:lpstr>Process creation example</vt:lpstr>
      <vt:lpstr>MPMD model</vt:lpstr>
      <vt:lpstr>MPI in a nutshell</vt:lpstr>
      <vt:lpstr>Communicators</vt:lpstr>
      <vt:lpstr>Sending messages</vt:lpstr>
      <vt:lpstr>Receiving messages</vt:lpstr>
      <vt:lpstr>PowerPoint Presentation</vt:lpstr>
      <vt:lpstr>Blocking communication</vt:lpstr>
      <vt:lpstr>Nonblocking communication</vt:lpstr>
      <vt:lpstr>Nonblocking communication</vt:lpstr>
      <vt:lpstr>Deadlock example 1</vt:lpstr>
      <vt:lpstr>Deadlock example 2</vt:lpstr>
      <vt:lpstr>Send and receive simultaneously</vt:lpstr>
      <vt:lpstr>Even-odd sort</vt:lpstr>
      <vt:lpstr>Even-odd sort in MPI</vt:lpstr>
      <vt:lpstr>Even-odd sort in MPI</vt:lpstr>
      <vt:lpstr>Collective communication</vt:lpstr>
      <vt:lpstr>Collective communication</vt:lpstr>
      <vt:lpstr>Broadcast</vt:lpstr>
      <vt:lpstr>Broadcast example</vt:lpstr>
      <vt:lpstr>Reduce</vt:lpstr>
      <vt:lpstr>Allreduce</vt:lpstr>
      <vt:lpstr>Scan</vt:lpstr>
      <vt:lpstr>Gather</vt:lpstr>
      <vt:lpstr>Scatter</vt:lpstr>
      <vt:lpstr>Alltoall</vt:lpstr>
      <vt:lpstr>Barrier</vt:lpstr>
      <vt:lpstr>Storing a matrix</vt:lpstr>
      <vt:lpstr>Column-wise matrix vector mult</vt:lpstr>
      <vt:lpstr>Column-wise matrix vector mult</vt:lpstr>
      <vt:lpstr>Derived data types</vt:lpstr>
      <vt:lpstr>Defining new datatypes</vt:lpstr>
      <vt:lpstr>PowerPoint Presentation</vt:lpstr>
      <vt:lpstr>PowerPoint Presentation</vt:lpstr>
      <vt:lpstr>More on communicators</vt:lpstr>
      <vt:lpstr>Virtual topologies</vt:lpstr>
      <vt:lpstr>PowerPoint Presentation</vt:lpstr>
      <vt:lpstr>MPI 2 and 3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 Fan</cp:lastModifiedBy>
  <cp:revision>3595</cp:revision>
  <cp:lastPrinted>2015-08-17T10:27:53Z</cp:lastPrinted>
  <dcterms:created xsi:type="dcterms:W3CDTF">2004-01-06T19:40:29Z</dcterms:created>
  <dcterms:modified xsi:type="dcterms:W3CDTF">2017-02-26T09:51:13Z</dcterms:modified>
</cp:coreProperties>
</file>