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5" r:id="rId7"/>
    <p:sldId id="303" r:id="rId8"/>
    <p:sldId id="304" r:id="rId9"/>
    <p:sldId id="306" r:id="rId10"/>
    <p:sldId id="307" r:id="rId11"/>
    <p:sldId id="308" r:id="rId12"/>
    <p:sldId id="310" r:id="rId13"/>
    <p:sldId id="311" r:id="rId14"/>
    <p:sldId id="312" r:id="rId15"/>
    <p:sldId id="309" r:id="rId16"/>
    <p:sldId id="313" r:id="rId17"/>
    <p:sldId id="314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>
        <p:scale>
          <a:sx n="93" d="100"/>
          <a:sy n="93" d="100"/>
        </p:scale>
        <p:origin x="144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775"/>
            <a:ext cx="4536040" cy="308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359350"/>
            <a:ext cx="4534341" cy="2442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doorway </a:t>
            </a:r>
            <a:r>
              <a:rPr lang="en-US" sz="2000" kern="0" smtClean="0"/>
              <a:t>code is lines </a:t>
            </a:r>
            <a:r>
              <a:rPr lang="en-US" sz="2000" kern="0" smtClean="0"/>
              <a:t>12 to 14.  Line 15 is the waiting section.</a:t>
            </a:r>
          </a:p>
          <a:p>
            <a:r>
              <a:rPr lang="en-US" sz="2000" kern="0" smtClean="0"/>
              <a:t>Each process has a flag to show interest in the CS, and an integer label.</a:t>
            </a:r>
          </a:p>
          <a:p>
            <a:r>
              <a:rPr lang="en-US" sz="2000" kern="0" smtClean="0"/>
              <a:t>Each process reads the labels of all the other processes, and sets its label to be one larger than the max.</a:t>
            </a:r>
          </a:p>
          <a:p>
            <a:pPr lvl="1"/>
            <a:r>
              <a:rPr lang="en-US" sz="1600" kern="0" smtClean="0"/>
              <a:t>Several threads can be reading and setting labels at the same </a:t>
            </a:r>
            <a:r>
              <a:rPr lang="en-US" sz="1600" kern="0" smtClean="0"/>
              <a:t>time, and can assign themselves the same label.</a:t>
            </a:r>
            <a:endParaRPr lang="en-US" sz="1600" kern="0" smtClean="0"/>
          </a:p>
          <a:p>
            <a:r>
              <a:rPr lang="en-US" sz="2000" kern="0" smtClean="0"/>
              <a:t>Then the thread waits for all other interested threads with smaller labels to reset their flags.</a:t>
            </a:r>
          </a:p>
          <a:p>
            <a:pPr lvl="1"/>
            <a:r>
              <a:rPr lang="en-US" sz="1600" kern="0" smtClean="0"/>
              <a:t>Use thread ID to break ties on labels (lexicographic ordering).</a:t>
            </a:r>
          </a:p>
          <a:p>
            <a:endParaRPr lang="en-US" sz="2000" kern="0" smtClean="0"/>
          </a:p>
          <a:p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93241" y="1217630"/>
            <a:ext cx="4041170" cy="5583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algorithm is deadlock free.</a:t>
            </a:r>
          </a:p>
          <a:p>
            <a:pPr lvl="1"/>
            <a:r>
              <a:rPr lang="en-US" sz="1600" kern="0" smtClean="0"/>
              <a:t>At any time, some thread has the min (label, ID).  That thread won’t wait to enter the CS.</a:t>
            </a:r>
          </a:p>
          <a:p>
            <a:r>
              <a:rPr lang="en-US" sz="2000" kern="0" smtClean="0"/>
              <a:t>The algorithm is FCFS.</a:t>
            </a:r>
          </a:p>
          <a:p>
            <a:pPr lvl="1"/>
            <a:r>
              <a:rPr lang="en-US" sz="1600" kern="0" smtClean="0"/>
              <a:t>If some thread i finishes line 14, then any other thread who starts its doorway (line 12) later will see i’s label and choose a larger label.  Then it will wait for i at 15.</a:t>
            </a:r>
          </a:p>
          <a:p>
            <a:r>
              <a:rPr lang="en-US" sz="2000" kern="0" smtClean="0"/>
              <a:t>The algorithm satisfies mutual exclusion</a:t>
            </a:r>
            <a:r>
              <a:rPr lang="en-US" sz="2000" kern="0" smtClean="0"/>
              <a:t>.</a:t>
            </a:r>
          </a:p>
          <a:p>
            <a:pPr lvl="1"/>
            <a:r>
              <a:rPr lang="en-US" sz="1600" kern="0" smtClean="0"/>
              <a:t>Suppose for contradiction both i and j are in CS.  Suppose WLOG (lable[j], j) &gt; (label[i], i).</a:t>
            </a:r>
          </a:p>
          <a:p>
            <a:pPr lvl="1"/>
            <a:r>
              <a:rPr lang="en-US" sz="1600" kern="0" smtClean="0"/>
              <a:t>When j did line 15, it saw either flag[i] == 0 or (label[i], i) &gt; (label[j], j).</a:t>
            </a:r>
          </a:p>
          <a:p>
            <a:pPr lvl="2"/>
            <a:r>
              <a:rPr lang="en-US" sz="1200" kern="0" smtClean="0"/>
              <a:t>The latter can’t happen, because i’s labels are monotonically increasing.</a:t>
            </a:r>
          </a:p>
          <a:p>
            <a:pPr lvl="1"/>
            <a:r>
              <a:rPr lang="en-US" sz="1600" kern="0" smtClean="0"/>
              <a:t>So flag[i] == 0, and i hasn’t done 13 yet.</a:t>
            </a:r>
          </a:p>
          <a:p>
            <a:pPr lvl="1"/>
            <a:r>
              <a:rPr lang="en-US" sz="1600" kern="0" smtClean="0"/>
              <a:t>But then when i does 14, it will see label[j] and choose a higher label, contradiction.</a:t>
            </a:r>
            <a:endParaRPr lang="en-US" sz="1600" kern="0" smtClean="0"/>
          </a:p>
        </p:txBody>
      </p:sp>
    </p:spTree>
    <p:extLst>
      <p:ext uri="{BB962C8B-B14F-4D97-AF65-F5344CB8AC3E}">
        <p14:creationId xmlns:p14="http://schemas.microsoft.com/office/powerpoint/2010/main" val="423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Test-and-set </a:t>
            </a:r>
            <a:r>
              <a:rPr lang="en-US" smtClean="0"/>
              <a:t>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7"/>
            <a:ext cx="8229600" cy="185910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n process mutex algorithms are somewhat complicated.  </a:t>
            </a:r>
            <a:r>
              <a:rPr lang="en-US" smtClean="0"/>
              <a:t>Most </a:t>
            </a:r>
            <a:r>
              <a:rPr lang="en-US" smtClean="0"/>
              <a:t>also assume sequential consistency, which many processors don’t offer.</a:t>
            </a:r>
          </a:p>
          <a:p>
            <a:r>
              <a:rPr lang="en-US" smtClean="0"/>
              <a:t>Instead, we can build simpler locks using built-in hardware primitives such as </a:t>
            </a:r>
            <a:r>
              <a:rPr lang="en-US" smtClean="0"/>
              <a:t>test-and-set (aka </a:t>
            </a:r>
            <a:r>
              <a:rPr lang="en-US" smtClean="0"/>
              <a:t>getAndSet</a:t>
            </a:r>
            <a:r>
              <a:rPr lang="en-US" smtClean="0"/>
              <a:t>).</a:t>
            </a:r>
          </a:p>
          <a:p>
            <a:r>
              <a:rPr lang="en-US" smtClean="0"/>
              <a:t>A basic algorithm is the following.</a:t>
            </a:r>
            <a:endParaRPr lang="en-US" smtClean="0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" y="3449785"/>
            <a:ext cx="4488200" cy="183500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17888" y="3506932"/>
            <a:ext cx="4546315" cy="32206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To enter CS, a process simplies does </a:t>
            </a:r>
            <a:r>
              <a:rPr lang="en-US" sz="2000" kern="0" smtClean="0"/>
              <a:t>TS(state</a:t>
            </a:r>
            <a:r>
              <a:rPr lang="en-US" sz="2000" kern="0" smtClean="0"/>
              <a:t>).  </a:t>
            </a:r>
            <a:endParaRPr lang="en-US" sz="2000" kern="0" smtClean="0"/>
          </a:p>
          <a:p>
            <a:r>
              <a:rPr lang="en-US" sz="2000" kern="0" smtClean="0"/>
              <a:t>If </a:t>
            </a:r>
            <a:r>
              <a:rPr lang="en-US" sz="2000" kern="0" smtClean="0"/>
              <a:t>it’s the first to arrive at the CS, it receives return value false and enters the CS.  If it’s not the first, it receives true and waits.</a:t>
            </a:r>
          </a:p>
          <a:p>
            <a:r>
              <a:rPr lang="en-US" sz="2000" kern="0" smtClean="0"/>
              <a:t>To exit the CS, a process resets state.</a:t>
            </a:r>
          </a:p>
          <a:p>
            <a:r>
              <a:rPr lang="en-US" sz="2000" kern="0" smtClean="0"/>
              <a:t>The algorithm satisfies mutual exclusion and deadlock-freedom.</a:t>
            </a:r>
          </a:p>
          <a:p>
            <a:r>
              <a:rPr lang="en-US" sz="2000" kern="0" smtClean="0"/>
              <a:t>It is not wait-free, because a process that wants the CS can always get true on line 4.</a:t>
            </a:r>
          </a:p>
        </p:txBody>
      </p:sp>
    </p:spTree>
    <p:extLst>
      <p:ext uri="{BB962C8B-B14F-4D97-AF65-F5344CB8AC3E}">
        <p14:creationId xmlns:p14="http://schemas.microsoft.com/office/powerpoint/2010/main" val="21290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15" y="1247775"/>
            <a:ext cx="4387065" cy="5511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Simple </a:t>
            </a:r>
            <a:r>
              <a:rPr lang="en-US" smtClean="0"/>
              <a:t>TASLock </a:t>
            </a:r>
            <a:r>
              <a:rPr lang="en-US" smtClean="0"/>
              <a:t>performs poorly on </a:t>
            </a:r>
            <a:r>
              <a:rPr lang="en-US" smtClean="0"/>
              <a:t>multiprocessors.</a:t>
            </a:r>
          </a:p>
          <a:p>
            <a:pPr lvl="1"/>
            <a:r>
              <a:rPr lang="en-US" smtClean="0"/>
              <a:t>Each TS(state</a:t>
            </a:r>
            <a:r>
              <a:rPr lang="en-US" smtClean="0"/>
              <a:t>) incurs cache coherency </a:t>
            </a:r>
            <a:r>
              <a:rPr lang="en-US" smtClean="0"/>
              <a:t>traffic.</a:t>
            </a:r>
          </a:p>
          <a:p>
            <a:pPr lvl="1"/>
            <a:r>
              <a:rPr lang="en-US" smtClean="0"/>
              <a:t>Also causes </a:t>
            </a:r>
            <a:r>
              <a:rPr lang="en-US" smtClean="0"/>
              <a:t>processes </a:t>
            </a:r>
            <a:r>
              <a:rPr lang="en-US" smtClean="0"/>
              <a:t>to flush their cached copy of </a:t>
            </a:r>
            <a:r>
              <a:rPr lang="en-US" smtClean="0"/>
              <a:t>state, so they access memory to read state’s new value.</a:t>
            </a:r>
            <a:endParaRPr lang="en-US" smtClean="0"/>
          </a:p>
          <a:p>
            <a:r>
              <a:rPr lang="en-US" smtClean="0"/>
              <a:t>TTASLock uses get (read) on state instead of TS.</a:t>
            </a:r>
          </a:p>
          <a:p>
            <a:pPr lvl="1"/>
            <a:r>
              <a:rPr lang="en-US" smtClean="0"/>
              <a:t>If it sees state == false, it uses TS to try to set state.</a:t>
            </a:r>
            <a:endParaRPr lang="en-US" smtClean="0"/>
          </a:p>
          <a:p>
            <a:pPr lvl="1"/>
            <a:r>
              <a:rPr lang="en-US" smtClean="0"/>
              <a:t>TTASLock </a:t>
            </a:r>
            <a:r>
              <a:rPr lang="en-US" smtClean="0"/>
              <a:t>performs </a:t>
            </a:r>
            <a:r>
              <a:rPr lang="en-US" smtClean="0"/>
              <a:t>better </a:t>
            </a:r>
            <a:r>
              <a:rPr lang="en-US" smtClean="0"/>
              <a:t>than TASLock because </a:t>
            </a:r>
            <a:r>
              <a:rPr lang="en-US" smtClean="0"/>
              <a:t>the gets </a:t>
            </a:r>
            <a:r>
              <a:rPr lang="en-US" smtClean="0"/>
              <a:t> </a:t>
            </a:r>
            <a:r>
              <a:rPr lang="en-US" smtClean="0"/>
              <a:t>read the cached copy of state and don’t cause coherency traffic.</a:t>
            </a:r>
          </a:p>
          <a:p>
            <a:pPr lvl="2"/>
            <a:r>
              <a:rPr lang="en-US" smtClean="0"/>
              <a:t>Reading cached copy of variable is called local spinning.</a:t>
            </a:r>
          </a:p>
          <a:p>
            <a:pPr lvl="1"/>
            <a:r>
              <a:rPr lang="en-US" smtClean="0"/>
              <a:t>Only when the process in CS exits and sets state to </a:t>
            </a:r>
            <a:r>
              <a:rPr lang="en-US" smtClean="0"/>
              <a:t>false, or at 6 when processes contend to enter the CS, </a:t>
            </a:r>
            <a:r>
              <a:rPr lang="en-US" smtClean="0"/>
              <a:t>is there a cache coherency broadcast.  </a:t>
            </a:r>
          </a:p>
          <a:p>
            <a:pPr lvl="1"/>
            <a:r>
              <a:rPr lang="en-US" smtClean="0"/>
              <a:t>Thus </a:t>
            </a:r>
            <a:r>
              <a:rPr lang="en-US" smtClean="0"/>
              <a:t>performance still degrades with increasing threads, but is still much better than TSLock.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1047"/>
            <a:ext cx="4540160" cy="257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" y="1358273"/>
            <a:ext cx="2488542" cy="2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178" y="1247774"/>
            <a:ext cx="4402476" cy="5533169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With previous algorithms, if a thread doesn’t get the lock, it keeps trying.</a:t>
            </a:r>
          </a:p>
          <a:p>
            <a:r>
              <a:rPr lang="en-US" smtClean="0"/>
              <a:t>Since the lock won’t be available immediately anyways, we can instead make thread backoff, i.e. wait before retrying.</a:t>
            </a:r>
          </a:p>
          <a:p>
            <a:r>
              <a:rPr lang="en-US" smtClean="0"/>
              <a:t>To prevent all threads waiting same time and retrying together, backoff for a random time </a:t>
            </a:r>
            <a:r>
              <a:rPr lang="en-US" smtClean="0"/>
              <a:t>period.</a:t>
            </a:r>
          </a:p>
          <a:p>
            <a:pPr lvl="1"/>
            <a:r>
              <a:rPr lang="en-US" smtClean="0"/>
              <a:t>Same idea (exponential backoff) used in e.g. Ethernet.</a:t>
            </a:r>
            <a:endParaRPr lang="en-US" smtClean="0"/>
          </a:p>
          <a:p>
            <a:r>
              <a:rPr lang="en-US" smtClean="0"/>
              <a:t>Main question is how long to backoff for.</a:t>
            </a:r>
          </a:p>
          <a:p>
            <a:pPr lvl="1"/>
            <a:r>
              <a:rPr lang="en-US" smtClean="0"/>
              <a:t>Too short, and there are still wasted retries.</a:t>
            </a:r>
          </a:p>
          <a:p>
            <a:pPr lvl="1"/>
            <a:r>
              <a:rPr lang="en-US" smtClean="0"/>
              <a:t>Too long, and threads unnecessarily delay themselves entering the CS.</a:t>
            </a:r>
          </a:p>
          <a:p>
            <a:r>
              <a:rPr lang="en-US" smtClean="0"/>
              <a:t>The best backoff policy is still an active area of research.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8" y="1205350"/>
            <a:ext cx="4146371" cy="310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4328075"/>
            <a:ext cx="3793009" cy="25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" y="1145035"/>
            <a:ext cx="5055889" cy="4415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3" y="549667"/>
            <a:ext cx="2315177" cy="322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Anderson’s queue 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57903" y="1586010"/>
            <a:ext cx="336434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Queue lock avoids backoff’s problem of having to choose the right backoff period, and avoids the </a:t>
            </a:r>
            <a:r>
              <a:rPr lang="en-US" sz="1400" smtClean="0">
                <a:solidFill>
                  <a:srgbClr val="1503FB"/>
                </a:solidFill>
              </a:rPr>
              <a:t>TS </a:t>
            </a:r>
            <a:r>
              <a:rPr lang="en-US" sz="1400" smtClean="0">
                <a:solidFill>
                  <a:srgbClr val="1503FB"/>
                </a:solidFill>
              </a:rPr>
              <a:t>locks’ problems of excessive cache coherency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queue lock algorithm requires a known upper bound size on the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There’s a shared integer tail, and a shared array flag.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Initially only flag[0]==true, all other flags are false.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Each thread also has its own private mySlotIndex.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get the lock, a process atomically increments tail and gets a slot.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flag[slot] until it becomes true, then enters the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unset the lock, it sets its slot’s flag to false, and sets the next slot (mod size)’s flag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the process waiting at the next slot can enter the CS.</a:t>
            </a:r>
            <a:endParaRPr lang="en-US" sz="12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2243" y="4198883"/>
            <a:ext cx="23577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Each thread spins on a different flag[slot].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slot changes to slot+1, then only thread previously spinning on flag[slot+1] needs to reread flag[slot+1] from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So there’s much less memory traffic and </a:t>
            </a:r>
            <a:r>
              <a:rPr lang="en-US" sz="1400" smtClean="0"/>
              <a:t>we get better </a:t>
            </a:r>
            <a:r>
              <a:rPr lang="en-US" sz="1400" smtClean="0"/>
              <a:t>performance.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133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CLH queue 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112801"/>
            <a:ext cx="3725559" cy="256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1" y="3757371"/>
            <a:ext cx="5054887" cy="302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9546" y="741160"/>
            <a:ext cx="379116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Invented by Craig, Hagersten and Landin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ALock needs to know max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CLH lock uses a linked list, doesn’t need to know a bound.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tail is a shared variable, and each thread has a private myNode and myPred.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thread wanting the lock </a:t>
            </a:r>
            <a:r>
              <a:rPr lang="en-US" sz="1400" smtClean="0">
                <a:solidFill>
                  <a:srgbClr val="1503FB"/>
                </a:solidFill>
              </a:rPr>
              <a:t>first sets </a:t>
            </a:r>
            <a:r>
              <a:rPr lang="en-US" sz="1400" smtClean="0">
                <a:solidFill>
                  <a:srgbClr val="1503FB"/>
                </a:solidFill>
              </a:rPr>
              <a:t>its myNode.locked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does TS </a:t>
            </a:r>
            <a:r>
              <a:rPr lang="en-US" sz="1200" smtClean="0">
                <a:solidFill>
                  <a:srgbClr val="1503FB"/>
                </a:solidFill>
              </a:rPr>
              <a:t>on tail to set its predecessor to what tail was pointing </a:t>
            </a:r>
            <a:r>
              <a:rPr lang="en-US" sz="1200" smtClean="0">
                <a:solidFill>
                  <a:srgbClr val="1503FB"/>
                </a:solidFill>
              </a:rPr>
              <a:t>at, and set </a:t>
            </a:r>
            <a:r>
              <a:rPr lang="en-US" sz="1200" smtClean="0">
                <a:solidFill>
                  <a:srgbClr val="1503FB"/>
                </a:solidFill>
              </a:rPr>
              <a:t>tail to 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So thread joins the list of nodes waiting for the lock.</a:t>
            </a:r>
            <a:endParaRPr lang="en-US" sz="1100" smtClean="0">
              <a:solidFill>
                <a:srgbClr val="1503FB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myPred until it’s unlocked.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unlock, it sets myNode.locked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It also sets the node it will use the next time, i.e. myNode, to myPred.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works because only one thread will use a node as its myNode.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Algorithm </a:t>
            </a:r>
            <a:r>
              <a:rPr lang="en-US" sz="1400" smtClean="0"/>
              <a:t>is very efficient, except </a:t>
            </a:r>
            <a:r>
              <a:rPr lang="en-US" sz="1400" smtClean="0"/>
              <a:t>in cacheless NUMA </a:t>
            </a:r>
            <a:r>
              <a:rPr lang="en-US" sz="1400" smtClean="0"/>
              <a:t>architecture.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Without cache, s</a:t>
            </a:r>
            <a:r>
              <a:rPr lang="en-US" sz="1200" smtClean="0"/>
              <a:t>pinning </a:t>
            </a:r>
            <a:r>
              <a:rPr lang="en-US" sz="1200" smtClean="0"/>
              <a:t>on predecessor’s locked field incurs remote accesses.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6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8" y="1247775"/>
            <a:ext cx="46182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solidFill>
                  <a:srgbClr val="1503FB"/>
                </a:solidFill>
              </a:rPr>
              <a:t>Invented by Mellor-Crummey and Scott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 with CLH lock, there is a tail </a:t>
            </a:r>
            <a:r>
              <a:rPr lang="en-US" sz="1600">
                <a:solidFill>
                  <a:srgbClr val="1503FB"/>
                </a:solidFill>
              </a:rPr>
              <a:t>shared variable, and each thread has a private myNode and myPred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now has a next pointer to its predecessor.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To get lock, it does </a:t>
            </a:r>
            <a:r>
              <a:rPr lang="en-US" sz="1600" smtClean="0"/>
              <a:t>TS </a:t>
            </a:r>
            <a:r>
              <a:rPr lang="en-US" sz="1600" smtClean="0"/>
              <a:t>on tail to set its predecessor to what tail was pointing at, and set tail to myNode</a:t>
            </a:r>
            <a:r>
              <a:rPr lang="en-US" sz="16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pred == null, there’s no thread in the CS, so this thread enters.</a:t>
            </a:r>
            <a:endParaRPr lang="en-US" sz="140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</a:t>
            </a:r>
            <a:r>
              <a:rPr lang="en-US" sz="1400" smtClean="0"/>
              <a:t> pred != null</a:t>
            </a:r>
            <a:r>
              <a:rPr lang="en-US" sz="1400" smtClean="0"/>
              <a:t>, set predecessor’s next field to myNode</a:t>
            </a:r>
            <a:r>
              <a:rPr lang="en-US" sz="1400" smtClean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Spin </a:t>
            </a:r>
            <a:r>
              <a:rPr lang="en-US" sz="1200" smtClean="0"/>
              <a:t>till predecessor sets myNode.locked to </a:t>
            </a:r>
            <a:r>
              <a:rPr lang="en-US" sz="1200" smtClean="0"/>
              <a:t>false, which lets this thread enter CS.</a:t>
            </a: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Advantage over CLHLock </a:t>
            </a:r>
            <a:r>
              <a:rPr lang="en-US" sz="1600" smtClean="0"/>
              <a:t>is that </a:t>
            </a:r>
            <a:r>
              <a:rPr lang="en-US" sz="1600" smtClean="0"/>
              <a:t>lock() </a:t>
            </a:r>
            <a:r>
              <a:rPr lang="en-US" sz="1600" smtClean="0"/>
              <a:t>spins on myNode.locked, which is a local </a:t>
            </a:r>
            <a:r>
              <a:rPr lang="en-US" sz="1600" smtClean="0"/>
              <a:t>variable and doesn’t incur network traffic.</a:t>
            </a:r>
            <a:endParaRPr lang="en-US" sz="160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802" y="779470"/>
            <a:ext cx="42274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unlock, check if myNode has </a:t>
            </a:r>
            <a:r>
              <a:rPr lang="en-US" sz="1600" smtClean="0">
                <a:solidFill>
                  <a:srgbClr val="1503FB"/>
                </a:solidFill>
              </a:rPr>
              <a:t>predecessor (i.e. a thread waiting to enter CS) </a:t>
            </a:r>
            <a:r>
              <a:rPr lang="en-US" sz="1600" smtClean="0">
                <a:solidFill>
                  <a:srgbClr val="1503FB"/>
                </a:solidFill>
              </a:rPr>
              <a:t>by checking if myNode.next ==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so, then either myNode doesn’t have predecessor, or predecessor is slow to do line 23.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distinguish the cases, thread does </a:t>
            </a:r>
            <a:r>
              <a:rPr lang="en-US" sz="1400" smtClean="0">
                <a:solidFill>
                  <a:srgbClr val="1503FB"/>
                </a:solidFill>
              </a:rPr>
              <a:t>C</a:t>
            </a:r>
            <a:r>
              <a:rPr lang="en-US" sz="1400" smtClean="0">
                <a:solidFill>
                  <a:srgbClr val="1503FB"/>
                </a:solidFill>
              </a:rPr>
              <a:t>AS</a:t>
            </a:r>
            <a:r>
              <a:rPr lang="en-US" sz="1400" smtClean="0">
                <a:solidFill>
                  <a:srgbClr val="1503FB"/>
                </a:solidFill>
              </a:rPr>
              <a:t>(tail</a:t>
            </a:r>
            <a:r>
              <a:rPr lang="en-US" sz="1400" smtClean="0">
                <a:solidFill>
                  <a:srgbClr val="1503FB"/>
                </a:solidFill>
              </a:rPr>
              <a:t>, myNode, null).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tail == myNode, then there’s no predecessor.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</a:t>
            </a:r>
            <a:r>
              <a:rPr lang="en-US" sz="1200" smtClean="0">
                <a:solidFill>
                  <a:srgbClr val="1503FB"/>
                </a:solidFill>
              </a:rPr>
              <a:t>AS</a:t>
            </a:r>
            <a:r>
              <a:rPr lang="en-US" sz="1200" smtClean="0">
                <a:solidFill>
                  <a:srgbClr val="1503FB"/>
                </a:solidFill>
              </a:rPr>
              <a:t> </a:t>
            </a:r>
            <a:r>
              <a:rPr lang="en-US" sz="1200" smtClean="0">
                <a:solidFill>
                  <a:srgbClr val="1503FB"/>
                </a:solidFill>
              </a:rPr>
              <a:t>returns myNode and sets tail to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tail != myNode, then there is a predecessor.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</a:t>
            </a:r>
            <a:r>
              <a:rPr lang="en-US" sz="1200" smtClean="0">
                <a:solidFill>
                  <a:srgbClr val="1503FB"/>
                </a:solidFill>
              </a:rPr>
              <a:t>returns the predecessor, and doesn’t change tail.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Wait for predecessor to identify itself, by setting myNode.next equal to its ID.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Let the predecessor (i.e. myNode.next) enter the CS by setting its locked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Set myNode.next to null.  myNode can be reused by this thread for its next CS.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Unlocking requires spinning on nonlocal variable.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Compared to CLHLock, this algorithm does more reads and writes, and also uses </a:t>
            </a:r>
            <a:r>
              <a:rPr lang="en-US" sz="1600" smtClean="0"/>
              <a:t>CAS.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04028" cy="529523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In parallel system, high performance achieved by using algorithm with high parallelism, good load balancing, memory locality, etc.</a:t>
            </a:r>
          </a:p>
          <a:p>
            <a:r>
              <a:rPr lang="en-US" smtClean="0"/>
              <a:t>But must also ensure multiple concurrent threads / processes operate correctly.</a:t>
            </a:r>
          </a:p>
          <a:p>
            <a:r>
              <a:rPr lang="en-US" smtClean="0"/>
              <a:t>Concurrency bugs can arise due to unexpected interleaving of concurrent threads.</a:t>
            </a:r>
          </a:p>
          <a:p>
            <a:r>
              <a:rPr lang="en-US" smtClean="0"/>
              <a:t>One of the most difficult issues to deal with in parallel / distributed computing.</a:t>
            </a:r>
          </a:p>
          <a:p>
            <a:pPr lvl="1"/>
            <a:r>
              <a:rPr lang="en-US" smtClean="0"/>
              <a:t>Bugs occur at random times depending on the interleaving.</a:t>
            </a:r>
          </a:p>
          <a:p>
            <a:pPr lvl="1"/>
            <a:r>
              <a:rPr lang="en-US" smtClean="0"/>
              <a:t>Bugs don’t occur during testing, but they will eventually occur in system deployed system.</a:t>
            </a:r>
          </a:p>
          <a:p>
            <a:pPr lvl="1"/>
            <a:r>
              <a:rPr lang="en-US" smtClean="0"/>
              <a:t>Humans have hard time anticipating or resolving concurrency bugs.</a:t>
            </a:r>
          </a:p>
          <a:p>
            <a:r>
              <a:rPr lang="en-US" smtClean="0"/>
              <a:t>Concurrency bugs can have very serious consequences.</a:t>
            </a:r>
          </a:p>
          <a:p>
            <a:pPr lvl="1"/>
            <a:r>
              <a:rPr lang="en-US" smtClean="0"/>
              <a:t>Therac-25 radiation therapy system had a concurrency bug that led to radition overdose and death of several patients.</a:t>
            </a:r>
          </a:p>
          <a:p>
            <a:pPr lvl="1"/>
            <a:r>
              <a:rPr lang="en-US" smtClean="0"/>
              <a:t>Space shuttle aborted 20 minutes before maiden launch due to concurrency bug in its avionics software.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6558" cy="533776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Multiple ways, each with pros and cons.</a:t>
            </a:r>
          </a:p>
          <a:p>
            <a:r>
              <a:rPr lang="en-US" smtClean="0"/>
              <a:t>Critical sections and locks</a:t>
            </a:r>
          </a:p>
          <a:p>
            <a:pPr lvl="1"/>
            <a:r>
              <a:rPr lang="en-US" smtClean="0"/>
              <a:t>Prevent processes from accessing a block of code at the same time.</a:t>
            </a:r>
          </a:p>
          <a:p>
            <a:pPr lvl="1"/>
            <a:r>
              <a:rPr lang="en-US" smtClean="0"/>
              <a:t>Easy to use, effective for some problems.</a:t>
            </a:r>
          </a:p>
          <a:p>
            <a:pPr lvl="1"/>
            <a:r>
              <a:rPr lang="en-US" smtClean="0"/>
              <a:t>But cause </a:t>
            </a:r>
            <a:r>
              <a:rPr lang="en-US" smtClean="0"/>
              <a:t>contention, overhead and serialization.</a:t>
            </a:r>
            <a:endParaRPr lang="en-US" smtClean="0"/>
          </a:p>
          <a:p>
            <a:pPr lvl="1"/>
            <a:r>
              <a:rPr lang="en-US" smtClean="0"/>
              <a:t>Need </a:t>
            </a:r>
            <a:r>
              <a:rPr lang="en-US" smtClean="0"/>
              <a:t>to decide how much code to lock.</a:t>
            </a:r>
          </a:p>
          <a:p>
            <a:pPr lvl="2"/>
            <a:r>
              <a:rPr lang="en-US" smtClean="0"/>
              <a:t>Too little, and may still get concurrency bug.</a:t>
            </a:r>
          </a:p>
          <a:p>
            <a:pPr lvl="2"/>
            <a:r>
              <a:rPr lang="en-US" smtClean="0"/>
              <a:t>Too much, and we lose parallelism and performance.</a:t>
            </a:r>
          </a:p>
          <a:p>
            <a:pPr lvl="1"/>
            <a:r>
              <a:rPr lang="en-US" smtClean="0"/>
              <a:t>If processes acquire several locks, they need to coordinate to maintain correctness, avoid deadlock.</a:t>
            </a:r>
          </a:p>
          <a:p>
            <a:pPr lvl="1"/>
            <a:r>
              <a:rPr lang="en-US" smtClean="0"/>
              <a:t>Low priority that acquires a lock can delay high priority thread (priority inversion).</a:t>
            </a:r>
          </a:p>
          <a:p>
            <a:pPr lvl="1"/>
            <a:r>
              <a:rPr lang="en-US" smtClean="0"/>
              <a:t>Despite these problems, locks are still the most widely used solution.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30610" cy="528460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Transactional memory</a:t>
            </a:r>
          </a:p>
          <a:p>
            <a:pPr lvl="1"/>
            <a:r>
              <a:rPr lang="en-US" smtClean="0"/>
              <a:t>A block of code is defined as a transaction, i.e. the block of code either executes atomically without interleaving with other processes, or doesn’t execute at all.</a:t>
            </a:r>
          </a:p>
          <a:p>
            <a:pPr lvl="1"/>
            <a:r>
              <a:rPr lang="en-US" smtClean="0"/>
              <a:t>Keep track of reads and writes done by a transaction.  If two concurrent transactions read and write to same memory location, abort one of them, i.e. undo all the changes it made.</a:t>
            </a:r>
          </a:p>
          <a:p>
            <a:pPr lvl="1"/>
            <a:r>
              <a:rPr lang="en-US" smtClean="0"/>
              <a:t>Two concurrent transactions accessing different memory locations can both commit, i.e. all the changes it made are made permanent.</a:t>
            </a:r>
          </a:p>
          <a:p>
            <a:pPr lvl="1"/>
            <a:r>
              <a:rPr lang="en-US" smtClean="0"/>
              <a:t>Transactional memory can either be implemented in hardware (HTM) or software (STM).</a:t>
            </a:r>
          </a:p>
          <a:p>
            <a:pPr lvl="2"/>
            <a:r>
              <a:rPr lang="en-US" smtClean="0"/>
              <a:t>HTM has limits of size and type of transactions it can handle.</a:t>
            </a:r>
          </a:p>
          <a:p>
            <a:pPr lvl="3"/>
            <a:r>
              <a:rPr lang="en-US" smtClean="0"/>
              <a:t>Implemented in e.g. Intel Haswell, IBM Power8.</a:t>
            </a:r>
          </a:p>
          <a:p>
            <a:pPr lvl="2"/>
            <a:r>
              <a:rPr lang="en-US" smtClean="0"/>
              <a:t>STM is more flexible, but can be very slow.</a:t>
            </a:r>
          </a:p>
          <a:p>
            <a:r>
              <a:rPr lang="en-US" smtClean="0"/>
              <a:t>Write your own concurrent code, without hardware support.</a:t>
            </a:r>
          </a:p>
          <a:p>
            <a:pPr lvl="1"/>
            <a:r>
              <a:rPr lang="en-US" smtClean="0"/>
              <a:t>Challenging for most programmers.  Not scalable in terms of productivity.</a:t>
            </a:r>
          </a:p>
          <a:p>
            <a:pPr lvl="1"/>
            <a:r>
              <a:rPr lang="en-US" smtClean="0"/>
              <a:t>Correct, efficient algorithms are often research level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36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30609" cy="521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n concurrent processes that want to perform a critical section, mutual exclusion can satisfy the following properties.</a:t>
            </a:r>
          </a:p>
          <a:p>
            <a:pPr lvl="1"/>
            <a:r>
              <a:rPr lang="en-US" smtClean="0"/>
              <a:t>No two processes are in CS at same time.</a:t>
            </a:r>
          </a:p>
          <a:p>
            <a:pPr lvl="1"/>
            <a:r>
              <a:rPr lang="en-US" smtClean="0"/>
              <a:t>If several processes want to enter the CS, at least one succeeds in finite time (deadlock freedom).</a:t>
            </a:r>
          </a:p>
          <a:p>
            <a:pPr lvl="1"/>
            <a:r>
              <a:rPr lang="en-US" smtClean="0"/>
              <a:t>If several processes want to enter the CS, every process succeeds in finite time (wait freedom).</a:t>
            </a:r>
          </a:p>
          <a:p>
            <a:r>
              <a:rPr lang="en-US" smtClean="0"/>
              <a:t>All (useful) mutex algorithms satisfy first and second properties.</a:t>
            </a:r>
          </a:p>
          <a:p>
            <a:pPr lvl="1"/>
            <a:r>
              <a:rPr lang="en-US" smtClean="0"/>
              <a:t>Some algorithms satisfy the third property, but have lower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2567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locking algorithms implemented?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</a:t>
            </a:r>
            <a:r>
              <a:rPr lang="en-US" smtClean="0"/>
              <a:t>(TS) </a:t>
            </a:r>
            <a:r>
              <a:rPr lang="en-US" smtClean="0"/>
              <a:t>or compare-and-swap</a:t>
            </a:r>
            <a:r>
              <a:rPr lang="en-US" smtClean="0"/>
              <a:t> (CAS), provided in most processors.</a:t>
            </a:r>
          </a:p>
          <a:p>
            <a:r>
              <a:rPr lang="en-US" smtClean="0"/>
              <a:t>TS(x)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 smtClean="0"/>
              <a:t>It returns x’s value before the TS.</a:t>
            </a:r>
          </a:p>
          <a:p>
            <a:pPr lvl="1"/>
            <a:r>
              <a:rPr lang="en-US" smtClean="0"/>
              <a:t>All this is done atomically, i.e. the test and set steps won’t be interrupted by another thread.</a:t>
            </a:r>
            <a:endParaRPr lang="en-US" smtClean="0"/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  <a:endParaRPr lang="en-US" smtClean="0"/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attempt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5" y="4405583"/>
            <a:ext cx="4615996" cy="23497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smtClean="0"/>
              <a:t>Two process lock using reads and writes.</a:t>
            </a:r>
          </a:p>
          <a:p>
            <a:r>
              <a:rPr lang="en-US" sz="2000" smtClean="0"/>
              <a:t>Each thread has an ID i for itself, and j for the other process.</a:t>
            </a:r>
          </a:p>
          <a:p>
            <a:r>
              <a:rPr lang="en-US" sz="2000" smtClean="0"/>
              <a:t>Set a flag to indicate interest in CS.</a:t>
            </a:r>
          </a:p>
          <a:p>
            <a:r>
              <a:rPr lang="en-US" sz="2000" smtClean="0"/>
              <a:t>Wait till other thread’s flag unset to enter CS</a:t>
            </a:r>
            <a:r>
              <a:rPr lang="en-US" sz="2000" smtClean="0"/>
              <a:t>.</a:t>
            </a:r>
          </a:p>
          <a:p>
            <a:r>
              <a:rPr lang="en-US" sz="2000" smtClean="0"/>
              <a:t>To leave the CS, it resets the flag.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" y="1084853"/>
            <a:ext cx="4060858" cy="28936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7368" y="751303"/>
            <a:ext cx="3673550" cy="6004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Algorithm satisfies mutual exclusion.</a:t>
            </a:r>
          </a:p>
          <a:p>
            <a:pPr lvl="1"/>
            <a:r>
              <a:rPr lang="en-US" sz="1800" kern="0" smtClean="0"/>
              <a:t>Either process A or B does its line 7 first.</a:t>
            </a:r>
          </a:p>
          <a:p>
            <a:pPr lvl="1"/>
            <a:r>
              <a:rPr lang="en-US" sz="1800" kern="0" smtClean="0"/>
              <a:t>If A does 7 first, then when B does its line 8, it will see flag[A] set, and not enter CS.</a:t>
            </a:r>
          </a:p>
          <a:p>
            <a:pPr lvl="1"/>
            <a:r>
              <a:rPr lang="en-US" sz="1800" kern="0" smtClean="0"/>
              <a:t>So only one process in CS at a time.</a:t>
            </a:r>
          </a:p>
          <a:p>
            <a:r>
              <a:rPr lang="en-US" sz="2000" kern="0" smtClean="0"/>
              <a:t>Algorithm is not deadlock free.</a:t>
            </a:r>
          </a:p>
          <a:p>
            <a:pPr lvl="1"/>
            <a:r>
              <a:rPr lang="en-US" sz="1800" kern="0" smtClean="0"/>
              <a:t>If A and B both do line 7 before line 8, both will see the other’s flag as true, and wait forever.</a:t>
            </a:r>
          </a:p>
          <a:p>
            <a:pPr lvl="1"/>
            <a:endParaRPr lang="en-US" sz="2000" kern="0"/>
          </a:p>
        </p:txBody>
      </p:sp>
      <p:sp>
        <p:nvSpPr>
          <p:cNvPr id="7" name="TextBox 6"/>
          <p:cNvSpPr txBox="1"/>
          <p:nvPr/>
        </p:nvSpPr>
        <p:spPr>
          <a:xfrm>
            <a:off x="350961" y="3859865"/>
            <a:ext cx="430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The Art of Multiprocessor Programming.  Herlihy, Shavit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42330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5" y="1098920"/>
            <a:ext cx="4581295" cy="30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Peterson’s mutex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884" y="1419224"/>
            <a:ext cx="4042184" cy="53816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smtClean="0"/>
              <a:t>Mutual exclusion or deadlock-freedom can only be violated when both processes want to enter the CS.</a:t>
            </a:r>
          </a:p>
          <a:p>
            <a:pPr lvl="1"/>
            <a:r>
              <a:rPr lang="en-US" sz="1400"/>
              <a:t>Suppose WLOG both processes want to enter CS.  Let i be the process that did line 9 </a:t>
            </a:r>
            <a:r>
              <a:rPr lang="en-US" sz="1400"/>
              <a:t>last</a:t>
            </a:r>
            <a:r>
              <a:rPr lang="en-US" sz="1400" smtClean="0"/>
              <a:t>.</a:t>
            </a:r>
            <a:endParaRPr lang="en-US" sz="1200" smtClean="0"/>
          </a:p>
          <a:p>
            <a:r>
              <a:rPr lang="en-US" sz="1600" smtClean="0"/>
              <a:t>Algorithm </a:t>
            </a:r>
            <a:r>
              <a:rPr lang="en-US" sz="1600" smtClean="0"/>
              <a:t>satisfies mutual exclusion.</a:t>
            </a:r>
          </a:p>
          <a:p>
            <a:pPr lvl="1"/>
            <a:r>
              <a:rPr lang="en-US" sz="1400"/>
              <a:t>B</a:t>
            </a:r>
            <a:r>
              <a:rPr lang="en-US" sz="1400" smtClean="0"/>
              <a:t>oth </a:t>
            </a:r>
            <a:r>
              <a:rPr lang="en-US" sz="1400" smtClean="0"/>
              <a:t>i, j already did line 8.  </a:t>
            </a:r>
          </a:p>
          <a:p>
            <a:pPr lvl="1"/>
            <a:r>
              <a:rPr lang="en-US" sz="1400" smtClean="0"/>
              <a:t>So when i does line 10, it waits for j.  </a:t>
            </a:r>
          </a:p>
          <a:p>
            <a:r>
              <a:rPr lang="en-US" sz="1600" smtClean="0"/>
              <a:t>Algorithm satisfies deadlock freedom.</a:t>
            </a:r>
          </a:p>
          <a:p>
            <a:pPr lvl="1"/>
            <a:r>
              <a:rPr lang="en-US" sz="1400" smtClean="0"/>
              <a:t>Suppose thread i is waiting at 10.  </a:t>
            </a:r>
          </a:p>
          <a:p>
            <a:pPr lvl="1"/>
            <a:r>
              <a:rPr lang="en-US" sz="1400" smtClean="0"/>
              <a:t>Then flag[j]==true, so j is interested in the CS</a:t>
            </a:r>
            <a:r>
              <a:rPr lang="en-US" sz="1400" smtClean="0"/>
              <a:t>.</a:t>
            </a:r>
          </a:p>
          <a:p>
            <a:pPr lvl="1"/>
            <a:r>
              <a:rPr lang="en-US" sz="1400" smtClean="0"/>
              <a:t>Since i did 9 last, victim == i, and so j is in the CS.</a:t>
            </a:r>
            <a:endParaRPr lang="en-US" sz="1400" smtClean="0"/>
          </a:p>
          <a:p>
            <a:pPr lvl="1"/>
            <a:r>
              <a:rPr lang="en-US" sz="1400" smtClean="0"/>
              <a:t>So eventually j will do unlock, and set flag[j]==false. </a:t>
            </a:r>
          </a:p>
          <a:p>
            <a:pPr lvl="1"/>
            <a:r>
              <a:rPr lang="en-US" sz="1400" smtClean="0"/>
              <a:t>At that point, i can enter the CS</a:t>
            </a:r>
            <a:r>
              <a:rPr lang="en-US" sz="1400" smtClean="0"/>
              <a:t>.</a:t>
            </a:r>
          </a:p>
          <a:p>
            <a:r>
              <a:rPr lang="en-US" sz="1600"/>
              <a:t>Algorithm </a:t>
            </a:r>
            <a:r>
              <a:rPr lang="en-US" sz="1600" smtClean="0"/>
              <a:t>also wait-freedom</a:t>
            </a:r>
            <a:r>
              <a:rPr lang="en-US" sz="1600"/>
              <a:t>.</a:t>
            </a:r>
          </a:p>
          <a:p>
            <a:r>
              <a:rPr lang="en-US" sz="1600" smtClean="0"/>
              <a:t>Can </a:t>
            </a:r>
            <a:r>
              <a:rPr lang="en-US" sz="1600" smtClean="0"/>
              <a:t>build n process mutex by repeated use of 2 process mutex.</a:t>
            </a:r>
            <a:endParaRPr lang="en-US" sz="1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171308"/>
            <a:ext cx="4440559" cy="2537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Each thread has a flag to indicate interest in CS.  </a:t>
            </a:r>
          </a:p>
          <a:p>
            <a:r>
              <a:rPr lang="en-US" sz="2000" kern="0" smtClean="0"/>
              <a:t>There’s a shared variable victim accessed by all the theads.</a:t>
            </a:r>
          </a:p>
          <a:p>
            <a:r>
              <a:rPr lang="en-US" sz="2000" kern="0" smtClean="0"/>
              <a:t>When a thread wants to enter the CS, it first sets victim </a:t>
            </a:r>
            <a:r>
              <a:rPr lang="en-US" sz="2000" kern="0" smtClean="0"/>
              <a:t>to itself to </a:t>
            </a:r>
            <a:r>
              <a:rPr lang="en-US" sz="2000" kern="0" smtClean="0"/>
              <a:t>let </a:t>
            </a:r>
            <a:r>
              <a:rPr lang="en-US" sz="2000" kern="0" smtClean="0"/>
              <a:t>the other thread go </a:t>
            </a:r>
            <a:r>
              <a:rPr lang="en-US" sz="2000" kern="0" smtClean="0"/>
              <a:t>first.</a:t>
            </a:r>
          </a:p>
          <a:p>
            <a:r>
              <a:rPr lang="en-US" sz="2000" kern="0" smtClean="0"/>
              <a:t>A thread waits while the other thread is interested in the CS, and while the victim is itself.  </a:t>
            </a:r>
            <a:endParaRPr lang="en-US" sz="2000" kern="0" smtClean="0"/>
          </a:p>
          <a:p>
            <a:r>
              <a:rPr lang="en-US" sz="2000" kern="0" smtClean="0"/>
              <a:t>To leave CS, it resets the flag.</a:t>
            </a:r>
            <a:endParaRPr lang="en-US" sz="2000" kern="0" smtClean="0"/>
          </a:p>
          <a:p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41652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Lamports’s bakery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9344" cy="51889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 process mutual exclusion.</a:t>
            </a:r>
          </a:p>
          <a:p>
            <a:r>
              <a:rPr lang="en-US" smtClean="0"/>
              <a:t>Based on each process getting a ticket, similar to </a:t>
            </a:r>
            <a:r>
              <a:rPr lang="en-US" smtClean="0"/>
              <a:t>lining up at </a:t>
            </a:r>
            <a:r>
              <a:rPr lang="en-US" smtClean="0"/>
              <a:t>the bakery or bank.</a:t>
            </a:r>
          </a:p>
          <a:p>
            <a:pPr lvl="1"/>
            <a:r>
              <a:rPr lang="en-US" smtClean="0"/>
              <a:t>Code has two sections, doorway and waiting.</a:t>
            </a:r>
          </a:p>
          <a:p>
            <a:pPr lvl="1"/>
            <a:r>
              <a:rPr lang="en-US" smtClean="0"/>
              <a:t>A process always finishes its doorway code in a bounded (in n) number of steps.</a:t>
            </a:r>
          </a:p>
          <a:p>
            <a:r>
              <a:rPr lang="en-US" smtClean="0"/>
              <a:t>Satisfies first come first serve (FCFS) </a:t>
            </a:r>
            <a:r>
              <a:rPr lang="en-US" smtClean="0"/>
              <a:t>property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If </a:t>
            </a:r>
            <a:r>
              <a:rPr lang="en-US" smtClean="0"/>
              <a:t>process i finishes its doorway before process j starts, i will enter the CS before j.</a:t>
            </a:r>
          </a:p>
          <a:p>
            <a:r>
              <a:rPr lang="en-US" smtClean="0"/>
              <a:t>Thus, this algorithm is wait free, because each process eventually finishes its doorway section, after which it’s guaranteed to enter the CS before any process that starts the doorway 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70825</TotalTime>
  <Words>2585</Words>
  <Application>Microsoft Office PowerPoint</Application>
  <PresentationFormat>On-screen Show (4:3)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Times New Roman</vt:lpstr>
      <vt:lpstr>Wingdings</vt:lpstr>
      <vt:lpstr>Pixel</vt:lpstr>
      <vt:lpstr>Shared Memory Synchronization</vt:lpstr>
      <vt:lpstr>Concurrency bugs</vt:lpstr>
      <vt:lpstr>Eliminating concurrency bugs</vt:lpstr>
      <vt:lpstr>Eliminating concurrency bugs</vt:lpstr>
      <vt:lpstr>Mutual exclusion</vt:lpstr>
      <vt:lpstr>Mutual exclusion algorithms</vt:lpstr>
      <vt:lpstr>A first attempt</vt:lpstr>
      <vt:lpstr>Peterson’s mutex algorithm</vt:lpstr>
      <vt:lpstr>Lamports’s bakery algorithm</vt:lpstr>
      <vt:lpstr>Lamport’s bakery algorithm</vt:lpstr>
      <vt:lpstr>Test-and-set based locks</vt:lpstr>
      <vt:lpstr>Improving performance</vt:lpstr>
      <vt:lpstr>Backoff based locks</vt:lpstr>
      <vt:lpstr>Anderson’s queue lock</vt:lpstr>
      <vt:lpstr>CLH queue lock</vt:lpstr>
      <vt:lpstr>MCS queue lock</vt:lpstr>
      <vt:lpstr>MCS queue lock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4122</cp:revision>
  <cp:lastPrinted>2016-09-11T13:46:04Z</cp:lastPrinted>
  <dcterms:created xsi:type="dcterms:W3CDTF">2004-01-06T19:40:29Z</dcterms:created>
  <dcterms:modified xsi:type="dcterms:W3CDTF">2017-03-08T03:52:27Z</dcterms:modified>
</cp:coreProperties>
</file>