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30"/>
  </p:notesMasterIdLst>
  <p:handoutMasterIdLst>
    <p:handoutMasterId r:id="rId31"/>
  </p:handoutMasterIdLst>
  <p:sldIdLst>
    <p:sldId id="256" r:id="rId2"/>
    <p:sldId id="258" r:id="rId3"/>
    <p:sldId id="259" r:id="rId4"/>
    <p:sldId id="260" r:id="rId5"/>
    <p:sldId id="261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8" r:id="rId29"/>
  </p:sldIdLst>
  <p:sldSz cx="9144000" cy="6858000" type="screen4x3"/>
  <p:notesSz cx="9601200" cy="7315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2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304" userDrawn="1">
          <p15:clr>
            <a:srgbClr val="A4A3A4"/>
          </p15:clr>
        </p15:guide>
        <p15:guide id="2" pos="302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03FB"/>
    <a:srgbClr val="FF0000"/>
    <a:srgbClr val="FF5050"/>
    <a:srgbClr val="01FD61"/>
    <a:srgbClr val="FF6600"/>
    <a:srgbClr val="FFCC99"/>
    <a:srgbClr val="FF9966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784" autoAdjust="0"/>
    <p:restoredTop sz="95473" autoAdjust="0"/>
  </p:normalViewPr>
  <p:slideViewPr>
    <p:cSldViewPr snapToGrid="0">
      <p:cViewPr varScale="1">
        <p:scale>
          <a:sx n="97" d="100"/>
          <a:sy n="97" d="100"/>
        </p:scale>
        <p:origin x="60" y="207"/>
      </p:cViewPr>
      <p:guideLst>
        <p:guide orient="horz" pos="2224"/>
        <p:guide pos="2880"/>
      </p:guideLst>
    </p:cSldViewPr>
  </p:slideViewPr>
  <p:outlineViewPr>
    <p:cViewPr>
      <p:scale>
        <a:sx n="33" d="100"/>
        <a:sy n="33" d="100"/>
      </p:scale>
      <p:origin x="0" y="-250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43" d="625"/>
        <a:sy n="1043" d="625"/>
      </p:scale>
      <p:origin x="0" y="-1752"/>
    </p:cViewPr>
  </p:sorterViewPr>
  <p:notesViewPr>
    <p:cSldViewPr snapToGrid="0">
      <p:cViewPr>
        <p:scale>
          <a:sx n="100" d="100"/>
          <a:sy n="100" d="100"/>
        </p:scale>
        <p:origin x="-366" y="1392"/>
      </p:cViewPr>
      <p:guideLst>
        <p:guide orient="horz" pos="2304"/>
        <p:guide pos="3024"/>
      </p:guideLst>
    </p:cSldViewPr>
  </p:notesViewPr>
  <p:gridSpacing cx="914400" cy="9144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2619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7046" y="0"/>
            <a:ext cx="4162618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7747"/>
            <a:ext cx="4162619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7046" y="6947747"/>
            <a:ext cx="4162618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C333B31E-A7C0-4A3F-8514-7A36EFC7EC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0460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2619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t" anchorCtr="0" compatLnSpc="1">
            <a:prstTxWarp prst="textNoShape">
              <a:avLst/>
            </a:prstTxWarp>
          </a:bodyPr>
          <a:lstStyle>
            <a:lvl1pPr defTabSz="912833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582" y="0"/>
            <a:ext cx="4162619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t" anchorCtr="0" compatLnSpc="1">
            <a:prstTxWarp prst="textNoShape">
              <a:avLst/>
            </a:prstTxWarp>
          </a:bodyPr>
          <a:lstStyle>
            <a:lvl1pPr algn="r" defTabSz="912833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0570" y="3474720"/>
            <a:ext cx="7040061" cy="3291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9440"/>
            <a:ext cx="4162619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b" anchorCtr="0" compatLnSpc="1">
            <a:prstTxWarp prst="textNoShape">
              <a:avLst/>
            </a:prstTxWarp>
          </a:bodyPr>
          <a:lstStyle>
            <a:lvl1pPr defTabSz="912833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582" y="6949440"/>
            <a:ext cx="4162619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b" anchorCtr="0" compatLnSpc="1">
            <a:prstTxWarp prst="textNoShape">
              <a:avLst/>
            </a:prstTxWarp>
          </a:bodyPr>
          <a:lstStyle>
            <a:lvl1pPr algn="r" defTabSz="912813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10903138-3899-4E15-BD25-410FB37790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2458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17819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819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655F58-A1C9-42C6-A3F3-76058D51A6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738B34-35CC-45D6-A7D9-E634FDB5F8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304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7435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7435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B99D09-8B98-4082-8A47-6EA51D04F8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9849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7905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419225"/>
            <a:ext cx="4038600" cy="47815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4FC9F7-C6FC-4D66-BA69-176D791FCD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0835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457200"/>
            <a:ext cx="8229600" cy="7905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89C9CF-188C-4C48-9761-CD1146D131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464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2D628A-39D0-42E9-A6EC-CE2DC230FA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130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1786BF-930C-470D-A205-1EB6F2435D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614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9225"/>
            <a:ext cx="40386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9225"/>
            <a:ext cx="40386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010B92-C67A-47E6-881C-4FB24A583C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257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23D1AD-E64D-4B0F-A646-84C1F324DF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165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6EAF5D-5B3F-4128-9AB0-4815BED1FA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891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0A7414-2770-4E8F-B398-EE16E21575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622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0826CC-16A2-42F1-ABE6-492C9C51DD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365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A583AB-8B74-4EC3-A6DA-32EC4B96F8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896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anose="020B0A04020102020204" pitchFamily="34" charset="0"/>
              </a:defRPr>
            </a:lvl1pPr>
          </a:lstStyle>
          <a:p>
            <a:pPr>
              <a:defRPr/>
            </a:pPr>
            <a:fld id="{9D02EC54-0B0B-4BC4-A897-11BFF64E19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19225"/>
            <a:ext cx="8229600" cy="478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7716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46" r:id="rId1"/>
    <p:sldLayoutId id="2147484234" r:id="rId2"/>
    <p:sldLayoutId id="2147484235" r:id="rId3"/>
    <p:sldLayoutId id="2147484236" r:id="rId4"/>
    <p:sldLayoutId id="2147484237" r:id="rId5"/>
    <p:sldLayoutId id="2147484238" r:id="rId6"/>
    <p:sldLayoutId id="2147484239" r:id="rId7"/>
    <p:sldLayoutId id="2147484240" r:id="rId8"/>
    <p:sldLayoutId id="2147484241" r:id="rId9"/>
    <p:sldLayoutId id="2147484242" r:id="rId10"/>
    <p:sldLayoutId id="2147484243" r:id="rId11"/>
    <p:sldLayoutId id="2147484244" r:id="rId12"/>
    <p:sldLayoutId id="2147484245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ctrTitle"/>
          </p:nvPr>
        </p:nvSpPr>
        <p:spPr>
          <a:xfrm>
            <a:off x="2871788" y="1828800"/>
            <a:ext cx="6272212" cy="2209800"/>
          </a:xfrm>
        </p:spPr>
        <p:txBody>
          <a:bodyPr/>
          <a:lstStyle/>
          <a:p>
            <a:pPr eaLnBrk="1" hangingPunct="1"/>
            <a:r>
              <a:rPr lang="en-US" sz="4000" smtClean="0"/>
              <a:t>GPUs and CUDA Programming</a:t>
            </a:r>
          </a:p>
        </p:txBody>
      </p:sp>
      <p:sp>
        <p:nvSpPr>
          <p:cNvPr id="512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/>
              <a:t>CS121 Parallel Computing</a:t>
            </a:r>
          </a:p>
          <a:p>
            <a:pPr eaLnBrk="1" hangingPunct="1"/>
            <a:r>
              <a:rPr lang="en-US"/>
              <a:t>Spring 2017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CUDA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8101013" cy="5105400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smtClean="0"/>
              <a:t>Use labels to declare host and device functions.</a:t>
            </a:r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 smtClean="0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 smtClean="0"/>
          </a:p>
          <a:p>
            <a:pPr>
              <a:defRPr/>
            </a:pPr>
            <a:r>
              <a:rPr lang="en-US" smtClean="0"/>
              <a:t>Allocate memory on device.</a:t>
            </a:r>
          </a:p>
          <a:p>
            <a:pPr marL="457200" lvl="1" indent="0">
              <a:buFont typeface="Wingdings" panose="05000000000000000000" pitchFamily="2" charset="2"/>
              <a:buNone/>
              <a:defRPr/>
            </a:pPr>
            <a:r>
              <a:rPr lang="en-US" sz="1900">
                <a:latin typeface="Consolas" panose="020B0609020204030204" pitchFamily="49" charset="0"/>
                <a:cs typeface="Consolas" panose="020B0609020204030204" pitchFamily="49" charset="0"/>
              </a:rPr>
              <a:t>cudaMalloc((void **) </a:t>
            </a:r>
            <a:r>
              <a:rPr lang="en-US" sz="1900" smtClean="0"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US" sz="1900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sz="190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900">
                <a:latin typeface="Consolas" panose="020B0609020204030204" pitchFamily="49" charset="0"/>
                <a:cs typeface="Consolas" panose="020B0609020204030204" pitchFamily="49" charset="0"/>
              </a:rPr>
              <a:t>size</a:t>
            </a:r>
            <a:r>
              <a:rPr lang="en-US" sz="190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>
              <a:defRPr/>
            </a:pPr>
            <a:r>
              <a:rPr lang="en-US" smtClean="0"/>
              <a:t>Transfer memory.</a:t>
            </a:r>
          </a:p>
          <a:p>
            <a:pPr lvl="1">
              <a:defRPr/>
            </a:pPr>
            <a:r>
              <a:rPr lang="en-US" sz="2400" smtClean="0"/>
              <a:t>Let </a:t>
            </a:r>
            <a:r>
              <a:rPr lang="en-US" sz="2400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sz="2400" smtClean="0"/>
              <a:t> be some host data and </a:t>
            </a:r>
            <a:r>
              <a:rPr lang="en-US" sz="2400" smtClean="0">
                <a:latin typeface="Consolas" panose="020B0609020204030204" pitchFamily="49" charset="0"/>
                <a:cs typeface="Consolas" panose="020B0609020204030204" pitchFamily="49" charset="0"/>
              </a:rPr>
              <a:t>d_x</a:t>
            </a:r>
            <a:r>
              <a:rPr lang="en-US" sz="2400" smtClean="0"/>
              <a:t> be a pointer to device memory.</a:t>
            </a:r>
          </a:p>
          <a:p>
            <a:pPr lvl="1">
              <a:defRPr/>
            </a:pPr>
            <a:r>
              <a:rPr lang="en-US" sz="2400" smtClean="0"/>
              <a:t>From host to device (send input).</a:t>
            </a:r>
          </a:p>
          <a:p>
            <a:pPr marL="457200" lvl="1" indent="0">
              <a:buFont typeface="Wingdings" panose="05000000000000000000" pitchFamily="2" charset="2"/>
              <a:buNone/>
              <a:defRPr/>
            </a:pPr>
            <a:r>
              <a:rPr lang="en-US" sz="2100" smtClean="0">
                <a:latin typeface="Consolas" panose="020B0609020204030204" pitchFamily="49" charset="0"/>
                <a:cs typeface="Consolas" panose="020B0609020204030204" pitchFamily="49" charset="0"/>
              </a:rPr>
              <a:t>cudaMemcpy(d_x, x, </a:t>
            </a:r>
            <a:r>
              <a:rPr lang="en-US" sz="2100">
                <a:latin typeface="Consolas" panose="020B0609020204030204" pitchFamily="49" charset="0"/>
                <a:cs typeface="Consolas" panose="020B0609020204030204" pitchFamily="49" charset="0"/>
              </a:rPr>
              <a:t>size, </a:t>
            </a:r>
            <a:r>
              <a:rPr lang="en-US" sz="2100" smtClean="0">
                <a:latin typeface="Consolas" panose="020B0609020204030204" pitchFamily="49" charset="0"/>
                <a:cs typeface="Consolas" panose="020B0609020204030204" pitchFamily="49" charset="0"/>
              </a:rPr>
              <a:t>cudaMemcpyHostToDevice)</a:t>
            </a:r>
            <a:endParaRPr lang="en-US" sz="21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defRPr/>
            </a:pPr>
            <a:r>
              <a:rPr lang="en-US" sz="2400"/>
              <a:t>From </a:t>
            </a:r>
            <a:r>
              <a:rPr lang="en-US" sz="2400" smtClean="0"/>
              <a:t>device to host (receive output).</a:t>
            </a:r>
          </a:p>
          <a:p>
            <a:pPr marL="457200" lvl="1" indent="0">
              <a:buFont typeface="Wingdings" panose="05000000000000000000" pitchFamily="2" charset="2"/>
              <a:buNone/>
              <a:defRPr/>
            </a:pPr>
            <a:r>
              <a:rPr lang="en-US" sz="2100" smtClean="0">
                <a:latin typeface="Consolas" panose="020B0609020204030204" pitchFamily="49" charset="0"/>
                <a:cs typeface="Consolas" panose="020B0609020204030204" pitchFamily="49" charset="0"/>
              </a:rPr>
              <a:t>cudaMemcpy(x, d_x, </a:t>
            </a:r>
            <a:r>
              <a:rPr lang="en-US" sz="2100">
                <a:latin typeface="Consolas" panose="020B0609020204030204" pitchFamily="49" charset="0"/>
                <a:cs typeface="Consolas" panose="020B0609020204030204" pitchFamily="49" charset="0"/>
              </a:rPr>
              <a:t>size, </a:t>
            </a:r>
            <a:r>
              <a:rPr lang="en-US" sz="2100" smtClean="0">
                <a:latin typeface="Consolas" panose="020B0609020204030204" pitchFamily="49" charset="0"/>
                <a:cs typeface="Consolas" panose="020B0609020204030204" pitchFamily="49" charset="0"/>
              </a:rPr>
              <a:t>cudaMemcpyDeviceToHost)</a:t>
            </a:r>
            <a:endParaRPr lang="en-US" sz="21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defRPr/>
            </a:pPr>
            <a:endParaRPr lang="en-US" sz="2000" smtClean="0"/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smtClean="0"/>
          </a:p>
        </p:txBody>
      </p:sp>
      <p:pic>
        <p:nvPicPr>
          <p:cNvPr id="16388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1922463"/>
            <a:ext cx="4667250" cy="1449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926047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CUDA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7772400" cy="5241925"/>
          </a:xfrm>
        </p:spPr>
        <p:txBody>
          <a:bodyPr/>
          <a:lstStyle/>
          <a:p>
            <a:r>
              <a:rPr lang="en-US" altLang="en-US" sz="2200" smtClean="0"/>
              <a:t>When calling kernel, must specify number of threads.</a:t>
            </a:r>
          </a:p>
          <a:p>
            <a:pPr lvl="1"/>
            <a:r>
              <a:rPr lang="en-US" altLang="en-US" sz="2000" smtClean="0"/>
              <a:t>Threads grouped into blocks.</a:t>
            </a:r>
          </a:p>
          <a:p>
            <a:pPr lvl="1"/>
            <a:r>
              <a:rPr lang="en-US" altLang="en-US" sz="2000" smtClean="0"/>
              <a:t>Specify number of blocks, and number of threads per block.</a:t>
            </a:r>
          </a:p>
          <a:p>
            <a:pPr lvl="1"/>
            <a:r>
              <a:rPr lang="en-US" altLang="en-US" sz="2000" smtClean="0"/>
              <a:t>More on this next lecture.</a:t>
            </a:r>
          </a:p>
          <a:p>
            <a:endParaRPr lang="en-US" altLang="en-US" sz="2200" smtClean="0"/>
          </a:p>
          <a:p>
            <a:endParaRPr lang="en-US" altLang="en-US" sz="2200" smtClean="0"/>
          </a:p>
          <a:p>
            <a:endParaRPr lang="en-US" altLang="en-US" sz="2200" smtClean="0"/>
          </a:p>
          <a:p>
            <a:endParaRPr lang="en-US" altLang="en-US" sz="2200" smtClean="0"/>
          </a:p>
          <a:p>
            <a:r>
              <a:rPr lang="en-US" altLang="en-US" sz="2200" smtClean="0"/>
              <a:t>Invoke kernel.</a:t>
            </a:r>
          </a:p>
          <a:p>
            <a:pPr lvl="1"/>
            <a:r>
              <a:rPr lang="en-US" altLang="en-US" sz="2000" smtClean="0"/>
              <a:t>Let</a:t>
            </a:r>
            <a:r>
              <a:rPr lang="en-US" altLang="en-US" sz="2000" b="1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0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altLang="en-US" sz="2000" b="1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000" smtClean="0"/>
              <a:t>be total # threads, </a:t>
            </a:r>
            <a:r>
              <a:rPr lang="en-US" altLang="en-US" sz="20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en-US" altLang="en-US" sz="2000" smtClean="0"/>
              <a:t> be # threads per block.  </a:t>
            </a:r>
          </a:p>
          <a:p>
            <a:pPr lvl="2"/>
            <a:r>
              <a:rPr lang="en-US" altLang="en-US" sz="1800" smtClean="0"/>
              <a:t>Start </a:t>
            </a:r>
            <a:r>
              <a:rPr lang="en-US" altLang="en-US" sz="18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ceil(n/t)</a:t>
            </a:r>
            <a:r>
              <a:rPr lang="en-US" altLang="en-US" sz="1800" smtClean="0"/>
              <a:t>thread blocks with </a:t>
            </a:r>
            <a:r>
              <a:rPr lang="en-US" altLang="en-US" sz="18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altLang="en-US" sz="1800" smtClean="0"/>
              <a:t> threads each.</a:t>
            </a:r>
          </a:p>
          <a:p>
            <a:pPr lvl="1"/>
            <a:r>
              <a:rPr lang="en-US" altLang="en-US" sz="20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KernelFunction&lt;&lt;&lt;ceil(n/t), t&gt;&gt;&gt;(args)</a:t>
            </a:r>
          </a:p>
          <a:p>
            <a:pPr lvl="1"/>
            <a:r>
              <a:rPr lang="en-US" altLang="en-US" sz="20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ceil</a:t>
            </a:r>
            <a:r>
              <a:rPr lang="en-US" altLang="en-US" sz="2000" smtClean="0"/>
              <a:t> ensures we have at least n threads.</a:t>
            </a:r>
          </a:p>
        </p:txBody>
      </p:sp>
      <p:pic>
        <p:nvPicPr>
          <p:cNvPr id="17412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1863" y="2878138"/>
            <a:ext cx="4484687" cy="155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2671027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Vector addition code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7772400" cy="516572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11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__global__</a:t>
            </a:r>
          </a:p>
          <a:p>
            <a:pPr eaLnBrk="1" hangingPunct="1">
              <a:buFontTx/>
              <a:buNone/>
            </a:pPr>
            <a:r>
              <a:rPr lang="en-US" altLang="en-US" sz="11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void vecAddKernel(float* A, float* B, float* C, int n) {</a:t>
            </a:r>
          </a:p>
          <a:p>
            <a:pPr eaLnBrk="1" hangingPunct="1">
              <a:buFontTx/>
              <a:buNone/>
            </a:pPr>
            <a:r>
              <a:rPr lang="en-US" altLang="en-US" sz="11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int i = threadId.x + blockDim.x * blockId.x;</a:t>
            </a:r>
          </a:p>
          <a:p>
            <a:pPr eaLnBrk="1" hangingPunct="1">
              <a:buFontTx/>
              <a:buNone/>
            </a:pPr>
            <a:r>
              <a:rPr lang="en-US" altLang="en-US" sz="11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if (i&lt;n) C[i] = A[i] + B[i];</a:t>
            </a:r>
          </a:p>
          <a:p>
            <a:pPr eaLnBrk="1" hangingPunct="1">
              <a:buFontTx/>
              <a:buNone/>
            </a:pPr>
            <a:r>
              <a:rPr lang="en-US" altLang="en-US" sz="11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eaLnBrk="1" hangingPunct="1">
              <a:buFontTx/>
              <a:buNone/>
            </a:pPr>
            <a:endParaRPr lang="en-US" altLang="en-US" sz="1100" smtClean="0"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buFontTx/>
              <a:buNone/>
            </a:pPr>
            <a:r>
              <a:rPr lang="en-US" altLang="en-US" sz="11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void vecAdd(float* A, float* B, float* C, int n) {</a:t>
            </a:r>
          </a:p>
          <a:p>
            <a:pPr eaLnBrk="1" hangingPunct="1">
              <a:buFontTx/>
              <a:buNone/>
            </a:pPr>
            <a:r>
              <a:rPr lang="en-US" altLang="en-US" sz="11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int size = n * sizeof(float);</a:t>
            </a:r>
          </a:p>
          <a:p>
            <a:pPr eaLnBrk="1" hangingPunct="1">
              <a:buFontTx/>
              <a:buNone/>
            </a:pPr>
            <a:r>
              <a:rPr lang="en-US" altLang="en-US" sz="11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float *d_A, *d_B, *d_C;</a:t>
            </a:r>
          </a:p>
          <a:p>
            <a:pPr eaLnBrk="1" hangingPunct="1">
              <a:buFontTx/>
              <a:buNone/>
            </a:pPr>
            <a:endParaRPr lang="en-US" altLang="en-US" sz="1100" smtClean="0"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buFontTx/>
              <a:buNone/>
            </a:pPr>
            <a:r>
              <a:rPr lang="en-US" altLang="en-US" sz="11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cudaMalloc((void **) &amp;d_A, size);</a:t>
            </a:r>
          </a:p>
          <a:p>
            <a:pPr eaLnBrk="1" hangingPunct="1">
              <a:buFontTx/>
              <a:buNone/>
            </a:pPr>
            <a:r>
              <a:rPr lang="en-US" altLang="en-US" sz="11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cudaMemcpy(d_A, A, size, cudaMemcpyHostToDevice);</a:t>
            </a:r>
          </a:p>
          <a:p>
            <a:pPr eaLnBrk="1" hangingPunct="1">
              <a:buFontTx/>
              <a:buNone/>
            </a:pPr>
            <a:r>
              <a:rPr lang="en-US" altLang="en-US" sz="11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cudaMalloc((void **) &amp;d_B, size);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1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	cudaMemcpy(d_B, B, size, cudaMemcpyHostToDevice);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1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cudaMalloc((void **) &amp;d_C, size);</a:t>
            </a:r>
          </a:p>
          <a:p>
            <a:pPr eaLnBrk="1" hangingPunct="1">
              <a:buFontTx/>
              <a:buNone/>
            </a:pPr>
            <a:r>
              <a:rPr lang="en-US" altLang="en-US" sz="11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</a:t>
            </a:r>
          </a:p>
          <a:p>
            <a:pPr eaLnBrk="1" hangingPunct="1">
              <a:buFontTx/>
              <a:buNone/>
            </a:pPr>
            <a:r>
              <a:rPr lang="en-US" altLang="en-US" sz="11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en-US" sz="1100" smtClean="0">
                <a:solidFill>
                  <a:srgbClr val="FF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vecAddKernel&lt;&lt;&lt;ceil(n/256), 256&gt;&gt;&gt;(d_A, d_B, d_C, n);</a:t>
            </a:r>
          </a:p>
          <a:p>
            <a:pPr eaLnBrk="1" hangingPunct="1">
              <a:buFontTx/>
              <a:buNone/>
            </a:pPr>
            <a:endParaRPr lang="en-US" altLang="en-US" sz="1100" smtClean="0"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1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cudaMemcpy(C, d_C, size, cudaMemcpyDeviceToHost);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1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cudaFree(d_A); cudaFree(d_B); cudaFree(d_C); </a:t>
            </a:r>
          </a:p>
          <a:p>
            <a:pPr eaLnBrk="1" hangingPunct="1">
              <a:buFontTx/>
              <a:buNone/>
            </a:pPr>
            <a:r>
              <a:rPr lang="en-US" altLang="en-US" sz="11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en-US" altLang="en-US" sz="11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endParaRPr lang="en-US" altLang="en-US" sz="1100" smtClean="0"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buFontTx/>
              <a:buNone/>
            </a:pPr>
            <a:r>
              <a:rPr lang="en-US" altLang="en-US" sz="11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int main() {</a:t>
            </a:r>
          </a:p>
          <a:p>
            <a:pPr eaLnBrk="1" hangingPunct="1">
              <a:buFontTx/>
              <a:buNone/>
            </a:pPr>
            <a:r>
              <a:rPr lang="en-US" altLang="en-US" sz="11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vecAdd(A_h, B_h, C_h, N);</a:t>
            </a:r>
          </a:p>
          <a:p>
            <a:pPr eaLnBrk="1" hangingPunct="1">
              <a:buFontTx/>
              <a:buNone/>
            </a:pPr>
            <a:r>
              <a:rPr lang="en-US" altLang="en-US" sz="11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altLang="en-US" sz="1100" smtClean="0"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665998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CUDA thread organization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8186738" cy="3517900"/>
          </a:xfrm>
        </p:spPr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en-US" smtClean="0"/>
              <a:t>All CUDA threads run the same code.</a:t>
            </a:r>
          </a:p>
          <a:p>
            <a:pPr lvl="1">
              <a:defRPr/>
            </a:pPr>
            <a:r>
              <a:rPr lang="en-US" smtClean="0"/>
              <a:t>But they can operate on different data based on their thread ID.</a:t>
            </a:r>
          </a:p>
          <a:p>
            <a:pPr lvl="1">
              <a:defRPr/>
            </a:pPr>
            <a:r>
              <a:rPr lang="en-US" smtClean="0"/>
              <a:t>They can also be at different points in the code.</a:t>
            </a:r>
          </a:p>
          <a:p>
            <a:pPr>
              <a:defRPr/>
            </a:pPr>
            <a:r>
              <a:rPr lang="en-US" smtClean="0"/>
              <a:t>Threads are organized in two levels.</a:t>
            </a:r>
          </a:p>
          <a:p>
            <a:pPr lvl="1">
              <a:defRPr/>
            </a:pPr>
            <a:r>
              <a:rPr lang="en-US" smtClean="0"/>
              <a:t>A “grid” containing multiple thread blocks.</a:t>
            </a:r>
          </a:p>
          <a:p>
            <a:pPr lvl="1">
              <a:defRPr/>
            </a:pPr>
            <a:r>
              <a:rPr lang="en-US" smtClean="0"/>
              <a:t>Each thread block contains a number of threads.</a:t>
            </a:r>
          </a:p>
          <a:p>
            <a:pPr lvl="2">
              <a:defRPr/>
            </a:pPr>
            <a:r>
              <a:rPr lang="en-US" smtClean="0"/>
              <a:t>All blocks have same size (i.e. number of threads).</a:t>
            </a:r>
          </a:p>
          <a:p>
            <a:pPr lvl="1">
              <a:defRPr/>
            </a:pPr>
            <a:r>
              <a:rPr lang="en-US" smtClean="0"/>
              <a:t>Grid and blocks can be 1D, 2D or 3D.  Let’s look at 1D first.</a:t>
            </a:r>
          </a:p>
          <a:p>
            <a:pPr lvl="1">
              <a:defRPr/>
            </a:pPr>
            <a:r>
              <a:rPr lang="en-US" smtClean="0"/>
              <a:t>Will discuss reason for having two levels later.</a:t>
            </a:r>
          </a:p>
          <a:p>
            <a:pPr>
              <a:defRPr/>
            </a:pPr>
            <a:endParaRPr lang="en-US" smtClean="0"/>
          </a:p>
        </p:txBody>
      </p:sp>
      <p:pic>
        <p:nvPicPr>
          <p:cNvPr id="14341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0055" y="4423026"/>
            <a:ext cx="6046562" cy="21025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3898568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1D thread mapping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775" y="1601788"/>
            <a:ext cx="8558213" cy="5294312"/>
          </a:xfrm>
        </p:spPr>
        <p:txBody>
          <a:bodyPr>
            <a:normAutofit fontScale="62500" lnSpcReduction="20000"/>
          </a:bodyPr>
          <a:lstStyle/>
          <a:p>
            <a:pPr>
              <a:defRPr/>
            </a:pPr>
            <a:endParaRPr lang="en-US" smtClean="0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 smtClean="0"/>
          </a:p>
          <a:p>
            <a:pPr>
              <a:defRPr/>
            </a:pPr>
            <a:endParaRPr lang="en-US" smtClean="0"/>
          </a:p>
          <a:p>
            <a:pPr>
              <a:defRPr/>
            </a:pPr>
            <a:r>
              <a:rPr lang="en-US" smtClean="0"/>
              <a:t>When </a:t>
            </a:r>
            <a:r>
              <a:rPr lang="en-US"/>
              <a:t>kernel is started, all threads assigned a unique (block number, thread number within its block).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sz="2600"/>
          </a:p>
          <a:p>
            <a:pPr lvl="1">
              <a:defRPr/>
            </a:pPr>
            <a:endParaRPr lang="en-US" sz="2200" smtClean="0"/>
          </a:p>
          <a:p>
            <a:pPr lvl="1">
              <a:defRPr/>
            </a:pPr>
            <a:r>
              <a:rPr lang="en-US" smtClean="0"/>
              <a:t>So </a:t>
            </a:r>
            <a:r>
              <a:rPr lang="en-US"/>
              <a:t>we can uniquely </a:t>
            </a:r>
            <a:r>
              <a:rPr lang="en-US" smtClean="0"/>
              <a:t>identify a </a:t>
            </a:r>
            <a:r>
              <a:rPr lang="en-US"/>
              <a:t>thread by its (blockId.x, threadId.x).</a:t>
            </a:r>
          </a:p>
          <a:p>
            <a:pPr lvl="1">
              <a:defRPr/>
            </a:pPr>
            <a:r>
              <a:rPr lang="en-US"/>
              <a:t>Number of threads in a block = blockDim.x</a:t>
            </a:r>
            <a:r>
              <a:rPr lang="en-US" smtClean="0"/>
              <a:t>.</a:t>
            </a:r>
          </a:p>
          <a:p>
            <a:pPr>
              <a:defRPr/>
            </a:pPr>
            <a:r>
              <a:rPr lang="en-US" smtClean="0">
                <a:solidFill>
                  <a:srgbClr val="1503FB"/>
                </a:solidFill>
              </a:rPr>
              <a:t>Ex</a:t>
            </a:r>
            <a:r>
              <a:rPr lang="en-US" smtClean="0"/>
              <a:t> For vector addition, want every element to be processed by a thread.</a:t>
            </a:r>
            <a:endParaRPr lang="en-US"/>
          </a:p>
          <a:p>
            <a:pPr lvl="1">
              <a:defRPr/>
            </a:pPr>
            <a:r>
              <a:rPr lang="en-US"/>
              <a:t>Let’s map thread (blockId.x, threadId.x) to </a:t>
            </a:r>
            <a:r>
              <a:rPr lang="en-US" smtClean="0"/>
              <a:t>vector element</a:t>
            </a:r>
            <a:endParaRPr lang="en-US"/>
          </a:p>
          <a:p>
            <a:pPr marL="0" indent="0" algn="ctr">
              <a:buFont typeface="Wingdings" panose="05000000000000000000" pitchFamily="2" charset="2"/>
              <a:buNone/>
              <a:defRPr/>
            </a:pPr>
            <a:r>
              <a:rPr lang="en-US" sz="2900">
                <a:solidFill>
                  <a:srgbClr val="1503FB"/>
                </a:solidFill>
              </a:rPr>
              <a:t>blockId.x * blockDim.x + threadId.x</a:t>
            </a:r>
          </a:p>
          <a:p>
            <a:pPr lvl="1">
              <a:defRPr/>
            </a:pPr>
            <a:r>
              <a:rPr lang="en-US">
                <a:solidFill>
                  <a:srgbClr val="1503FB"/>
                </a:solidFill>
              </a:rPr>
              <a:t>Ex </a:t>
            </a:r>
            <a:r>
              <a:rPr lang="en-US"/>
              <a:t>Block size </a:t>
            </a:r>
            <a:r>
              <a:rPr lang="en-US" smtClean="0"/>
              <a:t>256.  Thread </a:t>
            </a:r>
            <a:r>
              <a:rPr lang="en-US"/>
              <a:t>23 in block 3 </a:t>
            </a:r>
            <a:r>
              <a:rPr lang="en-US" smtClean="0"/>
              <a:t>maps to element </a:t>
            </a:r>
            <a:r>
              <a:rPr lang="en-US"/>
              <a:t>3*256+23 = 791.</a:t>
            </a:r>
          </a:p>
          <a:p>
            <a:pPr lvl="1">
              <a:defRPr/>
            </a:pPr>
            <a:r>
              <a:rPr lang="en-US"/>
              <a:t>Each thread mapped to a different </a:t>
            </a:r>
            <a:r>
              <a:rPr lang="en-US" smtClean="0"/>
              <a:t>element.</a:t>
            </a:r>
            <a:endParaRPr lang="en-US"/>
          </a:p>
          <a:p>
            <a:pPr lvl="1">
              <a:defRPr/>
            </a:pPr>
            <a:r>
              <a:rPr lang="en-US" smtClean="0"/>
              <a:t>Every element from 0 to n-1 assigned a thread.</a:t>
            </a:r>
          </a:p>
          <a:p>
            <a:pPr lvl="1">
              <a:defRPr/>
            </a:pPr>
            <a:r>
              <a:rPr lang="en-US" smtClean="0"/>
              <a:t>Other mappings also possible, depending on problem requirements.</a:t>
            </a:r>
            <a:endParaRPr lang="en-US"/>
          </a:p>
          <a:p>
            <a:pPr>
              <a:defRPr/>
            </a:pPr>
            <a:endParaRPr lang="en-US"/>
          </a:p>
        </p:txBody>
      </p:sp>
      <p:pic>
        <p:nvPicPr>
          <p:cNvPr id="8196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2075" y="1314450"/>
            <a:ext cx="3879850" cy="1347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2078038" y="3416300"/>
            <a:ext cx="49879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KernelFunction&lt;&lt;&lt;ceil(n/t), t&gt;&gt;&gt;(args)</a:t>
            </a:r>
          </a:p>
        </p:txBody>
      </p:sp>
    </p:spTree>
    <p:extLst>
      <p:ext uri="{BB962C8B-B14F-4D97-AF65-F5344CB8AC3E}">
        <p14:creationId xmlns:p14="http://schemas.microsoft.com/office/powerpoint/2010/main" val="67110568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smtClean="0"/>
              <a:t>Multidimensional thread organization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8001000" cy="47244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altLang="en-US" sz="1800" smtClean="0"/>
              <a:t>Since vectors are 1D, natural to use 1D thread organization.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sz="1800" smtClean="0"/>
              <a:t>For 2D (matrices, computer graphics, etc) and 3D (volumetric, 2D + time) data, more natural to use 2D or 3D thread organization.</a:t>
            </a:r>
          </a:p>
          <a:p>
            <a:endParaRPr lang="en-US" altLang="en-US" sz="2800" smtClean="0"/>
          </a:p>
          <a:p>
            <a:endParaRPr lang="en-US" altLang="en-US" sz="2800" smtClean="0"/>
          </a:p>
        </p:txBody>
      </p:sp>
      <p:pic>
        <p:nvPicPr>
          <p:cNvPr id="16389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8300" y="2470150"/>
            <a:ext cx="3529013" cy="374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685800" y="2343150"/>
            <a:ext cx="4413250" cy="3678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80000"/>
              <a:buFont typeface="Wingdings" panose="05000000000000000000" pitchFamily="2" charset="2"/>
              <a:buChar char="q"/>
              <a:defRPr sz="24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70000"/>
              <a:buFont typeface="Wingdings" panose="05000000000000000000" pitchFamily="2" charset="2"/>
              <a:buChar char="q"/>
              <a:defRPr sz="2200" b="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65000"/>
              <a:buFont typeface="Wingdings" panose="05000000000000000000" pitchFamily="2" charset="2"/>
              <a:buChar char="v"/>
              <a:defRPr sz="2000" b="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v"/>
              <a:defRPr b="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v"/>
              <a:defRPr b="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sz="1800" kern="0" smtClean="0"/>
              <a:t>The grid of thread blocks can be 1D, 2D or 3D.</a:t>
            </a:r>
          </a:p>
          <a:p>
            <a:pPr>
              <a:defRPr/>
            </a:pPr>
            <a:r>
              <a:rPr lang="en-US" sz="1800" kern="0" smtClean="0"/>
              <a:t>Each thread block within a grid can also be 1D, 2D or 3D.</a:t>
            </a:r>
          </a:p>
          <a:p>
            <a:pPr>
              <a:defRPr/>
            </a:pPr>
            <a:r>
              <a:rPr lang="en-US" sz="1800" kern="0" smtClean="0"/>
              <a:t>The grid and thread block dimensions don’t have to be equal.</a:t>
            </a:r>
          </a:p>
          <a:p>
            <a:pPr>
              <a:defRPr/>
            </a:pPr>
            <a:r>
              <a:rPr lang="en-US" sz="1800" kern="0" smtClean="0"/>
              <a:t>Grid and block size should be power of 2.</a:t>
            </a:r>
          </a:p>
          <a:p>
            <a:pPr>
              <a:defRPr/>
            </a:pPr>
            <a:r>
              <a:rPr lang="en-US" sz="1800" smtClean="0"/>
              <a:t>Each thread is identified by</a:t>
            </a:r>
          </a:p>
          <a:p>
            <a:pPr marL="569913" lvl="1" indent="-112713">
              <a:defRPr/>
            </a:pPr>
            <a:r>
              <a:rPr lang="en-US" sz="1600" smtClean="0"/>
              <a:t>A block ID (blockId.x</a:t>
            </a:r>
            <a:r>
              <a:rPr lang="en-US" sz="1600"/>
              <a:t>, blockId.y, blockId.z).</a:t>
            </a:r>
          </a:p>
          <a:p>
            <a:pPr marL="569913" lvl="1" indent="-112713">
              <a:defRPr/>
            </a:pPr>
            <a:r>
              <a:rPr lang="en-US" sz="1600"/>
              <a:t>Within its </a:t>
            </a:r>
            <a:r>
              <a:rPr lang="en-US" sz="1600" smtClean="0"/>
              <a:t>block, its thread ID (threadId.x</a:t>
            </a:r>
            <a:r>
              <a:rPr lang="en-US" sz="1600"/>
              <a:t>, threadId.y, threadId.z).</a:t>
            </a:r>
          </a:p>
          <a:p>
            <a:pPr>
              <a:defRPr/>
            </a:pPr>
            <a:endParaRPr lang="en-US" sz="1800" kern="0"/>
          </a:p>
        </p:txBody>
      </p:sp>
    </p:spTree>
    <p:extLst>
      <p:ext uri="{BB962C8B-B14F-4D97-AF65-F5344CB8AC3E}">
        <p14:creationId xmlns:p14="http://schemas.microsoft.com/office/powerpoint/2010/main" val="156502375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build="p"/>
      <p:bldP spid="6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Starting a 2D thread block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7772400" cy="4613275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sz="2000"/>
              <a:t>M</a:t>
            </a:r>
            <a:r>
              <a:rPr lang="en-US" sz="2000" smtClean="0"/>
              <a:t>ap threads to a matrix P of size WIDTH x WIDTH.</a:t>
            </a:r>
          </a:p>
          <a:p>
            <a:pPr>
              <a:defRPr/>
            </a:pPr>
            <a:r>
              <a:rPr lang="en-US" sz="2000" smtClean="0"/>
              <a:t>One way is to tile matrix with square thread blocks.</a:t>
            </a:r>
          </a:p>
          <a:p>
            <a:pPr lvl="1">
              <a:defRPr/>
            </a:pPr>
            <a:r>
              <a:rPr lang="en-US" sz="2000" smtClean="0"/>
              <a:t>Make blocks of size (TILE_WIDTH x TILE_WIDTH).</a:t>
            </a:r>
          </a:p>
          <a:p>
            <a:pPr lvl="1">
              <a:defRPr/>
            </a:pPr>
            <a:r>
              <a:rPr lang="en-US" sz="2000" smtClean="0"/>
              <a:t>Make WIDTH / TILE_WIDTH blocks in each dimension.</a:t>
            </a:r>
          </a:p>
          <a:p>
            <a:pPr lvl="1">
              <a:defRPr/>
            </a:pPr>
            <a:endParaRPr lang="en-US" sz="2000" smtClean="0"/>
          </a:p>
          <a:p>
            <a:pPr lvl="1">
              <a:defRPr/>
            </a:pPr>
            <a:endParaRPr lang="en-US" sz="2000" smtClean="0"/>
          </a:p>
          <a:p>
            <a:pPr lvl="1">
              <a:defRPr/>
            </a:pPr>
            <a:endParaRPr lang="en-US" sz="2000" smtClean="0"/>
          </a:p>
          <a:p>
            <a:pPr lvl="1">
              <a:defRPr/>
            </a:pPr>
            <a:endParaRPr lang="en-US" sz="2000" smtClean="0"/>
          </a:p>
          <a:p>
            <a:pPr lvl="1">
              <a:defRPr/>
            </a:pPr>
            <a:endParaRPr lang="en-US" sz="2000" smtClean="0"/>
          </a:p>
          <a:p>
            <a:pPr lvl="1">
              <a:defRPr/>
            </a:pPr>
            <a:endParaRPr lang="en-US" sz="2000" smtClean="0"/>
          </a:p>
          <a:p>
            <a:pPr lvl="1">
              <a:defRPr/>
            </a:pPr>
            <a:endParaRPr lang="en-US" sz="2000" smtClean="0"/>
          </a:p>
          <a:p>
            <a:pPr lvl="1">
              <a:defRPr/>
            </a:pPr>
            <a:endParaRPr lang="en-US" sz="2000" smtClean="0"/>
          </a:p>
          <a:p>
            <a:pPr>
              <a:defRPr/>
            </a:pPr>
            <a:r>
              <a:rPr lang="en-US" sz="2000" smtClean="0"/>
              <a:t>Start kernel using</a:t>
            </a:r>
          </a:p>
        </p:txBody>
      </p:sp>
      <p:pic>
        <p:nvPicPr>
          <p:cNvPr id="10244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7025" y="2838450"/>
            <a:ext cx="2151063" cy="250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5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0125" y="2909888"/>
            <a:ext cx="2028825" cy="2401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1039813" y="5803900"/>
            <a:ext cx="9263062" cy="86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dim3 dimGrid(WIDTH / TILE_WIDTH, WIDTH / TILE_WIDTH, 1);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dim3 dimBlock(TILE_WIDTH, TILE_WIDTH, 1);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MatrixMulKernel&lt;&lt;&lt;dimGrid, dimBlock&gt;&gt;&gt;(args);</a:t>
            </a:r>
          </a:p>
        </p:txBody>
      </p:sp>
    </p:spTree>
    <p:extLst>
      <p:ext uri="{BB962C8B-B14F-4D97-AF65-F5344CB8AC3E}">
        <p14:creationId xmlns:p14="http://schemas.microsoft.com/office/powerpoint/2010/main" val="245281042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build="p"/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2D thread mapping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6067425" cy="5210175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2800" smtClean="0"/>
              <a:t>Map each thread to an element of P, i.e. a row and a column of P.</a:t>
            </a:r>
            <a:endParaRPr lang="en-US" sz="2800"/>
          </a:p>
          <a:p>
            <a:pPr marL="341313" indent="0">
              <a:buFont typeface="Wingdings" panose="05000000000000000000" pitchFamily="2" charset="2"/>
              <a:buNone/>
              <a:defRPr/>
            </a:pPr>
            <a:r>
              <a:rPr lang="en-US" sz="1800">
                <a:solidFill>
                  <a:srgbClr val="1503FB"/>
                </a:solidFill>
              </a:rPr>
              <a:t>row = blockId.y * blockDim.y + threadId.y</a:t>
            </a:r>
          </a:p>
          <a:p>
            <a:pPr marL="0" indent="341313">
              <a:buFont typeface="Wingdings" panose="05000000000000000000" pitchFamily="2" charset="2"/>
              <a:buNone/>
              <a:defRPr/>
            </a:pPr>
            <a:r>
              <a:rPr lang="en-US" sz="1800">
                <a:solidFill>
                  <a:srgbClr val="1503FB"/>
                </a:solidFill>
              </a:rPr>
              <a:t>column = blockId.x * blockDim.x + </a:t>
            </a:r>
            <a:r>
              <a:rPr lang="en-US" sz="1800" smtClean="0">
                <a:solidFill>
                  <a:srgbClr val="1503FB"/>
                </a:solidFill>
              </a:rPr>
              <a:t>threadId.x</a:t>
            </a:r>
          </a:p>
          <a:p>
            <a:pPr>
              <a:defRPr/>
            </a:pPr>
            <a:r>
              <a:rPr lang="en-US" sz="2800" smtClean="0">
                <a:solidFill>
                  <a:srgbClr val="1503FB"/>
                </a:solidFill>
              </a:rPr>
              <a:t>Ex </a:t>
            </a:r>
            <a:r>
              <a:rPr lang="en-US" sz="2800" smtClean="0"/>
              <a:t>Thread (2,3) in block (0,1) assigned to row 1*4+3=7, column 0*4+2=2.</a:t>
            </a:r>
          </a:p>
          <a:p>
            <a:pPr>
              <a:defRPr/>
            </a:pPr>
            <a:r>
              <a:rPr lang="en-US" sz="2800"/>
              <a:t>Every thread mapped to unique (row, column).</a:t>
            </a:r>
          </a:p>
          <a:p>
            <a:pPr>
              <a:defRPr/>
            </a:pPr>
            <a:r>
              <a:rPr lang="en-US" sz="2800"/>
              <a:t>Every element of </a:t>
            </a:r>
            <a:r>
              <a:rPr lang="en-US" sz="2800" smtClean="0"/>
              <a:t>P assigned </a:t>
            </a:r>
            <a:r>
              <a:rPr lang="en-US" sz="2800"/>
              <a:t>some thread</a:t>
            </a:r>
            <a:r>
              <a:rPr lang="en-US" sz="2800" smtClean="0"/>
              <a:t>.</a:t>
            </a:r>
            <a:endParaRPr lang="en-US" sz="2800"/>
          </a:p>
          <a:p>
            <a:pPr>
              <a:defRPr/>
            </a:pPr>
            <a:endParaRPr lang="en-US" sz="2800"/>
          </a:p>
        </p:txBody>
      </p:sp>
      <p:pic>
        <p:nvPicPr>
          <p:cNvPr id="11268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6875" y="1423988"/>
            <a:ext cx="2155825" cy="255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0856435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9700" y="1390650"/>
            <a:ext cx="3589338" cy="351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Matrix multiplication</a:t>
            </a:r>
          </a:p>
        </p:txBody>
      </p:sp>
      <p:sp>
        <p:nvSpPr>
          <p:cNvPr id="19460" name="Content Placeholder 2"/>
          <p:cNvSpPr>
            <a:spLocks noGrp="1"/>
          </p:cNvSpPr>
          <p:nvPr>
            <p:ph idx="1"/>
          </p:nvPr>
        </p:nvSpPr>
        <p:spPr>
          <a:xfrm>
            <a:off x="247650" y="1371600"/>
            <a:ext cx="4846638" cy="5143500"/>
          </a:xfrm>
        </p:spPr>
        <p:txBody>
          <a:bodyPr>
            <a:normAutofit fontScale="92500"/>
          </a:bodyPr>
          <a:lstStyle/>
          <a:p>
            <a:pPr>
              <a:defRPr/>
            </a:pPr>
            <a:r>
              <a:rPr lang="en-US" smtClean="0"/>
              <a:t>Let M and N be square matrices of size WIDTH.  Compute P=M x N.</a:t>
            </a:r>
          </a:p>
          <a:p>
            <a:pPr>
              <a:defRPr/>
            </a:pPr>
            <a:r>
              <a:rPr lang="en-US" smtClean="0"/>
              <a:t>Can compute in CUDA by mapping one thread to each element in output P.</a:t>
            </a:r>
          </a:p>
          <a:p>
            <a:pPr lvl="1">
              <a:defRPr/>
            </a:pPr>
            <a:r>
              <a:rPr lang="en-US" smtClean="0"/>
              <a:t>Thread multiplies elements along a row of M and column of N and sums.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219700" y="5121275"/>
            <a:ext cx="3036888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>
                <a:solidFill>
                  <a:srgbClr val="1503FB"/>
                </a:solidFill>
                <a:latin typeface="+mj-lt"/>
              </a:rPr>
              <a:t>P[i][j] = sum(M[i][k] * N[k][j]) </a:t>
            </a:r>
          </a:p>
          <a:p>
            <a:pPr>
              <a:defRPr/>
            </a:pPr>
            <a:r>
              <a:rPr lang="en-US">
                <a:solidFill>
                  <a:srgbClr val="1503FB"/>
                </a:solidFill>
                <a:latin typeface="+mj-lt"/>
              </a:rPr>
              <a:t>for k=0,...,n-1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881688" y="3768725"/>
            <a:ext cx="785812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600">
                <a:solidFill>
                  <a:srgbClr val="1503FB"/>
                </a:solidFill>
                <a:latin typeface="+mj-lt"/>
              </a:rPr>
              <a:t>row i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497763" y="1050925"/>
            <a:ext cx="1063625" cy="3397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600">
                <a:solidFill>
                  <a:srgbClr val="1503FB"/>
                </a:solidFill>
                <a:latin typeface="+mj-lt"/>
              </a:rPr>
              <a:t>column j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348538" y="3768725"/>
            <a:ext cx="1212850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600">
                <a:solidFill>
                  <a:srgbClr val="1503FB"/>
                </a:solidFill>
                <a:latin typeface="+mj-lt"/>
              </a:rPr>
              <a:t>P[i][j]</a:t>
            </a:r>
          </a:p>
        </p:txBody>
      </p:sp>
    </p:spTree>
    <p:extLst>
      <p:ext uri="{BB962C8B-B14F-4D97-AF65-F5344CB8AC3E}">
        <p14:creationId xmlns:p14="http://schemas.microsoft.com/office/powerpoint/2010/main" val="407900439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0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Matrix layout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1975" y="1247775"/>
            <a:ext cx="8210550" cy="2443163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2400" smtClean="0"/>
              <a:t>Before calling kernel, transfer matrix from host to device.</a:t>
            </a:r>
          </a:p>
          <a:p>
            <a:pPr>
              <a:defRPr/>
            </a:pPr>
            <a:r>
              <a:rPr lang="en-US" sz="2400" smtClean="0"/>
              <a:t>Matrix is represented as 1D array in memory.</a:t>
            </a:r>
          </a:p>
          <a:p>
            <a:pPr lvl="1">
              <a:defRPr/>
            </a:pPr>
            <a:r>
              <a:rPr lang="en-US" sz="2400" smtClean="0"/>
              <a:t>C and CUDA use row-major layout, Fortran uses column-major.</a:t>
            </a:r>
          </a:p>
          <a:p>
            <a:pPr>
              <a:defRPr/>
            </a:pPr>
            <a:r>
              <a:rPr lang="en-US" sz="2400" smtClean="0"/>
              <a:t>For row major, map from 2D index to 1D</a:t>
            </a:r>
          </a:p>
          <a:p>
            <a:pPr marL="0" indent="0" algn="ctr">
              <a:buFont typeface="Wingdings" panose="05000000000000000000" pitchFamily="2" charset="2"/>
              <a:buNone/>
              <a:defRPr/>
            </a:pPr>
            <a:r>
              <a:rPr lang="en-US" sz="2400" smtClean="0">
                <a:solidFill>
                  <a:srgbClr val="1503FB"/>
                </a:solidFill>
              </a:rPr>
              <a:t>(row, col) </a:t>
            </a:r>
            <a:r>
              <a:rPr lang="en-US" sz="2400" smtClean="0">
                <a:solidFill>
                  <a:srgbClr val="1503FB"/>
                </a:solidFill>
                <a:latin typeface="Symbol" panose="05050102010706020507" pitchFamily="18" charset="2"/>
              </a:rPr>
              <a:t>®</a:t>
            </a:r>
            <a:r>
              <a:rPr lang="en-US" sz="2400" smtClean="0">
                <a:solidFill>
                  <a:srgbClr val="1503FB"/>
                </a:solidFill>
              </a:rPr>
              <a:t> row * width + col</a:t>
            </a:r>
            <a:endParaRPr lang="en-US" sz="2400">
              <a:solidFill>
                <a:srgbClr val="1503FB"/>
              </a:solidFill>
              <a:latin typeface="Symbol" panose="05050102010706020507" pitchFamily="18" charset="2"/>
            </a:endParaRPr>
          </a:p>
        </p:txBody>
      </p:sp>
      <p:pic>
        <p:nvPicPr>
          <p:cNvPr id="2048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1063" y="3814763"/>
            <a:ext cx="4841875" cy="287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3899818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1371600"/>
            <a:ext cx="30480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3917950"/>
            <a:ext cx="28575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 brief history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4649788" cy="5349875"/>
          </a:xfrm>
        </p:spPr>
        <p:txBody>
          <a:bodyPr>
            <a:normAutofit fontScale="62500" lnSpcReduction="20000"/>
          </a:bodyPr>
          <a:lstStyle/>
          <a:p>
            <a:pPr>
              <a:defRPr/>
            </a:pPr>
            <a:r>
              <a:rPr lang="en-US" smtClean="0"/>
              <a:t>Graphics processing units (GPU) originally used to speed up 3D games.</a:t>
            </a:r>
          </a:p>
          <a:p>
            <a:pPr>
              <a:defRPr/>
            </a:pPr>
            <a:r>
              <a:rPr lang="en-US" smtClean="0"/>
              <a:t>Need high throughput (lots of pixels), but parallelism abundant (compute pixels independently).</a:t>
            </a:r>
          </a:p>
          <a:p>
            <a:pPr>
              <a:defRPr/>
            </a:pPr>
            <a:r>
              <a:rPr lang="en-US" smtClean="0"/>
              <a:t>Fancier games required programmable “pixel shaders”.</a:t>
            </a:r>
          </a:p>
          <a:p>
            <a:pPr>
              <a:defRPr/>
            </a:pPr>
            <a:r>
              <a:rPr lang="en-US" smtClean="0"/>
              <a:t>Around 2006, Nvidia introduced Tesla, a programmable, general purpose GPU (GPGPU).</a:t>
            </a:r>
          </a:p>
          <a:p>
            <a:pPr>
              <a:defRPr/>
            </a:pPr>
            <a:r>
              <a:rPr lang="en-US" smtClean="0"/>
              <a:t>GPUs now essential in </a:t>
            </a:r>
            <a:r>
              <a:rPr lang="en-US" smtClean="0"/>
              <a:t>machine learning, big data and HPC</a:t>
            </a:r>
            <a:r>
              <a:rPr lang="en-US" smtClean="0"/>
              <a:t>.  Large amounts of research.</a:t>
            </a:r>
          </a:p>
          <a:p>
            <a:pPr>
              <a:defRPr/>
            </a:pPr>
            <a:r>
              <a:rPr lang="en-US" smtClean="0"/>
              <a:t>GPUs have TFLOPS of performance, “supercomputer on a chip”.</a:t>
            </a:r>
          </a:p>
          <a:p>
            <a:pPr>
              <a:defRPr/>
            </a:pPr>
            <a:r>
              <a:rPr lang="en-US"/>
              <a:t>A</a:t>
            </a:r>
            <a:r>
              <a:rPr lang="en-US" smtClean="0"/>
              <a:t>lso more energy efficient than CPUs, which is increasingly important.</a:t>
            </a:r>
          </a:p>
          <a:p>
            <a:pPr>
              <a:defRPr/>
            </a:pPr>
            <a:endParaRPr lang="en-US" smtClean="0"/>
          </a:p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54808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6288" y="2400300"/>
            <a:ext cx="4233862" cy="407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3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Matrix multiplication</a:t>
            </a:r>
          </a:p>
        </p:txBody>
      </p:sp>
      <p:sp>
        <p:nvSpPr>
          <p:cNvPr id="14340" name="Content Placeholder 2"/>
          <p:cNvSpPr>
            <a:spLocks noGrp="1"/>
          </p:cNvSpPr>
          <p:nvPr>
            <p:ph idx="1"/>
          </p:nvPr>
        </p:nvSpPr>
        <p:spPr>
          <a:xfrm>
            <a:off x="492125" y="1398588"/>
            <a:ext cx="6111875" cy="3625850"/>
          </a:xfrm>
        </p:spPr>
        <p:txBody>
          <a:bodyPr/>
          <a:lstStyle/>
          <a:p>
            <a:pPr marL="461963" indent="-461963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5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__global__ void MatrixMulKernel(float* d_M, float* d_N, float* d_P, int Width)</a:t>
            </a:r>
          </a:p>
          <a:p>
            <a:pPr marL="461963" indent="-461963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5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461963" indent="-461963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5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int Row = blockIdx.y*blockDim.y+threadIdx.y;</a:t>
            </a:r>
          </a:p>
          <a:p>
            <a:pPr marL="461963" indent="-461963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5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int Col = blockIdx.x*blockDim.x+threadIdx.x;</a:t>
            </a:r>
          </a:p>
          <a:p>
            <a:pPr marL="461963" indent="-461963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500" smtClean="0">
              <a:solidFill>
                <a:srgbClr val="1503FB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marL="461963" indent="-461963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5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	if ((Row &lt; Width) &amp;&amp; (Col &lt; Width)) {</a:t>
            </a:r>
          </a:p>
          <a:p>
            <a:pPr marL="461963" indent="-461963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5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	float Pvalue = 0;</a:t>
            </a:r>
          </a:p>
          <a:p>
            <a:pPr marL="461963" indent="-461963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5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	for (int k = 0; k &lt; Width; ++k)</a:t>
            </a:r>
          </a:p>
          <a:p>
            <a:pPr marL="461963" indent="-461963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5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			Pvalue += d_M[Row*Width+k] *      			         d_N[k*Width+Col];</a:t>
            </a:r>
          </a:p>
          <a:p>
            <a:pPr marL="461963" indent="-461963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5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		d_P[Row*Width+Col] = Pvalue;</a:t>
            </a:r>
          </a:p>
          <a:p>
            <a:pPr marL="461963" indent="-461963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5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pPr marL="461963" indent="-461963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5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92125" y="4640263"/>
            <a:ext cx="4005263" cy="1168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1400">
                <a:solidFill>
                  <a:srgbClr val="FF0000"/>
                </a:solidFill>
                <a:latin typeface="+mj-lt"/>
              </a:rPr>
              <a:t>row = blockId.y * blockDim.y + threadId.y</a:t>
            </a:r>
          </a:p>
          <a:p>
            <a:pPr>
              <a:defRPr/>
            </a:pPr>
            <a:endParaRPr lang="en-US" sz="1400">
              <a:solidFill>
                <a:srgbClr val="FF0000"/>
              </a:solidFill>
              <a:latin typeface="+mj-lt"/>
            </a:endParaRPr>
          </a:p>
          <a:p>
            <a:pPr>
              <a:defRPr/>
            </a:pPr>
            <a:r>
              <a:rPr lang="en-US" sz="1400">
                <a:solidFill>
                  <a:srgbClr val="FF0000"/>
                </a:solidFill>
                <a:latin typeface="+mj-lt"/>
              </a:rPr>
              <a:t>column = blockId.x * blockDim.x + threadId.x</a:t>
            </a:r>
          </a:p>
          <a:p>
            <a:pPr>
              <a:defRPr/>
            </a:pPr>
            <a:endParaRPr lang="en-US" sz="1400">
              <a:solidFill>
                <a:srgbClr val="FF0000"/>
              </a:solidFill>
              <a:latin typeface="+mj-lt"/>
            </a:endParaRPr>
          </a:p>
          <a:p>
            <a:pPr>
              <a:defRPr/>
            </a:pPr>
            <a:r>
              <a:rPr lang="en-US" sz="1400">
                <a:solidFill>
                  <a:srgbClr val="FF0000"/>
                </a:solidFill>
                <a:latin typeface="+mj-lt"/>
              </a:rPr>
              <a:t>(row, col) </a:t>
            </a:r>
            <a:r>
              <a:rPr lang="en-US" sz="1400">
                <a:solidFill>
                  <a:srgbClr val="FF0000"/>
                </a:solidFill>
                <a:latin typeface="Symbol" panose="05050102010706020507" pitchFamily="18" charset="2"/>
              </a:rPr>
              <a:t>®</a:t>
            </a:r>
            <a:r>
              <a:rPr lang="en-US" sz="1400">
                <a:solidFill>
                  <a:srgbClr val="FF0000"/>
                </a:solidFill>
                <a:latin typeface="+mj-lt"/>
              </a:rPr>
              <a:t> row * width + col</a:t>
            </a:r>
          </a:p>
        </p:txBody>
      </p:sp>
    </p:spTree>
    <p:extLst>
      <p:ext uri="{BB962C8B-B14F-4D97-AF65-F5344CB8AC3E}">
        <p14:creationId xmlns:p14="http://schemas.microsoft.com/office/powerpoint/2010/main" val="383931115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Why two levels of threads?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50" y="1465263"/>
            <a:ext cx="6403975" cy="5297487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smtClean="0"/>
              <a:t>A grid of thread blocks is easier to manage than one big block of threads.</a:t>
            </a:r>
          </a:p>
          <a:p>
            <a:pPr>
              <a:defRPr/>
            </a:pPr>
            <a:r>
              <a:rPr lang="en-US" smtClean="0"/>
              <a:t>GPU has 1000’s of cores, grouped into 10’s of streaming multiprocessors (SMs).</a:t>
            </a:r>
          </a:p>
          <a:p>
            <a:pPr lvl="1">
              <a:defRPr/>
            </a:pPr>
            <a:r>
              <a:rPr lang="en-US" smtClean="0"/>
              <a:t>Each SM has its own memory, scheduling.</a:t>
            </a:r>
          </a:p>
          <a:p>
            <a:pPr>
              <a:defRPr/>
            </a:pPr>
            <a:r>
              <a:rPr lang="en-US" smtClean="0"/>
              <a:t>GPU can start millions of threads, but they don’t all run simultaneously.</a:t>
            </a:r>
          </a:p>
          <a:p>
            <a:pPr>
              <a:defRPr/>
            </a:pPr>
            <a:r>
              <a:rPr lang="en-US" smtClean="0"/>
              <a:t>Scheduler (Gigathread Engine) packs up to ~1000 threads into one block and assigns the block to an SM.</a:t>
            </a:r>
          </a:p>
          <a:p>
            <a:pPr lvl="1">
              <a:defRPr/>
            </a:pPr>
            <a:r>
              <a:rPr lang="en-US" smtClean="0"/>
              <a:t>The threads have consecutive IDs.</a:t>
            </a:r>
          </a:p>
          <a:p>
            <a:pPr lvl="1">
              <a:defRPr/>
            </a:pPr>
            <a:r>
              <a:rPr lang="en-US" smtClean="0"/>
              <a:t>Several thread blocks can be assigned to an SM at same time.</a:t>
            </a:r>
          </a:p>
          <a:p>
            <a:pPr lvl="1">
              <a:defRPr/>
            </a:pPr>
            <a:r>
              <a:rPr lang="en-US" smtClean="0"/>
              <a:t>Threads in a block don’t execute simultaneously either.</a:t>
            </a:r>
          </a:p>
          <a:p>
            <a:pPr lvl="2">
              <a:defRPr/>
            </a:pPr>
            <a:r>
              <a:rPr lang="en-US" smtClean="0"/>
              <a:t>They run in warps of 32 threads; more later.</a:t>
            </a:r>
          </a:p>
          <a:p>
            <a:pPr>
              <a:defRPr/>
            </a:pPr>
            <a:endParaRPr lang="en-US" smtClean="0"/>
          </a:p>
          <a:p>
            <a:pPr>
              <a:defRPr/>
            </a:pP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7038" y="1247775"/>
            <a:ext cx="2160587" cy="2024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6" descr="http://www.geeks3d.com/public/jegx/201001/fermi_gt100_sm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0113" y="3476625"/>
            <a:ext cx="1214437" cy="313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59779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Why two levels of threads?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229600" cy="5130800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smtClean="0"/>
              <a:t>A thread block assigned to an SM uses resources (registers, shared memory) on the SM. </a:t>
            </a:r>
          </a:p>
          <a:p>
            <a:pPr lvl="1">
              <a:defRPr/>
            </a:pPr>
            <a:r>
              <a:rPr lang="en-US" smtClean="0"/>
              <a:t>All assigned threads are pre-allocated resources.</a:t>
            </a:r>
          </a:p>
          <a:p>
            <a:pPr lvl="1">
              <a:defRPr/>
            </a:pPr>
            <a:r>
              <a:rPr lang="en-US" smtClean="0"/>
              <a:t>This makes switching between threads very fast.</a:t>
            </a:r>
          </a:p>
          <a:p>
            <a:pPr>
              <a:defRPr/>
            </a:pPr>
            <a:r>
              <a:rPr lang="en-US" smtClean="0"/>
              <a:t>Each SM has its own (warp) scheduler to manage threads assigned to it. </a:t>
            </a:r>
          </a:p>
          <a:p>
            <a:pPr>
              <a:defRPr/>
            </a:pPr>
            <a:r>
              <a:rPr lang="en-US" smtClean="0"/>
              <a:t>When </a:t>
            </a:r>
            <a:r>
              <a:rPr lang="en-US"/>
              <a:t>all threads in a block finishes, </a:t>
            </a:r>
            <a:r>
              <a:rPr lang="en-US" smtClean="0"/>
              <a:t>the  resources are freed</a:t>
            </a:r>
            <a:r>
              <a:rPr lang="en-US"/>
              <a:t>.</a:t>
            </a:r>
          </a:p>
          <a:p>
            <a:pPr>
              <a:defRPr/>
            </a:pPr>
            <a:r>
              <a:rPr lang="en-US"/>
              <a:t>Then </a:t>
            </a:r>
            <a:r>
              <a:rPr lang="en-US" smtClean="0"/>
              <a:t>Gigathread Engine schedules a </a:t>
            </a:r>
            <a:r>
              <a:rPr lang="en-US"/>
              <a:t>new block </a:t>
            </a:r>
            <a:r>
              <a:rPr lang="en-US" smtClean="0"/>
              <a:t>to the SM, using the freed </a:t>
            </a:r>
            <a:r>
              <a:rPr lang="en-US"/>
              <a:t>resources</a:t>
            </a:r>
            <a:r>
              <a:rPr lang="en-US" smtClean="0"/>
              <a:t>.</a:t>
            </a:r>
          </a:p>
          <a:p>
            <a:pPr>
              <a:defRPr/>
            </a:pPr>
            <a:r>
              <a:rPr lang="en-US" smtClean="0"/>
              <a:t>At any time, SM only needs to manage a block of a few thousand threads, instead of entire grid of millions of threads.</a:t>
            </a:r>
            <a:endParaRPr lang="en-US"/>
          </a:p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783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Synchronization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229600" cy="2209800"/>
          </a:xfrm>
        </p:spPr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en-US"/>
              <a:t>Different blocks can execute in any order.</a:t>
            </a:r>
          </a:p>
          <a:p>
            <a:pPr lvl="1">
              <a:defRPr/>
            </a:pPr>
            <a:r>
              <a:rPr lang="en-US"/>
              <a:t>Allows CUDA to easily scale to more SMs on higher end GPUs.</a:t>
            </a:r>
          </a:p>
          <a:p>
            <a:pPr lvl="1">
              <a:defRPr/>
            </a:pPr>
            <a:r>
              <a:rPr lang="en-US">
                <a:solidFill>
                  <a:srgbClr val="1503FB"/>
                </a:solidFill>
              </a:rPr>
              <a:t>Ex</a:t>
            </a:r>
            <a:r>
              <a:rPr lang="en-US"/>
              <a:t> For 2 SM GPU, can assign blocks 0,</a:t>
            </a:r>
            <a:r>
              <a:rPr lang="en-US">
                <a:solidFill>
                  <a:srgbClr val="1503FB"/>
                </a:solidFill>
              </a:rPr>
              <a:t>1</a:t>
            </a:r>
            <a:r>
              <a:rPr lang="en-US"/>
              <a:t>,2,</a:t>
            </a:r>
            <a:r>
              <a:rPr lang="en-US">
                <a:solidFill>
                  <a:srgbClr val="1503FB"/>
                </a:solidFill>
              </a:rPr>
              <a:t>3</a:t>
            </a:r>
            <a:r>
              <a:rPr lang="en-US"/>
              <a:t>,4,</a:t>
            </a:r>
            <a:r>
              <a:rPr lang="en-US">
                <a:solidFill>
                  <a:srgbClr val="1503FB"/>
                </a:solidFill>
              </a:rPr>
              <a:t>5</a:t>
            </a:r>
            <a:r>
              <a:rPr lang="en-US"/>
              <a:t>...  For 4 SM GPU, assign </a:t>
            </a:r>
            <a:r>
              <a:rPr lang="en-US" smtClean="0"/>
              <a:t>0,</a:t>
            </a:r>
            <a:r>
              <a:rPr lang="en-US" smtClean="0">
                <a:solidFill>
                  <a:srgbClr val="1503FB"/>
                </a:solidFill>
              </a:rPr>
              <a:t>1</a:t>
            </a:r>
            <a:r>
              <a:rPr lang="en-US" smtClean="0"/>
              <a:t>,</a:t>
            </a:r>
            <a:r>
              <a:rPr lang="en-US" smtClean="0">
                <a:solidFill>
                  <a:srgbClr val="FF0000"/>
                </a:solidFill>
              </a:rPr>
              <a:t>2</a:t>
            </a:r>
            <a:r>
              <a:rPr lang="en-US" smtClean="0"/>
              <a:t>,</a:t>
            </a:r>
            <a:r>
              <a:rPr lang="en-US" smtClean="0">
                <a:solidFill>
                  <a:srgbClr val="01FD61"/>
                </a:solidFill>
              </a:rPr>
              <a:t>3</a:t>
            </a:r>
            <a:r>
              <a:rPr lang="en-US" smtClean="0"/>
              <a:t>,4,</a:t>
            </a:r>
            <a:r>
              <a:rPr lang="en-US" smtClean="0">
                <a:solidFill>
                  <a:srgbClr val="1503FB"/>
                </a:solidFill>
              </a:rPr>
              <a:t>5</a:t>
            </a:r>
            <a:r>
              <a:rPr lang="en-US" smtClean="0"/>
              <a:t>,</a:t>
            </a:r>
            <a:r>
              <a:rPr lang="en-US" smtClean="0">
                <a:solidFill>
                  <a:srgbClr val="FF0000"/>
                </a:solidFill>
              </a:rPr>
              <a:t>6</a:t>
            </a:r>
            <a:r>
              <a:rPr lang="en-US" smtClean="0"/>
              <a:t>,</a:t>
            </a:r>
            <a:r>
              <a:rPr lang="en-US">
                <a:solidFill>
                  <a:srgbClr val="01FD61"/>
                </a:solidFill>
              </a:rPr>
              <a:t>7</a:t>
            </a:r>
            <a:r>
              <a:rPr lang="en-US" smtClean="0"/>
              <a:t>...</a:t>
            </a:r>
            <a:endParaRPr lang="en-US"/>
          </a:p>
          <a:p>
            <a:pPr>
              <a:defRPr/>
            </a:pPr>
            <a:r>
              <a:rPr lang="en-US"/>
              <a:t>Drawback is different blocks can’t synchronize, e.g. can’t force block 2 to run after block 1 finishes.</a:t>
            </a:r>
          </a:p>
          <a:p>
            <a:pPr lvl="1">
              <a:defRPr/>
            </a:pPr>
            <a:r>
              <a:rPr lang="en-US"/>
              <a:t>Your code must not depend on a particular block ordering.</a:t>
            </a:r>
          </a:p>
          <a:p>
            <a:pPr>
              <a:defRPr/>
            </a:pPr>
            <a:endParaRPr lang="en-US"/>
          </a:p>
        </p:txBody>
      </p:sp>
      <p:grpSp>
        <p:nvGrpSpPr>
          <p:cNvPr id="100" name="Group 99"/>
          <p:cNvGrpSpPr>
            <a:grpSpLocks/>
          </p:cNvGrpSpPr>
          <p:nvPr/>
        </p:nvGrpSpPr>
        <p:grpSpPr bwMode="auto">
          <a:xfrm>
            <a:off x="447675" y="3744913"/>
            <a:ext cx="8920163" cy="2905125"/>
            <a:chOff x="583124" y="3844489"/>
            <a:chExt cx="8920520" cy="2905728"/>
          </a:xfrm>
        </p:grpSpPr>
        <p:grpSp>
          <p:nvGrpSpPr>
            <p:cNvPr id="17413" name="Group 4"/>
            <p:cNvGrpSpPr>
              <a:grpSpLocks/>
            </p:cNvGrpSpPr>
            <p:nvPr/>
          </p:nvGrpSpPr>
          <p:grpSpPr bwMode="auto">
            <a:xfrm>
              <a:off x="583124" y="3956832"/>
              <a:ext cx="1781606" cy="2781366"/>
              <a:chOff x="683" y="1649"/>
              <a:chExt cx="1151" cy="1899"/>
            </a:xfrm>
          </p:grpSpPr>
          <p:grpSp>
            <p:nvGrpSpPr>
              <p:cNvPr id="17469" name="Group 5"/>
              <p:cNvGrpSpPr>
                <a:grpSpLocks/>
              </p:cNvGrpSpPr>
              <p:nvPr/>
            </p:nvGrpSpPr>
            <p:grpSpPr bwMode="auto">
              <a:xfrm>
                <a:off x="691" y="1649"/>
                <a:ext cx="1021" cy="419"/>
                <a:chOff x="691" y="1737"/>
                <a:chExt cx="1021" cy="419"/>
              </a:xfrm>
            </p:grpSpPr>
            <p:sp>
              <p:nvSpPr>
                <p:cNvPr id="17504" name="Text Box 6"/>
                <p:cNvSpPr txBox="1">
                  <a:spLocks noChangeArrowheads="1"/>
                </p:cNvSpPr>
                <p:nvPr/>
              </p:nvSpPr>
              <p:spPr bwMode="auto">
                <a:xfrm>
                  <a:off x="691" y="1737"/>
                  <a:ext cx="1021" cy="419"/>
                </a:xfrm>
                <a:prstGeom prst="rect">
                  <a:avLst/>
                </a:prstGeom>
                <a:solidFill>
                  <a:srgbClr val="99CCFF"/>
                </a:solidFill>
                <a:ln w="9525">
                  <a:solidFill>
                    <a:srgbClr val="969696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100" b="1">
                      <a:solidFill>
                        <a:schemeClr val="bg1"/>
                      </a:solidFill>
                    </a:rPr>
                    <a:t>Device</a:t>
                  </a:r>
                </a:p>
              </p:txBody>
            </p:sp>
            <p:sp>
              <p:nvSpPr>
                <p:cNvPr id="17505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727" y="1901"/>
                  <a:ext cx="461" cy="230"/>
                </a:xfrm>
                <a:prstGeom prst="rect">
                  <a:avLst/>
                </a:prstGeom>
                <a:solidFill>
                  <a:srgbClr val="FFCC00"/>
                </a:solidFill>
                <a:ln w="9525">
                  <a:solidFill>
                    <a:srgbClr val="969696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600">
                      <a:solidFill>
                        <a:srgbClr val="003300"/>
                      </a:solidFill>
                    </a:rPr>
                    <a:t>SM</a:t>
                  </a:r>
                </a:p>
              </p:txBody>
            </p:sp>
            <p:sp>
              <p:nvSpPr>
                <p:cNvPr id="17506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1212" y="1901"/>
                  <a:ext cx="461" cy="230"/>
                </a:xfrm>
                <a:prstGeom prst="rect">
                  <a:avLst/>
                </a:prstGeom>
                <a:solidFill>
                  <a:srgbClr val="FFCC00"/>
                </a:solidFill>
                <a:ln w="9525">
                  <a:solidFill>
                    <a:srgbClr val="969696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600">
                      <a:solidFill>
                        <a:srgbClr val="003300"/>
                      </a:solidFill>
                    </a:rPr>
                    <a:t>SM</a:t>
                  </a:r>
                </a:p>
              </p:txBody>
            </p:sp>
          </p:grpSp>
          <p:grpSp>
            <p:nvGrpSpPr>
              <p:cNvPr id="17470" name="Group 9"/>
              <p:cNvGrpSpPr>
                <a:grpSpLocks/>
              </p:cNvGrpSpPr>
              <p:nvPr/>
            </p:nvGrpSpPr>
            <p:grpSpPr bwMode="auto">
              <a:xfrm>
                <a:off x="683" y="2241"/>
                <a:ext cx="1151" cy="1307"/>
                <a:chOff x="683" y="2321"/>
                <a:chExt cx="1151" cy="1307"/>
              </a:xfrm>
            </p:grpSpPr>
            <p:sp>
              <p:nvSpPr>
                <p:cNvPr id="17471" name="Line 10"/>
                <p:cNvSpPr>
                  <a:spLocks noChangeShapeType="1"/>
                </p:cNvSpPr>
                <p:nvPr/>
              </p:nvSpPr>
              <p:spPr bwMode="auto">
                <a:xfrm>
                  <a:off x="1833" y="2345"/>
                  <a:ext cx="1" cy="1283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triangl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17472" name="Group 11"/>
                <p:cNvGrpSpPr>
                  <a:grpSpLocks/>
                </p:cNvGrpSpPr>
                <p:nvPr/>
              </p:nvGrpSpPr>
              <p:grpSpPr bwMode="auto">
                <a:xfrm>
                  <a:off x="683" y="2321"/>
                  <a:ext cx="1021" cy="291"/>
                  <a:chOff x="1843" y="2745"/>
                  <a:chExt cx="1021" cy="291"/>
                </a:xfrm>
              </p:grpSpPr>
              <p:sp>
                <p:nvSpPr>
                  <p:cNvPr id="17497" name="Text Box 1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843" y="2745"/>
                    <a:ext cx="1021" cy="291"/>
                  </a:xfrm>
                  <a:prstGeom prst="rect">
                    <a:avLst/>
                  </a:prstGeom>
                  <a:solidFill>
                    <a:srgbClr val="99CCFF"/>
                  </a:solidFill>
                  <a:ln w="9525">
                    <a:solidFill>
                      <a:srgbClr val="969696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bg2"/>
                      </a:buClr>
                      <a:buSzPct val="75000"/>
                      <a:buFont typeface="Wingdings" panose="05000000000000000000" pitchFamily="2" charset="2"/>
                      <a:buChar char="n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80000"/>
                      <a:buFont typeface="Wingdings" panose="05000000000000000000" pitchFamily="2" charset="2"/>
                      <a:buChar char="¨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bg2"/>
                      </a:buClr>
                      <a:buSzPct val="65000"/>
                      <a:buFont typeface="Wingdings" panose="05000000000000000000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¨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en-US" altLang="en-US" sz="1100" b="1">
                      <a:solidFill>
                        <a:schemeClr val="bg1"/>
                      </a:solidFill>
                    </a:endParaRPr>
                  </a:p>
                </p:txBody>
              </p:sp>
              <p:grpSp>
                <p:nvGrpSpPr>
                  <p:cNvPr id="17498" name="Group 13"/>
                  <p:cNvGrpSpPr>
                    <a:grpSpLocks/>
                  </p:cNvGrpSpPr>
                  <p:nvPr/>
                </p:nvGrpSpPr>
                <p:grpSpPr bwMode="auto">
                  <a:xfrm>
                    <a:off x="1879" y="2781"/>
                    <a:ext cx="461" cy="230"/>
                    <a:chOff x="3775" y="2037"/>
                    <a:chExt cx="461" cy="230"/>
                  </a:xfrm>
                </p:grpSpPr>
                <p:sp>
                  <p:nvSpPr>
                    <p:cNvPr id="17502" name="Text Box 14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775" y="2037"/>
                      <a:ext cx="461" cy="230"/>
                    </a:xfrm>
                    <a:prstGeom prst="rect">
                      <a:avLst/>
                    </a:prstGeom>
                    <a:solidFill>
                      <a:srgbClr val="FFCC00"/>
                    </a:solidFill>
                    <a:ln w="9525">
                      <a:solidFill>
                        <a:srgbClr val="969696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algn="ctr"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en-US" altLang="en-US" sz="1600">
                        <a:solidFill>
                          <a:srgbClr val="003300"/>
                        </a:solidFill>
                      </a:endParaRPr>
                    </a:p>
                  </p:txBody>
                </p:sp>
                <p:sp>
                  <p:nvSpPr>
                    <p:cNvPr id="17503" name="Text Box 15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804" y="2066"/>
                      <a:ext cx="403" cy="173"/>
                    </a:xfrm>
                    <a:prstGeom prst="rect">
                      <a:avLst/>
                    </a:prstGeom>
                    <a:solidFill>
                      <a:srgbClr val="FF9900"/>
                    </a:solidFill>
                    <a:ln w="9525">
                      <a:solidFill>
                        <a:srgbClr val="969696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algn="ctr"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en-US" sz="1100" b="1">
                          <a:solidFill>
                            <a:srgbClr val="003300"/>
                          </a:solidFill>
                        </a:rPr>
                        <a:t>Block 0</a:t>
                      </a:r>
                    </a:p>
                  </p:txBody>
                </p:sp>
              </p:grpSp>
              <p:grpSp>
                <p:nvGrpSpPr>
                  <p:cNvPr id="17499" name="Group 16"/>
                  <p:cNvGrpSpPr>
                    <a:grpSpLocks/>
                  </p:cNvGrpSpPr>
                  <p:nvPr/>
                </p:nvGrpSpPr>
                <p:grpSpPr bwMode="auto">
                  <a:xfrm>
                    <a:off x="2364" y="2781"/>
                    <a:ext cx="461" cy="230"/>
                    <a:chOff x="3775" y="2037"/>
                    <a:chExt cx="461" cy="230"/>
                  </a:xfrm>
                </p:grpSpPr>
                <p:sp>
                  <p:nvSpPr>
                    <p:cNvPr id="17500" name="Text Box 17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775" y="2037"/>
                      <a:ext cx="461" cy="230"/>
                    </a:xfrm>
                    <a:prstGeom prst="rect">
                      <a:avLst/>
                    </a:prstGeom>
                    <a:solidFill>
                      <a:srgbClr val="FFCC00"/>
                    </a:solidFill>
                    <a:ln w="9525">
                      <a:solidFill>
                        <a:srgbClr val="969696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algn="ctr"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en-US" altLang="en-US" sz="1600">
                        <a:solidFill>
                          <a:srgbClr val="003300"/>
                        </a:solidFill>
                      </a:endParaRPr>
                    </a:p>
                  </p:txBody>
                </p:sp>
                <p:sp>
                  <p:nvSpPr>
                    <p:cNvPr id="17501" name="Text Box 18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804" y="2066"/>
                      <a:ext cx="403" cy="173"/>
                    </a:xfrm>
                    <a:prstGeom prst="rect">
                      <a:avLst/>
                    </a:prstGeom>
                    <a:solidFill>
                      <a:srgbClr val="FF9900"/>
                    </a:solidFill>
                    <a:ln w="9525">
                      <a:solidFill>
                        <a:srgbClr val="969696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algn="ctr"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en-US" sz="1100" b="1">
                          <a:solidFill>
                            <a:srgbClr val="003300"/>
                          </a:solidFill>
                        </a:rPr>
                        <a:t>Block 1</a:t>
                      </a:r>
                    </a:p>
                  </p:txBody>
                </p:sp>
              </p:grpSp>
            </p:grpSp>
            <p:grpSp>
              <p:nvGrpSpPr>
                <p:cNvPr id="17473" name="Group 19"/>
                <p:cNvGrpSpPr>
                  <a:grpSpLocks/>
                </p:cNvGrpSpPr>
                <p:nvPr/>
              </p:nvGrpSpPr>
              <p:grpSpPr bwMode="auto">
                <a:xfrm>
                  <a:off x="683" y="2654"/>
                  <a:ext cx="1021" cy="291"/>
                  <a:chOff x="1843" y="2745"/>
                  <a:chExt cx="1021" cy="291"/>
                </a:xfrm>
              </p:grpSpPr>
              <p:sp>
                <p:nvSpPr>
                  <p:cNvPr id="17490" name="Text Box 2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843" y="2745"/>
                    <a:ext cx="1021" cy="291"/>
                  </a:xfrm>
                  <a:prstGeom prst="rect">
                    <a:avLst/>
                  </a:prstGeom>
                  <a:solidFill>
                    <a:srgbClr val="99CCFF"/>
                  </a:solidFill>
                  <a:ln w="9525">
                    <a:solidFill>
                      <a:srgbClr val="969696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bg2"/>
                      </a:buClr>
                      <a:buSzPct val="75000"/>
                      <a:buFont typeface="Wingdings" panose="05000000000000000000" pitchFamily="2" charset="2"/>
                      <a:buChar char="n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80000"/>
                      <a:buFont typeface="Wingdings" panose="05000000000000000000" pitchFamily="2" charset="2"/>
                      <a:buChar char="¨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bg2"/>
                      </a:buClr>
                      <a:buSzPct val="65000"/>
                      <a:buFont typeface="Wingdings" panose="05000000000000000000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¨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en-US" altLang="en-US" sz="1100" b="1">
                      <a:solidFill>
                        <a:schemeClr val="bg1"/>
                      </a:solidFill>
                    </a:endParaRPr>
                  </a:p>
                </p:txBody>
              </p:sp>
              <p:grpSp>
                <p:nvGrpSpPr>
                  <p:cNvPr id="17491" name="Group 21"/>
                  <p:cNvGrpSpPr>
                    <a:grpSpLocks/>
                  </p:cNvGrpSpPr>
                  <p:nvPr/>
                </p:nvGrpSpPr>
                <p:grpSpPr bwMode="auto">
                  <a:xfrm>
                    <a:off x="1879" y="2781"/>
                    <a:ext cx="461" cy="230"/>
                    <a:chOff x="3775" y="2037"/>
                    <a:chExt cx="461" cy="230"/>
                  </a:xfrm>
                </p:grpSpPr>
                <p:sp>
                  <p:nvSpPr>
                    <p:cNvPr id="17495" name="Text Box 22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775" y="2037"/>
                      <a:ext cx="461" cy="230"/>
                    </a:xfrm>
                    <a:prstGeom prst="rect">
                      <a:avLst/>
                    </a:prstGeom>
                    <a:solidFill>
                      <a:srgbClr val="FFCC00"/>
                    </a:solidFill>
                    <a:ln w="9525">
                      <a:solidFill>
                        <a:srgbClr val="969696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algn="ctr"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en-US" altLang="en-US" sz="1600">
                        <a:solidFill>
                          <a:srgbClr val="003300"/>
                        </a:solidFill>
                      </a:endParaRPr>
                    </a:p>
                  </p:txBody>
                </p:sp>
                <p:sp>
                  <p:nvSpPr>
                    <p:cNvPr id="17496" name="Text Box 23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804" y="2066"/>
                      <a:ext cx="403" cy="173"/>
                    </a:xfrm>
                    <a:prstGeom prst="rect">
                      <a:avLst/>
                    </a:prstGeom>
                    <a:solidFill>
                      <a:srgbClr val="FF9900"/>
                    </a:solidFill>
                    <a:ln w="9525">
                      <a:solidFill>
                        <a:srgbClr val="969696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algn="ctr"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en-US" sz="1100" b="1">
                          <a:solidFill>
                            <a:srgbClr val="003300"/>
                          </a:solidFill>
                        </a:rPr>
                        <a:t>Block 2</a:t>
                      </a:r>
                    </a:p>
                  </p:txBody>
                </p:sp>
              </p:grpSp>
              <p:grpSp>
                <p:nvGrpSpPr>
                  <p:cNvPr id="17492" name="Group 24"/>
                  <p:cNvGrpSpPr>
                    <a:grpSpLocks/>
                  </p:cNvGrpSpPr>
                  <p:nvPr/>
                </p:nvGrpSpPr>
                <p:grpSpPr bwMode="auto">
                  <a:xfrm>
                    <a:off x="2364" y="2781"/>
                    <a:ext cx="461" cy="230"/>
                    <a:chOff x="3775" y="2037"/>
                    <a:chExt cx="461" cy="230"/>
                  </a:xfrm>
                </p:grpSpPr>
                <p:sp>
                  <p:nvSpPr>
                    <p:cNvPr id="17493" name="Text Box 25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775" y="2037"/>
                      <a:ext cx="461" cy="230"/>
                    </a:xfrm>
                    <a:prstGeom prst="rect">
                      <a:avLst/>
                    </a:prstGeom>
                    <a:solidFill>
                      <a:srgbClr val="FFCC00"/>
                    </a:solidFill>
                    <a:ln w="9525">
                      <a:solidFill>
                        <a:srgbClr val="969696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algn="ctr"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en-US" altLang="en-US" sz="1600">
                        <a:solidFill>
                          <a:srgbClr val="003300"/>
                        </a:solidFill>
                      </a:endParaRPr>
                    </a:p>
                  </p:txBody>
                </p:sp>
                <p:sp>
                  <p:nvSpPr>
                    <p:cNvPr id="17494" name="Text Box 26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804" y="2066"/>
                      <a:ext cx="403" cy="173"/>
                    </a:xfrm>
                    <a:prstGeom prst="rect">
                      <a:avLst/>
                    </a:prstGeom>
                    <a:solidFill>
                      <a:srgbClr val="FF9900"/>
                    </a:solidFill>
                    <a:ln w="9525">
                      <a:solidFill>
                        <a:srgbClr val="969696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algn="ctr"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en-US" sz="1100" b="1">
                          <a:solidFill>
                            <a:srgbClr val="003300"/>
                          </a:solidFill>
                        </a:rPr>
                        <a:t>Block 3</a:t>
                      </a:r>
                    </a:p>
                  </p:txBody>
                </p:sp>
              </p:grpSp>
            </p:grpSp>
            <p:grpSp>
              <p:nvGrpSpPr>
                <p:cNvPr id="17474" name="Group 27"/>
                <p:cNvGrpSpPr>
                  <a:grpSpLocks/>
                </p:cNvGrpSpPr>
                <p:nvPr/>
              </p:nvGrpSpPr>
              <p:grpSpPr bwMode="auto">
                <a:xfrm>
                  <a:off x="683" y="2987"/>
                  <a:ext cx="1021" cy="291"/>
                  <a:chOff x="1843" y="2745"/>
                  <a:chExt cx="1021" cy="291"/>
                </a:xfrm>
              </p:grpSpPr>
              <p:sp>
                <p:nvSpPr>
                  <p:cNvPr id="17483" name="Text Box 2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843" y="2745"/>
                    <a:ext cx="1021" cy="291"/>
                  </a:xfrm>
                  <a:prstGeom prst="rect">
                    <a:avLst/>
                  </a:prstGeom>
                  <a:solidFill>
                    <a:srgbClr val="99CCFF"/>
                  </a:solidFill>
                  <a:ln w="9525">
                    <a:solidFill>
                      <a:srgbClr val="969696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bg2"/>
                      </a:buClr>
                      <a:buSzPct val="75000"/>
                      <a:buFont typeface="Wingdings" panose="05000000000000000000" pitchFamily="2" charset="2"/>
                      <a:buChar char="n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80000"/>
                      <a:buFont typeface="Wingdings" panose="05000000000000000000" pitchFamily="2" charset="2"/>
                      <a:buChar char="¨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bg2"/>
                      </a:buClr>
                      <a:buSzPct val="65000"/>
                      <a:buFont typeface="Wingdings" panose="05000000000000000000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¨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en-US" altLang="en-US" sz="1100" b="1">
                      <a:solidFill>
                        <a:schemeClr val="bg1"/>
                      </a:solidFill>
                    </a:endParaRPr>
                  </a:p>
                </p:txBody>
              </p:sp>
              <p:grpSp>
                <p:nvGrpSpPr>
                  <p:cNvPr id="17484" name="Group 29"/>
                  <p:cNvGrpSpPr>
                    <a:grpSpLocks/>
                  </p:cNvGrpSpPr>
                  <p:nvPr/>
                </p:nvGrpSpPr>
                <p:grpSpPr bwMode="auto">
                  <a:xfrm>
                    <a:off x="1879" y="2781"/>
                    <a:ext cx="461" cy="230"/>
                    <a:chOff x="3775" y="2037"/>
                    <a:chExt cx="461" cy="230"/>
                  </a:xfrm>
                </p:grpSpPr>
                <p:sp>
                  <p:nvSpPr>
                    <p:cNvPr id="17488" name="Text Box 30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775" y="2037"/>
                      <a:ext cx="461" cy="230"/>
                    </a:xfrm>
                    <a:prstGeom prst="rect">
                      <a:avLst/>
                    </a:prstGeom>
                    <a:solidFill>
                      <a:srgbClr val="FFCC00"/>
                    </a:solidFill>
                    <a:ln w="9525">
                      <a:solidFill>
                        <a:srgbClr val="969696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algn="ctr"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en-US" altLang="en-US" sz="1600">
                        <a:solidFill>
                          <a:srgbClr val="003300"/>
                        </a:solidFill>
                      </a:endParaRPr>
                    </a:p>
                  </p:txBody>
                </p:sp>
                <p:sp>
                  <p:nvSpPr>
                    <p:cNvPr id="17489" name="Text Box 31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804" y="2066"/>
                      <a:ext cx="403" cy="173"/>
                    </a:xfrm>
                    <a:prstGeom prst="rect">
                      <a:avLst/>
                    </a:prstGeom>
                    <a:solidFill>
                      <a:srgbClr val="FF9900"/>
                    </a:solidFill>
                    <a:ln w="9525">
                      <a:solidFill>
                        <a:srgbClr val="969696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algn="ctr"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en-US" sz="1100" b="1">
                          <a:solidFill>
                            <a:srgbClr val="003300"/>
                          </a:solidFill>
                        </a:rPr>
                        <a:t>Block 4</a:t>
                      </a:r>
                    </a:p>
                  </p:txBody>
                </p:sp>
              </p:grpSp>
              <p:grpSp>
                <p:nvGrpSpPr>
                  <p:cNvPr id="17485" name="Group 32"/>
                  <p:cNvGrpSpPr>
                    <a:grpSpLocks/>
                  </p:cNvGrpSpPr>
                  <p:nvPr/>
                </p:nvGrpSpPr>
                <p:grpSpPr bwMode="auto">
                  <a:xfrm>
                    <a:off x="2364" y="2781"/>
                    <a:ext cx="461" cy="230"/>
                    <a:chOff x="3775" y="2037"/>
                    <a:chExt cx="461" cy="230"/>
                  </a:xfrm>
                </p:grpSpPr>
                <p:sp>
                  <p:nvSpPr>
                    <p:cNvPr id="17486" name="Text Box 33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775" y="2037"/>
                      <a:ext cx="461" cy="230"/>
                    </a:xfrm>
                    <a:prstGeom prst="rect">
                      <a:avLst/>
                    </a:prstGeom>
                    <a:solidFill>
                      <a:srgbClr val="FFCC00"/>
                    </a:solidFill>
                    <a:ln w="9525">
                      <a:solidFill>
                        <a:srgbClr val="969696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algn="ctr"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en-US" altLang="en-US" sz="1600">
                        <a:solidFill>
                          <a:srgbClr val="003300"/>
                        </a:solidFill>
                      </a:endParaRPr>
                    </a:p>
                  </p:txBody>
                </p:sp>
                <p:sp>
                  <p:nvSpPr>
                    <p:cNvPr id="17487" name="Text Box 34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804" y="2066"/>
                      <a:ext cx="403" cy="173"/>
                    </a:xfrm>
                    <a:prstGeom prst="rect">
                      <a:avLst/>
                    </a:prstGeom>
                    <a:solidFill>
                      <a:srgbClr val="FF9900"/>
                    </a:solidFill>
                    <a:ln w="9525">
                      <a:solidFill>
                        <a:srgbClr val="969696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algn="ctr"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en-US" sz="1100" b="1">
                          <a:solidFill>
                            <a:srgbClr val="003300"/>
                          </a:solidFill>
                        </a:rPr>
                        <a:t>Block 5</a:t>
                      </a:r>
                    </a:p>
                  </p:txBody>
                </p:sp>
              </p:grpSp>
            </p:grpSp>
            <p:grpSp>
              <p:nvGrpSpPr>
                <p:cNvPr id="17475" name="Group 35"/>
                <p:cNvGrpSpPr>
                  <a:grpSpLocks/>
                </p:cNvGrpSpPr>
                <p:nvPr/>
              </p:nvGrpSpPr>
              <p:grpSpPr bwMode="auto">
                <a:xfrm>
                  <a:off x="683" y="3321"/>
                  <a:ext cx="1021" cy="291"/>
                  <a:chOff x="1843" y="2745"/>
                  <a:chExt cx="1021" cy="291"/>
                </a:xfrm>
              </p:grpSpPr>
              <p:sp>
                <p:nvSpPr>
                  <p:cNvPr id="17476" name="Text Box 3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843" y="2745"/>
                    <a:ext cx="1021" cy="291"/>
                  </a:xfrm>
                  <a:prstGeom prst="rect">
                    <a:avLst/>
                  </a:prstGeom>
                  <a:solidFill>
                    <a:srgbClr val="99CCFF"/>
                  </a:solidFill>
                  <a:ln w="9525">
                    <a:solidFill>
                      <a:srgbClr val="969696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bg2"/>
                      </a:buClr>
                      <a:buSzPct val="75000"/>
                      <a:buFont typeface="Wingdings" panose="05000000000000000000" pitchFamily="2" charset="2"/>
                      <a:buChar char="n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80000"/>
                      <a:buFont typeface="Wingdings" panose="05000000000000000000" pitchFamily="2" charset="2"/>
                      <a:buChar char="¨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bg2"/>
                      </a:buClr>
                      <a:buSzPct val="65000"/>
                      <a:buFont typeface="Wingdings" panose="05000000000000000000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¨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en-US" altLang="en-US" sz="1100" b="1">
                      <a:solidFill>
                        <a:schemeClr val="bg1"/>
                      </a:solidFill>
                    </a:endParaRPr>
                  </a:p>
                </p:txBody>
              </p:sp>
              <p:grpSp>
                <p:nvGrpSpPr>
                  <p:cNvPr id="17477" name="Group 37"/>
                  <p:cNvGrpSpPr>
                    <a:grpSpLocks/>
                  </p:cNvGrpSpPr>
                  <p:nvPr/>
                </p:nvGrpSpPr>
                <p:grpSpPr bwMode="auto">
                  <a:xfrm>
                    <a:off x="1879" y="2781"/>
                    <a:ext cx="461" cy="230"/>
                    <a:chOff x="3775" y="2037"/>
                    <a:chExt cx="461" cy="230"/>
                  </a:xfrm>
                </p:grpSpPr>
                <p:sp>
                  <p:nvSpPr>
                    <p:cNvPr id="17481" name="Text Box 38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775" y="2037"/>
                      <a:ext cx="461" cy="230"/>
                    </a:xfrm>
                    <a:prstGeom prst="rect">
                      <a:avLst/>
                    </a:prstGeom>
                    <a:solidFill>
                      <a:srgbClr val="FFCC00"/>
                    </a:solidFill>
                    <a:ln w="9525">
                      <a:solidFill>
                        <a:srgbClr val="969696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algn="ctr"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en-US" altLang="en-US" sz="1600">
                        <a:solidFill>
                          <a:srgbClr val="003300"/>
                        </a:solidFill>
                      </a:endParaRPr>
                    </a:p>
                  </p:txBody>
                </p:sp>
                <p:sp>
                  <p:nvSpPr>
                    <p:cNvPr id="17482" name="Text Box 39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804" y="2066"/>
                      <a:ext cx="403" cy="173"/>
                    </a:xfrm>
                    <a:prstGeom prst="rect">
                      <a:avLst/>
                    </a:prstGeom>
                    <a:solidFill>
                      <a:srgbClr val="FF9900"/>
                    </a:solidFill>
                    <a:ln w="9525">
                      <a:solidFill>
                        <a:srgbClr val="969696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algn="ctr"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en-US" sz="1100" b="1">
                          <a:solidFill>
                            <a:srgbClr val="003300"/>
                          </a:solidFill>
                        </a:rPr>
                        <a:t>Block 6</a:t>
                      </a:r>
                    </a:p>
                  </p:txBody>
                </p:sp>
              </p:grpSp>
              <p:grpSp>
                <p:nvGrpSpPr>
                  <p:cNvPr id="17478" name="Group 40"/>
                  <p:cNvGrpSpPr>
                    <a:grpSpLocks/>
                  </p:cNvGrpSpPr>
                  <p:nvPr/>
                </p:nvGrpSpPr>
                <p:grpSpPr bwMode="auto">
                  <a:xfrm>
                    <a:off x="2364" y="2781"/>
                    <a:ext cx="461" cy="230"/>
                    <a:chOff x="3775" y="2037"/>
                    <a:chExt cx="461" cy="230"/>
                  </a:xfrm>
                </p:grpSpPr>
                <p:sp>
                  <p:nvSpPr>
                    <p:cNvPr id="17479" name="Text Box 41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775" y="2037"/>
                      <a:ext cx="461" cy="230"/>
                    </a:xfrm>
                    <a:prstGeom prst="rect">
                      <a:avLst/>
                    </a:prstGeom>
                    <a:solidFill>
                      <a:srgbClr val="FFCC00"/>
                    </a:solidFill>
                    <a:ln w="9525">
                      <a:solidFill>
                        <a:srgbClr val="969696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algn="ctr"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en-US" altLang="en-US" sz="1600">
                        <a:solidFill>
                          <a:srgbClr val="003300"/>
                        </a:solidFill>
                      </a:endParaRPr>
                    </a:p>
                  </p:txBody>
                </p:sp>
                <p:sp>
                  <p:nvSpPr>
                    <p:cNvPr id="17480" name="Text Box 42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804" y="2066"/>
                      <a:ext cx="403" cy="173"/>
                    </a:xfrm>
                    <a:prstGeom prst="rect">
                      <a:avLst/>
                    </a:prstGeom>
                    <a:solidFill>
                      <a:srgbClr val="FF9900"/>
                    </a:solidFill>
                    <a:ln w="9525">
                      <a:solidFill>
                        <a:srgbClr val="969696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algn="ctr"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en-US" sz="1100" b="1">
                          <a:solidFill>
                            <a:srgbClr val="003300"/>
                          </a:solidFill>
                        </a:rPr>
                        <a:t>Block 7</a:t>
                      </a:r>
                    </a:p>
                  </p:txBody>
                </p:sp>
              </p:grpSp>
            </p:grpSp>
          </p:grpSp>
        </p:grpSp>
        <p:grpSp>
          <p:nvGrpSpPr>
            <p:cNvPr id="17414" name="Group 43"/>
            <p:cNvGrpSpPr>
              <a:grpSpLocks/>
            </p:cNvGrpSpPr>
            <p:nvPr/>
          </p:nvGrpSpPr>
          <p:grpSpPr bwMode="auto">
            <a:xfrm>
              <a:off x="3227136" y="3844489"/>
              <a:ext cx="1434881" cy="1551062"/>
              <a:chOff x="2233" y="1609"/>
              <a:chExt cx="927" cy="1059"/>
            </a:xfrm>
          </p:grpSpPr>
          <p:sp>
            <p:nvSpPr>
              <p:cNvPr id="17455" name="Text Box 44"/>
              <p:cNvSpPr txBox="1">
                <a:spLocks noChangeArrowheads="1"/>
              </p:cNvSpPr>
              <p:nvPr/>
            </p:nvSpPr>
            <p:spPr bwMode="auto">
              <a:xfrm>
                <a:off x="2233" y="1609"/>
                <a:ext cx="927" cy="1059"/>
              </a:xfrm>
              <a:prstGeom prst="rect">
                <a:avLst/>
              </a:prstGeom>
              <a:solidFill>
                <a:srgbClr val="99FF66"/>
              </a:solidFill>
              <a:ln w="9525">
                <a:solidFill>
                  <a:srgbClr val="969696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100" b="1">
                    <a:solidFill>
                      <a:schemeClr val="bg1"/>
                    </a:solidFill>
                  </a:rPr>
                  <a:t>Kernel grid</a:t>
                </a:r>
              </a:p>
            </p:txBody>
          </p:sp>
          <p:grpSp>
            <p:nvGrpSpPr>
              <p:cNvPr id="17456" name="Group 45"/>
              <p:cNvGrpSpPr>
                <a:grpSpLocks/>
              </p:cNvGrpSpPr>
              <p:nvPr/>
            </p:nvGrpSpPr>
            <p:grpSpPr bwMode="auto">
              <a:xfrm>
                <a:off x="2279" y="1809"/>
                <a:ext cx="835" cy="805"/>
                <a:chOff x="2353" y="1809"/>
                <a:chExt cx="835" cy="805"/>
              </a:xfrm>
            </p:grpSpPr>
            <p:grpSp>
              <p:nvGrpSpPr>
                <p:cNvPr id="17457" name="Group 46"/>
                <p:cNvGrpSpPr>
                  <a:grpSpLocks/>
                </p:cNvGrpSpPr>
                <p:nvPr/>
              </p:nvGrpSpPr>
              <p:grpSpPr bwMode="auto">
                <a:xfrm>
                  <a:off x="2353" y="1809"/>
                  <a:ext cx="835" cy="173"/>
                  <a:chOff x="2257" y="1809"/>
                  <a:chExt cx="835" cy="173"/>
                </a:xfrm>
              </p:grpSpPr>
              <p:sp>
                <p:nvSpPr>
                  <p:cNvPr id="17467" name="Text Box 4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257" y="1809"/>
                    <a:ext cx="403" cy="173"/>
                  </a:xfrm>
                  <a:prstGeom prst="rect">
                    <a:avLst/>
                  </a:prstGeom>
                  <a:solidFill>
                    <a:srgbClr val="FF9900"/>
                  </a:solidFill>
                  <a:ln w="9525">
                    <a:solidFill>
                      <a:srgbClr val="969696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>
                    <a:lvl1pPr>
                      <a:spcBef>
                        <a:spcPct val="20000"/>
                      </a:spcBef>
                      <a:buClr>
                        <a:schemeClr val="bg2"/>
                      </a:buClr>
                      <a:buSzPct val="75000"/>
                      <a:buFont typeface="Wingdings" panose="05000000000000000000" pitchFamily="2" charset="2"/>
                      <a:buChar char="n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80000"/>
                      <a:buFont typeface="Wingdings" panose="05000000000000000000" pitchFamily="2" charset="2"/>
                      <a:buChar char="¨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bg2"/>
                      </a:buClr>
                      <a:buSzPct val="65000"/>
                      <a:buFont typeface="Wingdings" panose="05000000000000000000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¨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en-US" sz="1100" b="1">
                        <a:solidFill>
                          <a:srgbClr val="003300"/>
                        </a:solidFill>
                      </a:rPr>
                      <a:t>Block 0</a:t>
                    </a:r>
                  </a:p>
                </p:txBody>
              </p:sp>
              <p:sp>
                <p:nvSpPr>
                  <p:cNvPr id="17468" name="Text Box 4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689" y="1809"/>
                    <a:ext cx="403" cy="173"/>
                  </a:xfrm>
                  <a:prstGeom prst="rect">
                    <a:avLst/>
                  </a:prstGeom>
                  <a:solidFill>
                    <a:srgbClr val="FF9900"/>
                  </a:solidFill>
                  <a:ln w="9525">
                    <a:solidFill>
                      <a:srgbClr val="969696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>
                    <a:lvl1pPr>
                      <a:spcBef>
                        <a:spcPct val="20000"/>
                      </a:spcBef>
                      <a:buClr>
                        <a:schemeClr val="bg2"/>
                      </a:buClr>
                      <a:buSzPct val="75000"/>
                      <a:buFont typeface="Wingdings" panose="05000000000000000000" pitchFamily="2" charset="2"/>
                      <a:buChar char="n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80000"/>
                      <a:buFont typeface="Wingdings" panose="05000000000000000000" pitchFamily="2" charset="2"/>
                      <a:buChar char="¨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bg2"/>
                      </a:buClr>
                      <a:buSzPct val="65000"/>
                      <a:buFont typeface="Wingdings" panose="05000000000000000000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¨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en-US" sz="1100" b="1">
                        <a:solidFill>
                          <a:srgbClr val="003300"/>
                        </a:solidFill>
                      </a:rPr>
                      <a:t>Block 1</a:t>
                    </a:r>
                  </a:p>
                </p:txBody>
              </p:sp>
            </p:grpSp>
            <p:grpSp>
              <p:nvGrpSpPr>
                <p:cNvPr id="17458" name="Group 49"/>
                <p:cNvGrpSpPr>
                  <a:grpSpLocks/>
                </p:cNvGrpSpPr>
                <p:nvPr/>
              </p:nvGrpSpPr>
              <p:grpSpPr bwMode="auto">
                <a:xfrm>
                  <a:off x="2353" y="2019"/>
                  <a:ext cx="835" cy="173"/>
                  <a:chOff x="2257" y="1809"/>
                  <a:chExt cx="835" cy="173"/>
                </a:xfrm>
              </p:grpSpPr>
              <p:sp>
                <p:nvSpPr>
                  <p:cNvPr id="17465" name="Text Box 5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257" y="1809"/>
                    <a:ext cx="403" cy="173"/>
                  </a:xfrm>
                  <a:prstGeom prst="rect">
                    <a:avLst/>
                  </a:prstGeom>
                  <a:solidFill>
                    <a:srgbClr val="FF9900"/>
                  </a:solidFill>
                  <a:ln w="9525">
                    <a:solidFill>
                      <a:srgbClr val="969696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>
                    <a:lvl1pPr>
                      <a:spcBef>
                        <a:spcPct val="20000"/>
                      </a:spcBef>
                      <a:buClr>
                        <a:schemeClr val="bg2"/>
                      </a:buClr>
                      <a:buSzPct val="75000"/>
                      <a:buFont typeface="Wingdings" panose="05000000000000000000" pitchFamily="2" charset="2"/>
                      <a:buChar char="n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80000"/>
                      <a:buFont typeface="Wingdings" panose="05000000000000000000" pitchFamily="2" charset="2"/>
                      <a:buChar char="¨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bg2"/>
                      </a:buClr>
                      <a:buSzPct val="65000"/>
                      <a:buFont typeface="Wingdings" panose="05000000000000000000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¨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en-US" sz="1100" b="1">
                        <a:solidFill>
                          <a:srgbClr val="003300"/>
                        </a:solidFill>
                      </a:rPr>
                      <a:t>Block 2</a:t>
                    </a:r>
                  </a:p>
                </p:txBody>
              </p:sp>
              <p:sp>
                <p:nvSpPr>
                  <p:cNvPr id="17466" name="Text Box 5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689" y="1809"/>
                    <a:ext cx="403" cy="173"/>
                  </a:xfrm>
                  <a:prstGeom prst="rect">
                    <a:avLst/>
                  </a:prstGeom>
                  <a:solidFill>
                    <a:srgbClr val="FF9900"/>
                  </a:solidFill>
                  <a:ln w="9525">
                    <a:solidFill>
                      <a:srgbClr val="969696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>
                    <a:lvl1pPr>
                      <a:spcBef>
                        <a:spcPct val="20000"/>
                      </a:spcBef>
                      <a:buClr>
                        <a:schemeClr val="bg2"/>
                      </a:buClr>
                      <a:buSzPct val="75000"/>
                      <a:buFont typeface="Wingdings" panose="05000000000000000000" pitchFamily="2" charset="2"/>
                      <a:buChar char="n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80000"/>
                      <a:buFont typeface="Wingdings" panose="05000000000000000000" pitchFamily="2" charset="2"/>
                      <a:buChar char="¨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bg2"/>
                      </a:buClr>
                      <a:buSzPct val="65000"/>
                      <a:buFont typeface="Wingdings" panose="05000000000000000000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¨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en-US" sz="1100" b="1">
                        <a:solidFill>
                          <a:srgbClr val="003300"/>
                        </a:solidFill>
                      </a:rPr>
                      <a:t>Block 3</a:t>
                    </a:r>
                  </a:p>
                </p:txBody>
              </p:sp>
            </p:grpSp>
            <p:grpSp>
              <p:nvGrpSpPr>
                <p:cNvPr id="17459" name="Group 52"/>
                <p:cNvGrpSpPr>
                  <a:grpSpLocks/>
                </p:cNvGrpSpPr>
                <p:nvPr/>
              </p:nvGrpSpPr>
              <p:grpSpPr bwMode="auto">
                <a:xfrm>
                  <a:off x="2353" y="2230"/>
                  <a:ext cx="835" cy="173"/>
                  <a:chOff x="2257" y="1809"/>
                  <a:chExt cx="835" cy="173"/>
                </a:xfrm>
              </p:grpSpPr>
              <p:sp>
                <p:nvSpPr>
                  <p:cNvPr id="17463" name="Text Box 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257" y="1809"/>
                    <a:ext cx="403" cy="173"/>
                  </a:xfrm>
                  <a:prstGeom prst="rect">
                    <a:avLst/>
                  </a:prstGeom>
                  <a:solidFill>
                    <a:srgbClr val="FF9900"/>
                  </a:solidFill>
                  <a:ln w="9525">
                    <a:solidFill>
                      <a:srgbClr val="969696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>
                    <a:lvl1pPr>
                      <a:spcBef>
                        <a:spcPct val="20000"/>
                      </a:spcBef>
                      <a:buClr>
                        <a:schemeClr val="bg2"/>
                      </a:buClr>
                      <a:buSzPct val="75000"/>
                      <a:buFont typeface="Wingdings" panose="05000000000000000000" pitchFamily="2" charset="2"/>
                      <a:buChar char="n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80000"/>
                      <a:buFont typeface="Wingdings" panose="05000000000000000000" pitchFamily="2" charset="2"/>
                      <a:buChar char="¨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bg2"/>
                      </a:buClr>
                      <a:buSzPct val="65000"/>
                      <a:buFont typeface="Wingdings" panose="05000000000000000000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¨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en-US" sz="1100" b="1">
                        <a:solidFill>
                          <a:srgbClr val="003300"/>
                        </a:solidFill>
                      </a:rPr>
                      <a:t>Block 4</a:t>
                    </a:r>
                  </a:p>
                </p:txBody>
              </p:sp>
              <p:sp>
                <p:nvSpPr>
                  <p:cNvPr id="17464" name="Text Box 5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689" y="1809"/>
                    <a:ext cx="403" cy="173"/>
                  </a:xfrm>
                  <a:prstGeom prst="rect">
                    <a:avLst/>
                  </a:prstGeom>
                  <a:solidFill>
                    <a:srgbClr val="FF9900"/>
                  </a:solidFill>
                  <a:ln w="9525">
                    <a:solidFill>
                      <a:srgbClr val="969696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>
                    <a:lvl1pPr>
                      <a:spcBef>
                        <a:spcPct val="20000"/>
                      </a:spcBef>
                      <a:buClr>
                        <a:schemeClr val="bg2"/>
                      </a:buClr>
                      <a:buSzPct val="75000"/>
                      <a:buFont typeface="Wingdings" panose="05000000000000000000" pitchFamily="2" charset="2"/>
                      <a:buChar char="n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80000"/>
                      <a:buFont typeface="Wingdings" panose="05000000000000000000" pitchFamily="2" charset="2"/>
                      <a:buChar char="¨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bg2"/>
                      </a:buClr>
                      <a:buSzPct val="65000"/>
                      <a:buFont typeface="Wingdings" panose="05000000000000000000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¨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en-US" sz="1100" b="1">
                        <a:solidFill>
                          <a:srgbClr val="003300"/>
                        </a:solidFill>
                      </a:rPr>
                      <a:t>Block 5</a:t>
                    </a:r>
                  </a:p>
                </p:txBody>
              </p:sp>
            </p:grpSp>
            <p:grpSp>
              <p:nvGrpSpPr>
                <p:cNvPr id="17460" name="Group 55"/>
                <p:cNvGrpSpPr>
                  <a:grpSpLocks/>
                </p:cNvGrpSpPr>
                <p:nvPr/>
              </p:nvGrpSpPr>
              <p:grpSpPr bwMode="auto">
                <a:xfrm>
                  <a:off x="2353" y="2441"/>
                  <a:ext cx="835" cy="173"/>
                  <a:chOff x="2257" y="1809"/>
                  <a:chExt cx="835" cy="173"/>
                </a:xfrm>
              </p:grpSpPr>
              <p:sp>
                <p:nvSpPr>
                  <p:cNvPr id="17461" name="Text Box 5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257" y="1809"/>
                    <a:ext cx="403" cy="173"/>
                  </a:xfrm>
                  <a:prstGeom prst="rect">
                    <a:avLst/>
                  </a:prstGeom>
                  <a:solidFill>
                    <a:srgbClr val="FF9900"/>
                  </a:solidFill>
                  <a:ln w="9525">
                    <a:solidFill>
                      <a:srgbClr val="969696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>
                    <a:lvl1pPr>
                      <a:spcBef>
                        <a:spcPct val="20000"/>
                      </a:spcBef>
                      <a:buClr>
                        <a:schemeClr val="bg2"/>
                      </a:buClr>
                      <a:buSzPct val="75000"/>
                      <a:buFont typeface="Wingdings" panose="05000000000000000000" pitchFamily="2" charset="2"/>
                      <a:buChar char="n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80000"/>
                      <a:buFont typeface="Wingdings" panose="05000000000000000000" pitchFamily="2" charset="2"/>
                      <a:buChar char="¨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bg2"/>
                      </a:buClr>
                      <a:buSzPct val="65000"/>
                      <a:buFont typeface="Wingdings" panose="05000000000000000000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¨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en-US" sz="1100" b="1">
                        <a:solidFill>
                          <a:srgbClr val="003300"/>
                        </a:solidFill>
                      </a:rPr>
                      <a:t>Block 6</a:t>
                    </a:r>
                  </a:p>
                </p:txBody>
              </p:sp>
              <p:sp>
                <p:nvSpPr>
                  <p:cNvPr id="17462" name="Text Box 5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689" y="1809"/>
                    <a:ext cx="403" cy="173"/>
                  </a:xfrm>
                  <a:prstGeom prst="rect">
                    <a:avLst/>
                  </a:prstGeom>
                  <a:solidFill>
                    <a:srgbClr val="FF9900"/>
                  </a:solidFill>
                  <a:ln w="9525">
                    <a:solidFill>
                      <a:srgbClr val="969696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>
                    <a:lvl1pPr>
                      <a:spcBef>
                        <a:spcPct val="20000"/>
                      </a:spcBef>
                      <a:buClr>
                        <a:schemeClr val="bg2"/>
                      </a:buClr>
                      <a:buSzPct val="75000"/>
                      <a:buFont typeface="Wingdings" panose="05000000000000000000" pitchFamily="2" charset="2"/>
                      <a:buChar char="n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80000"/>
                      <a:buFont typeface="Wingdings" panose="05000000000000000000" pitchFamily="2" charset="2"/>
                      <a:buChar char="¨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bg2"/>
                      </a:buClr>
                      <a:buSzPct val="65000"/>
                      <a:buFont typeface="Wingdings" panose="05000000000000000000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¨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en-US" sz="1100" b="1">
                        <a:solidFill>
                          <a:srgbClr val="003300"/>
                        </a:solidFill>
                      </a:rPr>
                      <a:t>Block 7</a:t>
                    </a:r>
                  </a:p>
                </p:txBody>
              </p:sp>
            </p:grpSp>
          </p:grpSp>
        </p:grpSp>
        <p:grpSp>
          <p:nvGrpSpPr>
            <p:cNvPr id="17415" name="Group 59"/>
            <p:cNvGrpSpPr>
              <a:grpSpLocks/>
            </p:cNvGrpSpPr>
            <p:nvPr/>
          </p:nvGrpSpPr>
          <p:grpSpPr bwMode="auto">
            <a:xfrm>
              <a:off x="5760786" y="3956363"/>
              <a:ext cx="3066343" cy="613687"/>
              <a:chOff x="3643" y="1817"/>
              <a:chExt cx="1981" cy="419"/>
            </a:xfrm>
          </p:grpSpPr>
          <p:sp>
            <p:nvSpPr>
              <p:cNvPr id="17450" name="Text Box 60"/>
              <p:cNvSpPr txBox="1">
                <a:spLocks noChangeArrowheads="1"/>
              </p:cNvSpPr>
              <p:nvPr/>
            </p:nvSpPr>
            <p:spPr bwMode="auto">
              <a:xfrm>
                <a:off x="3643" y="1817"/>
                <a:ext cx="1981" cy="419"/>
              </a:xfrm>
              <a:prstGeom prst="rect">
                <a:avLst/>
              </a:prstGeom>
              <a:solidFill>
                <a:srgbClr val="99CCFF"/>
              </a:solidFill>
              <a:ln w="9525">
                <a:solidFill>
                  <a:srgbClr val="969696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100" b="1">
                    <a:solidFill>
                      <a:schemeClr val="bg1"/>
                    </a:solidFill>
                  </a:rPr>
                  <a:t>Device</a:t>
                </a:r>
              </a:p>
            </p:txBody>
          </p:sp>
          <p:sp>
            <p:nvSpPr>
              <p:cNvPr id="17451" name="Text Box 61"/>
              <p:cNvSpPr txBox="1">
                <a:spLocks noChangeArrowheads="1"/>
              </p:cNvSpPr>
              <p:nvPr/>
            </p:nvSpPr>
            <p:spPr bwMode="auto">
              <a:xfrm>
                <a:off x="3679" y="1981"/>
                <a:ext cx="461" cy="230"/>
              </a:xfrm>
              <a:prstGeom prst="rect">
                <a:avLst/>
              </a:prstGeom>
              <a:solidFill>
                <a:srgbClr val="FFCC00"/>
              </a:solidFill>
              <a:ln w="9525">
                <a:solidFill>
                  <a:srgbClr val="969696"/>
                </a:solidFill>
                <a:miter lim="800000"/>
                <a:headEnd/>
                <a:tailEnd/>
              </a:ln>
            </p:spPr>
            <p:txBody>
              <a:bodyPr wrap="none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solidFill>
                      <a:srgbClr val="003300"/>
                    </a:solidFill>
                  </a:rPr>
                  <a:t>SM</a:t>
                </a:r>
              </a:p>
            </p:txBody>
          </p:sp>
          <p:sp>
            <p:nvSpPr>
              <p:cNvPr id="17452" name="Text Box 62"/>
              <p:cNvSpPr txBox="1">
                <a:spLocks noChangeArrowheads="1"/>
              </p:cNvSpPr>
              <p:nvPr/>
            </p:nvSpPr>
            <p:spPr bwMode="auto">
              <a:xfrm>
                <a:off x="4164" y="1981"/>
                <a:ext cx="461" cy="230"/>
              </a:xfrm>
              <a:prstGeom prst="rect">
                <a:avLst/>
              </a:prstGeom>
              <a:solidFill>
                <a:srgbClr val="FFCC00"/>
              </a:solidFill>
              <a:ln w="9525">
                <a:solidFill>
                  <a:srgbClr val="969696"/>
                </a:solidFill>
                <a:miter lim="800000"/>
                <a:headEnd/>
                <a:tailEnd/>
              </a:ln>
            </p:spPr>
            <p:txBody>
              <a:bodyPr wrap="none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solidFill>
                      <a:srgbClr val="003300"/>
                    </a:solidFill>
                  </a:rPr>
                  <a:t>SM</a:t>
                </a:r>
              </a:p>
            </p:txBody>
          </p:sp>
          <p:sp>
            <p:nvSpPr>
              <p:cNvPr id="17453" name="Text Box 63"/>
              <p:cNvSpPr txBox="1">
                <a:spLocks noChangeArrowheads="1"/>
              </p:cNvSpPr>
              <p:nvPr/>
            </p:nvSpPr>
            <p:spPr bwMode="auto">
              <a:xfrm>
                <a:off x="4649" y="1981"/>
                <a:ext cx="461" cy="230"/>
              </a:xfrm>
              <a:prstGeom prst="rect">
                <a:avLst/>
              </a:prstGeom>
              <a:solidFill>
                <a:srgbClr val="FFCC00"/>
              </a:solidFill>
              <a:ln w="9525">
                <a:solidFill>
                  <a:srgbClr val="969696"/>
                </a:solidFill>
                <a:miter lim="800000"/>
                <a:headEnd/>
                <a:tailEnd/>
              </a:ln>
            </p:spPr>
            <p:txBody>
              <a:bodyPr wrap="none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solidFill>
                      <a:srgbClr val="003300"/>
                    </a:solidFill>
                  </a:rPr>
                  <a:t>SM</a:t>
                </a:r>
              </a:p>
            </p:txBody>
          </p:sp>
          <p:sp>
            <p:nvSpPr>
              <p:cNvPr id="17454" name="Text Box 64"/>
              <p:cNvSpPr txBox="1">
                <a:spLocks noChangeArrowheads="1"/>
              </p:cNvSpPr>
              <p:nvPr/>
            </p:nvSpPr>
            <p:spPr bwMode="auto">
              <a:xfrm>
                <a:off x="5135" y="1981"/>
                <a:ext cx="461" cy="230"/>
              </a:xfrm>
              <a:prstGeom prst="rect">
                <a:avLst/>
              </a:prstGeom>
              <a:solidFill>
                <a:srgbClr val="FFCC00"/>
              </a:solidFill>
              <a:ln w="9525">
                <a:solidFill>
                  <a:srgbClr val="969696"/>
                </a:solidFill>
                <a:miter lim="800000"/>
                <a:headEnd/>
                <a:tailEnd/>
              </a:ln>
            </p:spPr>
            <p:txBody>
              <a:bodyPr wrap="none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solidFill>
                      <a:srgbClr val="003300"/>
                    </a:solidFill>
                  </a:rPr>
                  <a:t>SM</a:t>
                </a:r>
              </a:p>
            </p:txBody>
          </p:sp>
        </p:grpSp>
        <p:sp>
          <p:nvSpPr>
            <p:cNvPr id="17416" name="Line 94"/>
            <p:cNvSpPr>
              <a:spLocks noChangeShapeType="1"/>
            </p:cNvSpPr>
            <p:nvPr/>
          </p:nvSpPr>
          <p:spPr bwMode="auto">
            <a:xfrm flipH="1">
              <a:off x="2352321" y="4408582"/>
              <a:ext cx="763723" cy="415322"/>
            </a:xfrm>
            <a:prstGeom prst="line">
              <a:avLst/>
            </a:prstGeom>
            <a:noFill/>
            <a:ln w="63500">
              <a:solidFill>
                <a:srgbClr val="1503FB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17" name="Line 95"/>
            <p:cNvSpPr>
              <a:spLocks noChangeShapeType="1"/>
            </p:cNvSpPr>
            <p:nvPr/>
          </p:nvSpPr>
          <p:spPr bwMode="auto">
            <a:xfrm>
              <a:off x="4838448" y="4408581"/>
              <a:ext cx="734714" cy="468049"/>
            </a:xfrm>
            <a:prstGeom prst="line">
              <a:avLst/>
            </a:prstGeom>
            <a:noFill/>
            <a:ln w="63500">
              <a:solidFill>
                <a:srgbClr val="1503FB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18" name="Text Box 97"/>
            <p:cNvSpPr txBox="1">
              <a:spLocks noChangeArrowheads="1"/>
            </p:cNvSpPr>
            <p:nvPr/>
          </p:nvSpPr>
          <p:spPr bwMode="auto">
            <a:xfrm>
              <a:off x="4921081" y="5275869"/>
              <a:ext cx="65208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Palatino" panose="02040602050305020304" pitchFamily="18" charset="0"/>
                </a:rPr>
                <a:t>time</a:t>
              </a:r>
              <a:endParaRPr lang="en-US" altLang="en-US" sz="2000">
                <a:latin typeface="Palatino" panose="02040602050305020304" pitchFamily="18" charset="0"/>
              </a:endParaRPr>
            </a:p>
          </p:txBody>
        </p:sp>
        <p:grpSp>
          <p:nvGrpSpPr>
            <p:cNvPr id="17419" name="Group 65"/>
            <p:cNvGrpSpPr>
              <a:grpSpLocks/>
            </p:cNvGrpSpPr>
            <p:nvPr/>
          </p:nvGrpSpPr>
          <p:grpSpPr bwMode="auto">
            <a:xfrm>
              <a:off x="5760786" y="5070939"/>
              <a:ext cx="3066343" cy="426212"/>
              <a:chOff x="3659" y="2649"/>
              <a:chExt cx="1981" cy="291"/>
            </a:xfrm>
          </p:grpSpPr>
          <p:sp>
            <p:nvSpPr>
              <p:cNvPr id="17437" name="Text Box 66"/>
              <p:cNvSpPr txBox="1">
                <a:spLocks noChangeArrowheads="1"/>
              </p:cNvSpPr>
              <p:nvPr/>
            </p:nvSpPr>
            <p:spPr bwMode="auto">
              <a:xfrm>
                <a:off x="3659" y="2649"/>
                <a:ext cx="1981" cy="291"/>
              </a:xfrm>
              <a:prstGeom prst="rect">
                <a:avLst/>
              </a:prstGeom>
              <a:solidFill>
                <a:srgbClr val="99CCFF"/>
              </a:solidFill>
              <a:ln w="9525">
                <a:solidFill>
                  <a:srgbClr val="969696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100" b="1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17438" name="Group 67"/>
              <p:cNvGrpSpPr>
                <a:grpSpLocks/>
              </p:cNvGrpSpPr>
              <p:nvPr/>
            </p:nvGrpSpPr>
            <p:grpSpPr bwMode="auto">
              <a:xfrm>
                <a:off x="3695" y="2685"/>
                <a:ext cx="461" cy="230"/>
                <a:chOff x="3775" y="2037"/>
                <a:chExt cx="461" cy="230"/>
              </a:xfrm>
            </p:grpSpPr>
            <p:sp>
              <p:nvSpPr>
                <p:cNvPr id="17448" name="Text Box 68"/>
                <p:cNvSpPr txBox="1">
                  <a:spLocks noChangeArrowheads="1"/>
                </p:cNvSpPr>
                <p:nvPr/>
              </p:nvSpPr>
              <p:spPr bwMode="auto">
                <a:xfrm>
                  <a:off x="3775" y="2037"/>
                  <a:ext cx="461" cy="230"/>
                </a:xfrm>
                <a:prstGeom prst="rect">
                  <a:avLst/>
                </a:prstGeom>
                <a:solidFill>
                  <a:srgbClr val="FFCC00"/>
                </a:solidFill>
                <a:ln w="9525">
                  <a:solidFill>
                    <a:srgbClr val="969696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600">
                    <a:solidFill>
                      <a:srgbClr val="003300"/>
                    </a:solidFill>
                  </a:endParaRPr>
                </a:p>
              </p:txBody>
            </p:sp>
            <p:sp>
              <p:nvSpPr>
                <p:cNvPr id="17449" name="Text Box 69"/>
                <p:cNvSpPr txBox="1">
                  <a:spLocks noChangeArrowheads="1"/>
                </p:cNvSpPr>
                <p:nvPr/>
              </p:nvSpPr>
              <p:spPr bwMode="auto">
                <a:xfrm>
                  <a:off x="3804" y="2066"/>
                  <a:ext cx="403" cy="173"/>
                </a:xfrm>
                <a:prstGeom prst="rect">
                  <a:avLst/>
                </a:prstGeom>
                <a:solidFill>
                  <a:srgbClr val="FF9900"/>
                </a:solidFill>
                <a:ln w="9525">
                  <a:solidFill>
                    <a:srgbClr val="969696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100" b="1">
                      <a:solidFill>
                        <a:srgbClr val="003300"/>
                      </a:solidFill>
                    </a:rPr>
                    <a:t>Block 0</a:t>
                  </a:r>
                </a:p>
              </p:txBody>
            </p:sp>
          </p:grpSp>
          <p:grpSp>
            <p:nvGrpSpPr>
              <p:cNvPr id="17439" name="Group 70"/>
              <p:cNvGrpSpPr>
                <a:grpSpLocks/>
              </p:cNvGrpSpPr>
              <p:nvPr/>
            </p:nvGrpSpPr>
            <p:grpSpPr bwMode="auto">
              <a:xfrm>
                <a:off x="4180" y="2685"/>
                <a:ext cx="461" cy="230"/>
                <a:chOff x="3775" y="2037"/>
                <a:chExt cx="461" cy="230"/>
              </a:xfrm>
            </p:grpSpPr>
            <p:sp>
              <p:nvSpPr>
                <p:cNvPr id="17446" name="Text Box 71"/>
                <p:cNvSpPr txBox="1">
                  <a:spLocks noChangeArrowheads="1"/>
                </p:cNvSpPr>
                <p:nvPr/>
              </p:nvSpPr>
              <p:spPr bwMode="auto">
                <a:xfrm>
                  <a:off x="3775" y="2037"/>
                  <a:ext cx="461" cy="230"/>
                </a:xfrm>
                <a:prstGeom prst="rect">
                  <a:avLst/>
                </a:prstGeom>
                <a:solidFill>
                  <a:srgbClr val="FFCC00"/>
                </a:solidFill>
                <a:ln w="9525">
                  <a:solidFill>
                    <a:srgbClr val="969696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600">
                    <a:solidFill>
                      <a:srgbClr val="003300"/>
                    </a:solidFill>
                  </a:endParaRPr>
                </a:p>
              </p:txBody>
            </p:sp>
            <p:sp>
              <p:nvSpPr>
                <p:cNvPr id="17447" name="Text Box 72"/>
                <p:cNvSpPr txBox="1">
                  <a:spLocks noChangeArrowheads="1"/>
                </p:cNvSpPr>
                <p:nvPr/>
              </p:nvSpPr>
              <p:spPr bwMode="auto">
                <a:xfrm>
                  <a:off x="3804" y="2066"/>
                  <a:ext cx="403" cy="173"/>
                </a:xfrm>
                <a:prstGeom prst="rect">
                  <a:avLst/>
                </a:prstGeom>
                <a:solidFill>
                  <a:srgbClr val="FF9900"/>
                </a:solidFill>
                <a:ln w="9525">
                  <a:solidFill>
                    <a:srgbClr val="969696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100" b="1">
                      <a:solidFill>
                        <a:srgbClr val="003300"/>
                      </a:solidFill>
                    </a:rPr>
                    <a:t>Block 1</a:t>
                  </a:r>
                </a:p>
              </p:txBody>
            </p:sp>
          </p:grpSp>
          <p:grpSp>
            <p:nvGrpSpPr>
              <p:cNvPr id="17440" name="Group 73"/>
              <p:cNvGrpSpPr>
                <a:grpSpLocks/>
              </p:cNvGrpSpPr>
              <p:nvPr/>
            </p:nvGrpSpPr>
            <p:grpSpPr bwMode="auto">
              <a:xfrm>
                <a:off x="4665" y="2685"/>
                <a:ext cx="461" cy="230"/>
                <a:chOff x="3775" y="2037"/>
                <a:chExt cx="461" cy="230"/>
              </a:xfrm>
            </p:grpSpPr>
            <p:sp>
              <p:nvSpPr>
                <p:cNvPr id="17444" name="Text Box 74"/>
                <p:cNvSpPr txBox="1">
                  <a:spLocks noChangeArrowheads="1"/>
                </p:cNvSpPr>
                <p:nvPr/>
              </p:nvSpPr>
              <p:spPr bwMode="auto">
                <a:xfrm>
                  <a:off x="3775" y="2037"/>
                  <a:ext cx="461" cy="230"/>
                </a:xfrm>
                <a:prstGeom prst="rect">
                  <a:avLst/>
                </a:prstGeom>
                <a:solidFill>
                  <a:srgbClr val="FFCC00"/>
                </a:solidFill>
                <a:ln w="9525">
                  <a:solidFill>
                    <a:srgbClr val="969696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600">
                    <a:solidFill>
                      <a:srgbClr val="003300"/>
                    </a:solidFill>
                  </a:endParaRPr>
                </a:p>
              </p:txBody>
            </p:sp>
            <p:sp>
              <p:nvSpPr>
                <p:cNvPr id="17445" name="Text Box 75"/>
                <p:cNvSpPr txBox="1">
                  <a:spLocks noChangeArrowheads="1"/>
                </p:cNvSpPr>
                <p:nvPr/>
              </p:nvSpPr>
              <p:spPr bwMode="auto">
                <a:xfrm>
                  <a:off x="3804" y="2066"/>
                  <a:ext cx="403" cy="173"/>
                </a:xfrm>
                <a:prstGeom prst="rect">
                  <a:avLst/>
                </a:prstGeom>
                <a:solidFill>
                  <a:srgbClr val="FF9900"/>
                </a:solidFill>
                <a:ln w="9525">
                  <a:solidFill>
                    <a:srgbClr val="969696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100" b="1">
                      <a:solidFill>
                        <a:srgbClr val="003300"/>
                      </a:solidFill>
                    </a:rPr>
                    <a:t>Block 2</a:t>
                  </a:r>
                </a:p>
              </p:txBody>
            </p:sp>
          </p:grpSp>
          <p:grpSp>
            <p:nvGrpSpPr>
              <p:cNvPr id="17441" name="Group 76"/>
              <p:cNvGrpSpPr>
                <a:grpSpLocks/>
              </p:cNvGrpSpPr>
              <p:nvPr/>
            </p:nvGrpSpPr>
            <p:grpSpPr bwMode="auto">
              <a:xfrm>
                <a:off x="5151" y="2685"/>
                <a:ext cx="461" cy="230"/>
                <a:chOff x="3775" y="2037"/>
                <a:chExt cx="461" cy="230"/>
              </a:xfrm>
            </p:grpSpPr>
            <p:sp>
              <p:nvSpPr>
                <p:cNvPr id="17442" name="Text Box 77"/>
                <p:cNvSpPr txBox="1">
                  <a:spLocks noChangeArrowheads="1"/>
                </p:cNvSpPr>
                <p:nvPr/>
              </p:nvSpPr>
              <p:spPr bwMode="auto">
                <a:xfrm>
                  <a:off x="3775" y="2037"/>
                  <a:ext cx="461" cy="230"/>
                </a:xfrm>
                <a:prstGeom prst="rect">
                  <a:avLst/>
                </a:prstGeom>
                <a:solidFill>
                  <a:srgbClr val="FFCC00"/>
                </a:solidFill>
                <a:ln w="9525">
                  <a:solidFill>
                    <a:srgbClr val="969696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600">
                    <a:solidFill>
                      <a:srgbClr val="003300"/>
                    </a:solidFill>
                  </a:endParaRPr>
                </a:p>
              </p:txBody>
            </p:sp>
            <p:sp>
              <p:nvSpPr>
                <p:cNvPr id="17443" name="Text Box 78"/>
                <p:cNvSpPr txBox="1">
                  <a:spLocks noChangeArrowheads="1"/>
                </p:cNvSpPr>
                <p:nvPr/>
              </p:nvSpPr>
              <p:spPr bwMode="auto">
                <a:xfrm>
                  <a:off x="3804" y="2066"/>
                  <a:ext cx="403" cy="173"/>
                </a:xfrm>
                <a:prstGeom prst="rect">
                  <a:avLst/>
                </a:prstGeom>
                <a:solidFill>
                  <a:srgbClr val="FF9900"/>
                </a:solidFill>
                <a:ln w="9525">
                  <a:solidFill>
                    <a:srgbClr val="969696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100" b="1">
                      <a:solidFill>
                        <a:srgbClr val="003300"/>
                      </a:solidFill>
                    </a:rPr>
                    <a:t>Block 3</a:t>
                  </a:r>
                </a:p>
              </p:txBody>
            </p:sp>
          </p:grpSp>
        </p:grpSp>
        <p:grpSp>
          <p:nvGrpSpPr>
            <p:cNvPr id="17420" name="Group 79"/>
            <p:cNvGrpSpPr>
              <a:grpSpLocks/>
            </p:cNvGrpSpPr>
            <p:nvPr/>
          </p:nvGrpSpPr>
          <p:grpSpPr bwMode="auto">
            <a:xfrm>
              <a:off x="5760786" y="5591639"/>
              <a:ext cx="3066343" cy="426212"/>
              <a:chOff x="3603" y="3225"/>
              <a:chExt cx="1981" cy="291"/>
            </a:xfrm>
          </p:grpSpPr>
          <p:sp>
            <p:nvSpPr>
              <p:cNvPr id="17424" name="Text Box 80"/>
              <p:cNvSpPr txBox="1">
                <a:spLocks noChangeArrowheads="1"/>
              </p:cNvSpPr>
              <p:nvPr/>
            </p:nvSpPr>
            <p:spPr bwMode="auto">
              <a:xfrm>
                <a:off x="3603" y="3225"/>
                <a:ext cx="1981" cy="291"/>
              </a:xfrm>
              <a:prstGeom prst="rect">
                <a:avLst/>
              </a:prstGeom>
              <a:solidFill>
                <a:srgbClr val="99CCFF"/>
              </a:solidFill>
              <a:ln w="9525">
                <a:solidFill>
                  <a:srgbClr val="969696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100" b="1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17425" name="Group 81"/>
              <p:cNvGrpSpPr>
                <a:grpSpLocks/>
              </p:cNvGrpSpPr>
              <p:nvPr/>
            </p:nvGrpSpPr>
            <p:grpSpPr bwMode="auto">
              <a:xfrm>
                <a:off x="3639" y="3261"/>
                <a:ext cx="461" cy="230"/>
                <a:chOff x="3775" y="2037"/>
                <a:chExt cx="461" cy="230"/>
              </a:xfrm>
            </p:grpSpPr>
            <p:sp>
              <p:nvSpPr>
                <p:cNvPr id="17435" name="Text Box 82"/>
                <p:cNvSpPr txBox="1">
                  <a:spLocks noChangeArrowheads="1"/>
                </p:cNvSpPr>
                <p:nvPr/>
              </p:nvSpPr>
              <p:spPr bwMode="auto">
                <a:xfrm>
                  <a:off x="3775" y="2037"/>
                  <a:ext cx="461" cy="230"/>
                </a:xfrm>
                <a:prstGeom prst="rect">
                  <a:avLst/>
                </a:prstGeom>
                <a:solidFill>
                  <a:srgbClr val="FFCC00"/>
                </a:solidFill>
                <a:ln w="9525">
                  <a:solidFill>
                    <a:srgbClr val="969696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600">
                    <a:solidFill>
                      <a:srgbClr val="003300"/>
                    </a:solidFill>
                  </a:endParaRPr>
                </a:p>
              </p:txBody>
            </p:sp>
            <p:sp>
              <p:nvSpPr>
                <p:cNvPr id="17436" name="Text Box 83"/>
                <p:cNvSpPr txBox="1">
                  <a:spLocks noChangeArrowheads="1"/>
                </p:cNvSpPr>
                <p:nvPr/>
              </p:nvSpPr>
              <p:spPr bwMode="auto">
                <a:xfrm>
                  <a:off x="3804" y="2066"/>
                  <a:ext cx="403" cy="173"/>
                </a:xfrm>
                <a:prstGeom prst="rect">
                  <a:avLst/>
                </a:prstGeom>
                <a:solidFill>
                  <a:srgbClr val="FF9900"/>
                </a:solidFill>
                <a:ln w="9525">
                  <a:solidFill>
                    <a:srgbClr val="969696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100" b="1">
                      <a:solidFill>
                        <a:srgbClr val="003300"/>
                      </a:solidFill>
                    </a:rPr>
                    <a:t>Block 4</a:t>
                  </a:r>
                </a:p>
              </p:txBody>
            </p:sp>
          </p:grpSp>
          <p:grpSp>
            <p:nvGrpSpPr>
              <p:cNvPr id="17426" name="Group 84"/>
              <p:cNvGrpSpPr>
                <a:grpSpLocks/>
              </p:cNvGrpSpPr>
              <p:nvPr/>
            </p:nvGrpSpPr>
            <p:grpSpPr bwMode="auto">
              <a:xfrm>
                <a:off x="4124" y="3261"/>
                <a:ext cx="461" cy="230"/>
                <a:chOff x="3775" y="2037"/>
                <a:chExt cx="461" cy="230"/>
              </a:xfrm>
            </p:grpSpPr>
            <p:sp>
              <p:nvSpPr>
                <p:cNvPr id="17433" name="Text Box 85"/>
                <p:cNvSpPr txBox="1">
                  <a:spLocks noChangeArrowheads="1"/>
                </p:cNvSpPr>
                <p:nvPr/>
              </p:nvSpPr>
              <p:spPr bwMode="auto">
                <a:xfrm>
                  <a:off x="3775" y="2037"/>
                  <a:ext cx="461" cy="230"/>
                </a:xfrm>
                <a:prstGeom prst="rect">
                  <a:avLst/>
                </a:prstGeom>
                <a:solidFill>
                  <a:srgbClr val="FFCC00"/>
                </a:solidFill>
                <a:ln w="9525">
                  <a:solidFill>
                    <a:srgbClr val="969696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600">
                    <a:solidFill>
                      <a:srgbClr val="003300"/>
                    </a:solidFill>
                  </a:endParaRPr>
                </a:p>
              </p:txBody>
            </p:sp>
            <p:sp>
              <p:nvSpPr>
                <p:cNvPr id="17434" name="Text Box 86"/>
                <p:cNvSpPr txBox="1">
                  <a:spLocks noChangeArrowheads="1"/>
                </p:cNvSpPr>
                <p:nvPr/>
              </p:nvSpPr>
              <p:spPr bwMode="auto">
                <a:xfrm>
                  <a:off x="3804" y="2066"/>
                  <a:ext cx="403" cy="173"/>
                </a:xfrm>
                <a:prstGeom prst="rect">
                  <a:avLst/>
                </a:prstGeom>
                <a:solidFill>
                  <a:srgbClr val="FF9900"/>
                </a:solidFill>
                <a:ln w="9525">
                  <a:solidFill>
                    <a:srgbClr val="969696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100" b="1">
                      <a:solidFill>
                        <a:srgbClr val="003300"/>
                      </a:solidFill>
                    </a:rPr>
                    <a:t>Block 5</a:t>
                  </a:r>
                </a:p>
              </p:txBody>
            </p:sp>
          </p:grpSp>
          <p:grpSp>
            <p:nvGrpSpPr>
              <p:cNvPr id="17427" name="Group 87"/>
              <p:cNvGrpSpPr>
                <a:grpSpLocks/>
              </p:cNvGrpSpPr>
              <p:nvPr/>
            </p:nvGrpSpPr>
            <p:grpSpPr bwMode="auto">
              <a:xfrm>
                <a:off x="4609" y="3261"/>
                <a:ext cx="461" cy="230"/>
                <a:chOff x="3775" y="2037"/>
                <a:chExt cx="461" cy="230"/>
              </a:xfrm>
            </p:grpSpPr>
            <p:sp>
              <p:nvSpPr>
                <p:cNvPr id="17431" name="Text Box 88"/>
                <p:cNvSpPr txBox="1">
                  <a:spLocks noChangeArrowheads="1"/>
                </p:cNvSpPr>
                <p:nvPr/>
              </p:nvSpPr>
              <p:spPr bwMode="auto">
                <a:xfrm>
                  <a:off x="3775" y="2037"/>
                  <a:ext cx="461" cy="230"/>
                </a:xfrm>
                <a:prstGeom prst="rect">
                  <a:avLst/>
                </a:prstGeom>
                <a:solidFill>
                  <a:srgbClr val="FFCC00"/>
                </a:solidFill>
                <a:ln w="9525">
                  <a:solidFill>
                    <a:srgbClr val="969696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600">
                    <a:solidFill>
                      <a:srgbClr val="003300"/>
                    </a:solidFill>
                  </a:endParaRPr>
                </a:p>
              </p:txBody>
            </p:sp>
            <p:sp>
              <p:nvSpPr>
                <p:cNvPr id="17432" name="Text Box 89"/>
                <p:cNvSpPr txBox="1">
                  <a:spLocks noChangeArrowheads="1"/>
                </p:cNvSpPr>
                <p:nvPr/>
              </p:nvSpPr>
              <p:spPr bwMode="auto">
                <a:xfrm>
                  <a:off x="3804" y="2066"/>
                  <a:ext cx="403" cy="173"/>
                </a:xfrm>
                <a:prstGeom prst="rect">
                  <a:avLst/>
                </a:prstGeom>
                <a:solidFill>
                  <a:srgbClr val="FF9900"/>
                </a:solidFill>
                <a:ln w="9525">
                  <a:solidFill>
                    <a:srgbClr val="969696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100" b="1">
                      <a:solidFill>
                        <a:srgbClr val="003300"/>
                      </a:solidFill>
                    </a:rPr>
                    <a:t>Block 6</a:t>
                  </a:r>
                </a:p>
              </p:txBody>
            </p:sp>
          </p:grpSp>
          <p:grpSp>
            <p:nvGrpSpPr>
              <p:cNvPr id="17428" name="Group 90"/>
              <p:cNvGrpSpPr>
                <a:grpSpLocks/>
              </p:cNvGrpSpPr>
              <p:nvPr/>
            </p:nvGrpSpPr>
            <p:grpSpPr bwMode="auto">
              <a:xfrm>
                <a:off x="5095" y="3261"/>
                <a:ext cx="461" cy="230"/>
                <a:chOff x="3775" y="2037"/>
                <a:chExt cx="461" cy="230"/>
              </a:xfrm>
            </p:grpSpPr>
            <p:sp>
              <p:nvSpPr>
                <p:cNvPr id="17429" name="Text Box 91"/>
                <p:cNvSpPr txBox="1">
                  <a:spLocks noChangeArrowheads="1"/>
                </p:cNvSpPr>
                <p:nvPr/>
              </p:nvSpPr>
              <p:spPr bwMode="auto">
                <a:xfrm>
                  <a:off x="3775" y="2037"/>
                  <a:ext cx="461" cy="230"/>
                </a:xfrm>
                <a:prstGeom prst="rect">
                  <a:avLst/>
                </a:prstGeom>
                <a:solidFill>
                  <a:srgbClr val="FFCC00"/>
                </a:solidFill>
                <a:ln w="9525">
                  <a:solidFill>
                    <a:srgbClr val="969696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600">
                    <a:solidFill>
                      <a:srgbClr val="003300"/>
                    </a:solidFill>
                  </a:endParaRPr>
                </a:p>
              </p:txBody>
            </p:sp>
            <p:sp>
              <p:nvSpPr>
                <p:cNvPr id="17430" name="Text Box 92"/>
                <p:cNvSpPr txBox="1">
                  <a:spLocks noChangeArrowheads="1"/>
                </p:cNvSpPr>
                <p:nvPr/>
              </p:nvSpPr>
              <p:spPr bwMode="auto">
                <a:xfrm>
                  <a:off x="3804" y="2066"/>
                  <a:ext cx="403" cy="173"/>
                </a:xfrm>
                <a:prstGeom prst="rect">
                  <a:avLst/>
                </a:prstGeom>
                <a:solidFill>
                  <a:srgbClr val="FF9900"/>
                </a:solidFill>
                <a:ln w="9525">
                  <a:solidFill>
                    <a:srgbClr val="969696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100" b="1">
                      <a:solidFill>
                        <a:srgbClr val="003300"/>
                      </a:solidFill>
                    </a:rPr>
                    <a:t>Block 7</a:t>
                  </a:r>
                </a:p>
              </p:txBody>
            </p:sp>
          </p:grpSp>
        </p:grpSp>
        <p:sp>
          <p:nvSpPr>
            <p:cNvPr id="17421" name="Line 93"/>
            <p:cNvSpPr>
              <a:spLocks noChangeShapeType="1"/>
            </p:cNvSpPr>
            <p:nvPr/>
          </p:nvSpPr>
          <p:spPr bwMode="auto">
            <a:xfrm>
              <a:off x="5573162" y="5070939"/>
              <a:ext cx="0" cy="90661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22" name="TextBox 96"/>
            <p:cNvSpPr txBox="1">
              <a:spLocks noChangeArrowheads="1"/>
            </p:cNvSpPr>
            <p:nvPr/>
          </p:nvSpPr>
          <p:spPr bwMode="auto">
            <a:xfrm>
              <a:off x="5760786" y="6288552"/>
              <a:ext cx="374285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 i="1"/>
                <a:t>Source:</a:t>
              </a:r>
              <a:r>
                <a:rPr lang="en-US" altLang="en-US" sz="1200"/>
                <a:t> Programming Massively Parallel Processors: A Hands on Approach.  Kirk, Hwu</a:t>
              </a:r>
              <a:endParaRPr lang="en-US" altLang="en-US" sz="1200" i="1"/>
            </a:p>
          </p:txBody>
        </p:sp>
        <p:sp>
          <p:nvSpPr>
            <p:cNvPr id="17423" name="Text Box 97"/>
            <p:cNvSpPr txBox="1">
              <a:spLocks noChangeArrowheads="1"/>
            </p:cNvSpPr>
            <p:nvPr/>
          </p:nvSpPr>
          <p:spPr bwMode="auto">
            <a:xfrm>
              <a:off x="2374565" y="5297653"/>
              <a:ext cx="65208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Palatino" panose="02040602050305020304" pitchFamily="18" charset="0"/>
                </a:rPr>
                <a:t>time</a:t>
              </a:r>
              <a:endParaRPr lang="en-US" altLang="en-US" sz="2000">
                <a:latin typeface="Palatino" panose="020406020503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88014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Synchronization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229600" cy="5153025"/>
          </a:xfrm>
        </p:spPr>
        <p:txBody>
          <a:bodyPr>
            <a:normAutofit fontScale="85000" lnSpcReduction="10000"/>
          </a:bodyPr>
          <a:lstStyle/>
          <a:p>
            <a:pPr>
              <a:defRPr/>
            </a:pPr>
            <a:r>
              <a:rPr lang="en-US" smtClean="0"/>
              <a:t>Suppose you want to synchronize blocks, e.g. make sure blocks doing statement 1 before other blocks doing statement 2.</a:t>
            </a:r>
          </a:p>
          <a:p>
            <a:pPr>
              <a:defRPr/>
            </a:pPr>
            <a:r>
              <a:rPr lang="en-US" smtClean="0"/>
              <a:t>Can only do this by putting 2 statements in different kernels.</a:t>
            </a:r>
          </a:p>
          <a:p>
            <a:pPr lvl="1">
              <a:defRPr/>
            </a:pPr>
            <a:r>
              <a:rPr lang="en-US" smtClean="0"/>
              <a:t>Launch first kernel with all blocks doing statement 1.</a:t>
            </a:r>
          </a:p>
          <a:p>
            <a:pPr lvl="1">
              <a:defRPr/>
            </a:pPr>
            <a:r>
              <a:rPr lang="en-US" smtClean="0"/>
              <a:t>Then launch second kernel with all blocks doing statement 2.</a:t>
            </a:r>
          </a:p>
          <a:p>
            <a:pPr lvl="1">
              <a:defRPr/>
            </a:pPr>
            <a:r>
              <a:rPr lang="en-US" smtClean="0"/>
              <a:t>Kernel launches relatively expensive, so this is an expensive form of synchronization.</a:t>
            </a:r>
          </a:p>
          <a:p>
            <a:pPr>
              <a:defRPr/>
            </a:pPr>
            <a:r>
              <a:rPr lang="en-US" smtClean="0"/>
              <a:t>Threads within a block can do barrier synchronization using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__syncthreads().</a:t>
            </a:r>
          </a:p>
          <a:p>
            <a:pPr lvl="1">
              <a:defRPr/>
            </a:pPr>
            <a:r>
              <a:rPr lang="en-US" smtClean="0">
                <a:latin typeface="+mj-lt"/>
                <a:cs typeface="Consolas" panose="020B0609020204030204" pitchFamily="49" charset="0"/>
              </a:rPr>
              <a:t>More on this in later lecture.</a:t>
            </a:r>
          </a:p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206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Choosing the right block size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7931150" cy="5357813"/>
          </a:xfrm>
        </p:spPr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en-US" smtClean="0">
                <a:solidFill>
                  <a:srgbClr val="1503FB"/>
                </a:solidFill>
              </a:rPr>
              <a:t>Ex </a:t>
            </a:r>
            <a:r>
              <a:rPr lang="en-US" smtClean="0"/>
              <a:t>In matrix multiplication, should we use 8x8, 16x16 or 32x32 blocks?</a:t>
            </a:r>
          </a:p>
          <a:p>
            <a:pPr>
              <a:defRPr/>
            </a:pPr>
            <a:r>
              <a:rPr lang="en-US" smtClean="0"/>
              <a:t>This is based on 3 main considerations.</a:t>
            </a:r>
          </a:p>
          <a:p>
            <a:pPr>
              <a:defRPr/>
            </a:pPr>
            <a:r>
              <a:rPr lang="en-US" smtClean="0">
                <a:solidFill>
                  <a:srgbClr val="1503FB"/>
                </a:solidFill>
              </a:rPr>
              <a:t>Goal </a:t>
            </a:r>
            <a:r>
              <a:rPr lang="en-US" smtClean="0"/>
              <a:t>Maximize number of simultaneously active threads (occupancy) on each SM.</a:t>
            </a:r>
          </a:p>
          <a:p>
            <a:pPr lvl="1">
              <a:defRPr/>
            </a:pPr>
            <a:r>
              <a:rPr lang="en-US" smtClean="0"/>
              <a:t>More on reasons why next time.</a:t>
            </a:r>
          </a:p>
          <a:p>
            <a:pPr>
              <a:defRPr/>
            </a:pPr>
            <a:r>
              <a:rPr lang="en-US" smtClean="0">
                <a:solidFill>
                  <a:srgbClr val="1503FB"/>
                </a:solidFill>
              </a:rPr>
              <a:t>Consideration 1 </a:t>
            </a:r>
            <a:r>
              <a:rPr lang="en-US" smtClean="0"/>
              <a:t>Must satisfy several hardware constraints.</a:t>
            </a:r>
          </a:p>
          <a:p>
            <a:pPr lvl="1">
              <a:defRPr/>
            </a:pPr>
            <a:r>
              <a:rPr lang="en-US" smtClean="0"/>
              <a:t>Following numbers are examples.</a:t>
            </a:r>
          </a:p>
          <a:p>
            <a:pPr lvl="1">
              <a:defRPr/>
            </a:pPr>
            <a:r>
              <a:rPr lang="en-US" smtClean="0">
                <a:latin typeface="Symbol" panose="05050102010706020507" pitchFamily="18" charset="2"/>
              </a:rPr>
              <a:t>£</a:t>
            </a:r>
            <a:r>
              <a:rPr lang="en-US" smtClean="0"/>
              <a:t> 1536 threads assigned to an SM at once.</a:t>
            </a:r>
          </a:p>
          <a:p>
            <a:pPr lvl="1">
              <a:defRPr/>
            </a:pPr>
            <a:r>
              <a:rPr lang="en-US" smtClean="0">
                <a:latin typeface="Symbol" panose="05050102010706020507" pitchFamily="18" charset="2"/>
              </a:rPr>
              <a:t>£</a:t>
            </a:r>
            <a:r>
              <a:rPr lang="en-US" smtClean="0"/>
              <a:t> 8 blocks assigned to an SM at once.</a:t>
            </a:r>
          </a:p>
          <a:p>
            <a:pPr lvl="1">
              <a:defRPr/>
            </a:pPr>
            <a:r>
              <a:rPr lang="en-US" smtClean="0">
                <a:latin typeface="Symbol" panose="05050102010706020507" pitchFamily="18" charset="2"/>
              </a:rPr>
              <a:t>£</a:t>
            </a:r>
            <a:r>
              <a:rPr lang="en-US" smtClean="0"/>
              <a:t> 512 threads per block.</a:t>
            </a:r>
            <a:endParaRPr lang="en-US"/>
          </a:p>
          <a:p>
            <a:pPr>
              <a:defRPr/>
            </a:pPr>
            <a:r>
              <a:rPr lang="en-US" smtClean="0"/>
              <a:t>If 8x8 blocks, then 64 threads/block. Need 1536 / 64 = 12 blocks to fully occupy SM.  Too many blocks.</a:t>
            </a:r>
          </a:p>
          <a:p>
            <a:pPr>
              <a:defRPr/>
            </a:pPr>
            <a:r>
              <a:rPr lang="en-US" smtClean="0"/>
              <a:t>If 16x16 blocks, then 256 threads/block.  Use 6 blocks to occupy SM.  OK.</a:t>
            </a:r>
          </a:p>
          <a:p>
            <a:pPr>
              <a:defRPr/>
            </a:pPr>
            <a:r>
              <a:rPr lang="en-US" smtClean="0"/>
              <a:t>If 32x32 blocks, then 1024 threads/block.  Too many threads per block.</a:t>
            </a:r>
          </a:p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64295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Choosing the right block size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7599363" cy="4724400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smtClean="0">
                <a:solidFill>
                  <a:srgbClr val="1503FB"/>
                </a:solidFill>
              </a:rPr>
              <a:t>Consideration 2 </a:t>
            </a:r>
            <a:r>
              <a:rPr lang="en-US" smtClean="0"/>
              <a:t>The complexity of each thread.</a:t>
            </a:r>
          </a:p>
          <a:p>
            <a:pPr>
              <a:defRPr/>
            </a:pPr>
            <a:r>
              <a:rPr lang="en-US" smtClean="0"/>
              <a:t>Suppose each SM has 16K registers, and each thread uses 20 registers.  </a:t>
            </a:r>
          </a:p>
          <a:p>
            <a:pPr>
              <a:defRPr/>
            </a:pPr>
            <a:r>
              <a:rPr lang="en-US" smtClean="0"/>
              <a:t>If 256 threads / block, each block uses 5120 registers.</a:t>
            </a:r>
          </a:p>
          <a:p>
            <a:pPr lvl="1">
              <a:defRPr/>
            </a:pPr>
            <a:r>
              <a:rPr lang="en-US" smtClean="0"/>
              <a:t>Can run 3 blocks = 768 threads.  50% occupancy, since SM can run 1536 threads.</a:t>
            </a:r>
          </a:p>
          <a:p>
            <a:pPr>
              <a:defRPr/>
            </a:pPr>
            <a:r>
              <a:rPr lang="en-US" smtClean="0"/>
              <a:t>If 512 threads / block, each block uses 10240 regs.</a:t>
            </a:r>
          </a:p>
          <a:p>
            <a:pPr lvl="1">
              <a:defRPr/>
            </a:pPr>
            <a:r>
              <a:rPr lang="en-US" smtClean="0"/>
              <a:t>Can run only 1 block = 512 threads.  33% occupancy.</a:t>
            </a:r>
          </a:p>
          <a:p>
            <a:pPr lvl="1">
              <a:defRPr/>
            </a:pPr>
            <a:endParaRPr lang="en-US" smtClean="0"/>
          </a:p>
          <a:p>
            <a:pPr lvl="1">
              <a:defRPr/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7957662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Choosing the right block size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5114925" cy="4997450"/>
          </a:xfrm>
        </p:spPr>
        <p:txBody>
          <a:bodyPr>
            <a:normAutofit fontScale="62500" lnSpcReduction="20000"/>
          </a:bodyPr>
          <a:lstStyle/>
          <a:p>
            <a:pPr>
              <a:defRPr/>
            </a:pPr>
            <a:r>
              <a:rPr lang="en-US" smtClean="0">
                <a:solidFill>
                  <a:srgbClr val="1503FB"/>
                </a:solidFill>
              </a:rPr>
              <a:t>Consideration 3 </a:t>
            </a:r>
            <a:r>
              <a:rPr lang="en-US" smtClean="0"/>
              <a:t>Thread work imbalance.</a:t>
            </a:r>
          </a:p>
          <a:p>
            <a:pPr>
              <a:defRPr/>
            </a:pPr>
            <a:r>
              <a:rPr lang="en-US" smtClean="0"/>
              <a:t>Scheduler only frees block from SM when all threads in block finish.</a:t>
            </a:r>
          </a:p>
          <a:p>
            <a:pPr>
              <a:defRPr/>
            </a:pPr>
            <a:r>
              <a:rPr lang="en-US" smtClean="0"/>
              <a:t>With big blocks, more likely to have straggler threads.</a:t>
            </a:r>
          </a:p>
          <a:p>
            <a:pPr lvl="1">
              <a:defRPr/>
            </a:pPr>
            <a:r>
              <a:rPr lang="en-US" smtClean="0"/>
              <a:t>Even though threads run same code, due to branching some code paths can be longer.</a:t>
            </a:r>
          </a:p>
          <a:p>
            <a:pPr lvl="1">
              <a:defRPr/>
            </a:pPr>
            <a:r>
              <a:rPr lang="en-US" smtClean="0"/>
              <a:t>Stragglers prevent SM resources from being freed.</a:t>
            </a:r>
          </a:p>
          <a:p>
            <a:pPr lvl="1">
              <a:defRPr/>
            </a:pPr>
            <a:r>
              <a:rPr lang="en-US" smtClean="0"/>
              <a:t>But they also don’t occupy the SM, leading to waste.</a:t>
            </a:r>
          </a:p>
          <a:p>
            <a:pPr>
              <a:defRPr/>
            </a:pPr>
            <a:r>
              <a:rPr lang="en-US" smtClean="0"/>
              <a:t>With smaller blocks, more likely threads finish at similar times.  Less waste.</a:t>
            </a:r>
          </a:p>
          <a:p>
            <a:pPr>
              <a:defRPr/>
            </a:pPr>
            <a:r>
              <a:rPr lang="en-US" smtClean="0"/>
              <a:t>Barrier synchronization within block can also cause threads to wait for each other, i.e. waste.</a:t>
            </a:r>
          </a:p>
          <a:p>
            <a:pPr>
              <a:defRPr/>
            </a:pPr>
            <a:endParaRPr lang="en-US" smtClean="0"/>
          </a:p>
          <a:p>
            <a:pPr>
              <a:defRPr/>
            </a:pPr>
            <a:endParaRPr lang="en-US"/>
          </a:p>
        </p:txBody>
      </p:sp>
      <p:pic>
        <p:nvPicPr>
          <p:cNvPr id="21508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8963" y="1371600"/>
            <a:ext cx="3109912" cy="2633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48329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Finding hardware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smtClean="0"/>
              <a:t>Hardware parameters saw change over time.  To get parameters for your device, use: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smtClean="0"/>
          </a:p>
          <a:p>
            <a:pPr marL="400050" lvl="1" indent="0">
              <a:buFont typeface="Wingdings" panose="05000000000000000000" pitchFamily="2" charset="2"/>
              <a:buNone/>
              <a:defRPr/>
            </a:pPr>
            <a:r>
              <a:rPr lang="en-US" sz="1900" smtClean="0">
                <a:latin typeface="Consolas" panose="020B0609020204030204" pitchFamily="49" charset="0"/>
                <a:cs typeface="Consolas" panose="020B0609020204030204" pitchFamily="49" charset="0"/>
              </a:rPr>
              <a:t>cudaDeviceProp </a:t>
            </a:r>
            <a:r>
              <a:rPr lang="en-US" sz="1900">
                <a:latin typeface="Consolas" panose="020B0609020204030204" pitchFamily="49" charset="0"/>
                <a:cs typeface="Consolas" panose="020B0609020204030204" pitchFamily="49" charset="0"/>
              </a:rPr>
              <a:t>dev_prop;</a:t>
            </a:r>
          </a:p>
          <a:p>
            <a:pPr marL="400050" lvl="1" indent="0">
              <a:buFont typeface="Wingdings" panose="05000000000000000000" pitchFamily="2" charset="2"/>
              <a:buNone/>
              <a:defRPr/>
            </a:pPr>
            <a:r>
              <a:rPr lang="en-US" sz="1900">
                <a:latin typeface="Consolas" panose="020B0609020204030204" pitchFamily="49" charset="0"/>
                <a:cs typeface="Consolas" panose="020B0609020204030204" pitchFamily="49" charset="0"/>
              </a:rPr>
              <a:t>cudaGetDeviceProperties(&amp;dev_prop, 1)</a:t>
            </a:r>
          </a:p>
          <a:p>
            <a:pPr marL="400050" lvl="1" indent="0">
              <a:buFont typeface="Wingdings" panose="05000000000000000000" pitchFamily="2" charset="2"/>
              <a:buNone/>
              <a:defRPr/>
            </a:pPr>
            <a:r>
              <a:rPr lang="en-US" sz="1900">
                <a:latin typeface="Consolas" panose="020B0609020204030204" pitchFamily="49" charset="0"/>
                <a:cs typeface="Consolas" panose="020B0609020204030204" pitchFamily="49" charset="0"/>
              </a:rPr>
              <a:t>dev_prop.maxThreadsPerBlock</a:t>
            </a:r>
          </a:p>
          <a:p>
            <a:pPr marL="400050" lvl="1" indent="0">
              <a:buFont typeface="Wingdings" panose="05000000000000000000" pitchFamily="2" charset="2"/>
              <a:buNone/>
              <a:defRPr/>
            </a:pPr>
            <a:r>
              <a:rPr lang="en-US" sz="1900">
                <a:latin typeface="Consolas" panose="020B0609020204030204" pitchFamily="49" charset="0"/>
                <a:cs typeface="Consolas" panose="020B0609020204030204" pitchFamily="49" charset="0"/>
              </a:rPr>
              <a:t>dev_prop.multiProcessorCount  	</a:t>
            </a:r>
            <a:r>
              <a:rPr lang="en-US" sz="1900" smtClean="0"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1900">
                <a:latin typeface="Consolas" panose="020B0609020204030204" pitchFamily="49" charset="0"/>
                <a:cs typeface="Consolas" panose="020B0609020204030204" pitchFamily="49" charset="0"/>
              </a:rPr>
              <a:t>how many total SMs</a:t>
            </a:r>
          </a:p>
          <a:p>
            <a:pPr marL="400050" lvl="1" indent="0">
              <a:buFont typeface="Wingdings" panose="05000000000000000000" pitchFamily="2" charset="2"/>
              <a:buNone/>
              <a:defRPr/>
            </a:pPr>
            <a:r>
              <a:rPr lang="en-US" sz="1900">
                <a:latin typeface="Consolas" panose="020B0609020204030204" pitchFamily="49" charset="0"/>
                <a:cs typeface="Consolas" panose="020B0609020204030204" pitchFamily="49" charset="0"/>
              </a:rPr>
              <a:t>dev_prop.maxThreadsDim[i]	</a:t>
            </a:r>
            <a:r>
              <a:rPr lang="en-US" sz="1900" smtClean="0">
                <a:latin typeface="Consolas" panose="020B0609020204030204" pitchFamily="49" charset="0"/>
                <a:cs typeface="Consolas" panose="020B0609020204030204" pitchFamily="49" charset="0"/>
              </a:rPr>
              <a:t>	// </a:t>
            </a:r>
            <a:r>
              <a:rPr lang="en-US" sz="1900">
                <a:latin typeface="Consolas" panose="020B0609020204030204" pitchFamily="49" charset="0"/>
                <a:cs typeface="Consolas" panose="020B0609020204030204" pitchFamily="49" charset="0"/>
              </a:rPr>
              <a:t>i = 0,1,2 for x,y,z</a:t>
            </a:r>
          </a:p>
          <a:p>
            <a:pPr marL="400050" lvl="1" indent="0">
              <a:buFont typeface="Wingdings" panose="05000000000000000000" pitchFamily="2" charset="2"/>
              <a:buNone/>
              <a:defRPr/>
            </a:pPr>
            <a:r>
              <a:rPr lang="en-US" sz="1900">
                <a:latin typeface="Consolas" panose="020B0609020204030204" pitchFamily="49" charset="0"/>
                <a:cs typeface="Consolas" panose="020B0609020204030204" pitchFamily="49" charset="0"/>
              </a:rPr>
              <a:t>dev_prop.maxGridSize[i]		</a:t>
            </a:r>
            <a:r>
              <a:rPr lang="en-US" sz="1900" smtClean="0"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1900">
                <a:latin typeface="Consolas" panose="020B0609020204030204" pitchFamily="49" charset="0"/>
                <a:cs typeface="Consolas" panose="020B0609020204030204" pitchFamily="49" charset="0"/>
              </a:rPr>
              <a:t>i = 0,1,2 for x,y,z</a:t>
            </a:r>
          </a:p>
          <a:p>
            <a:pPr marL="400050" lvl="1" indent="0">
              <a:buFont typeface="Wingdings" panose="05000000000000000000" pitchFamily="2" charset="2"/>
              <a:buNone/>
              <a:defRPr/>
            </a:pPr>
            <a:r>
              <a:rPr lang="en-US" sz="1900" smtClean="0">
                <a:latin typeface="Consolas" panose="020B0609020204030204" pitchFamily="49" charset="0"/>
                <a:cs typeface="Consolas" panose="020B0609020204030204" pitchFamily="49" charset="0"/>
              </a:rPr>
              <a:t>dev_prop.clockRate</a:t>
            </a:r>
          </a:p>
          <a:p>
            <a:pPr>
              <a:defRPr/>
            </a:pPr>
            <a:endParaRPr lang="en-US" smtClean="0"/>
          </a:p>
          <a:p>
            <a:pPr>
              <a:defRPr/>
            </a:pPr>
            <a:r>
              <a:rPr lang="en-US" smtClean="0"/>
              <a:t>Many </a:t>
            </a:r>
            <a:r>
              <a:rPr lang="en-US"/>
              <a:t>other parameters.  See </a:t>
            </a:r>
            <a:r>
              <a:rPr lang="en-US" i="1"/>
              <a:t>CUDA Programming Guide.</a:t>
            </a:r>
            <a:endParaRPr lang="en-US"/>
          </a:p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87849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Latency vs throughput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4267200" cy="5272088"/>
          </a:xfrm>
        </p:spPr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en-US" smtClean="0"/>
              <a:t>Up to now we looked at message passing and shared memory parallel computing using standard multicore processors.</a:t>
            </a:r>
          </a:p>
          <a:p>
            <a:pPr>
              <a:defRPr/>
            </a:pPr>
            <a:r>
              <a:rPr lang="en-US" smtClean="0"/>
              <a:t>Multicore processors have a few cores, and try to minimize latency on each core.</a:t>
            </a:r>
          </a:p>
          <a:p>
            <a:pPr>
              <a:defRPr/>
            </a:pPr>
            <a:r>
              <a:rPr lang="en-US" smtClean="0"/>
              <a:t>Throughput oriented parallel processors do each task slower, but have many cores, and so can do many tasks in parallel.</a:t>
            </a:r>
          </a:p>
          <a:p>
            <a:pPr>
              <a:defRPr/>
            </a:pPr>
            <a:r>
              <a:rPr lang="en-US" smtClean="0"/>
              <a:t>Throughput processors can do more work per unit time.</a:t>
            </a:r>
          </a:p>
        </p:txBody>
      </p:sp>
      <p:sp>
        <p:nvSpPr>
          <p:cNvPr id="9" name="Rounded Rectangle 8"/>
          <p:cNvSpPr/>
          <p:nvPr/>
        </p:nvSpPr>
        <p:spPr bwMode="auto">
          <a:xfrm>
            <a:off x="5608638" y="1844675"/>
            <a:ext cx="1555750" cy="3810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2" name="Rounded Rectangle 11"/>
          <p:cNvSpPr/>
          <p:nvPr/>
        </p:nvSpPr>
        <p:spPr bwMode="auto">
          <a:xfrm>
            <a:off x="7164388" y="1844675"/>
            <a:ext cx="1555750" cy="3810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3" name="Rounded Rectangle 12"/>
          <p:cNvSpPr/>
          <p:nvPr/>
        </p:nvSpPr>
        <p:spPr bwMode="auto">
          <a:xfrm>
            <a:off x="5608638" y="2241550"/>
            <a:ext cx="1254125" cy="38258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4" name="Rounded Rectangle 13"/>
          <p:cNvSpPr/>
          <p:nvPr/>
        </p:nvSpPr>
        <p:spPr bwMode="auto">
          <a:xfrm>
            <a:off x="6862763" y="2241550"/>
            <a:ext cx="1857375" cy="38258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cxnSp>
        <p:nvCxnSpPr>
          <p:cNvPr id="8200" name="Straight Arrow Connector 15"/>
          <p:cNvCxnSpPr>
            <a:cxnSpLocks noChangeShapeType="1"/>
          </p:cNvCxnSpPr>
          <p:nvPr/>
        </p:nvCxnSpPr>
        <p:spPr bwMode="auto">
          <a:xfrm>
            <a:off x="6088063" y="1558925"/>
            <a:ext cx="2152650" cy="0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" name="TextBox 16"/>
          <p:cNvSpPr txBox="1"/>
          <p:nvPr/>
        </p:nvSpPr>
        <p:spPr>
          <a:xfrm>
            <a:off x="6818313" y="1219200"/>
            <a:ext cx="692150" cy="3397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600">
                <a:latin typeface="+mj-lt"/>
              </a:rPr>
              <a:t>time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175250" y="2343150"/>
            <a:ext cx="692150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600">
                <a:latin typeface="+mj-lt"/>
              </a:rPr>
              <a:t>P2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175250" y="1903413"/>
            <a:ext cx="692150" cy="3381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600">
                <a:latin typeface="+mj-lt"/>
              </a:rPr>
              <a:t>P1</a:t>
            </a:r>
          </a:p>
        </p:txBody>
      </p:sp>
      <p:sp>
        <p:nvSpPr>
          <p:cNvPr id="8204" name="Rounded Rectangle 19"/>
          <p:cNvSpPr>
            <a:spLocks noChangeArrowheads="1"/>
          </p:cNvSpPr>
          <p:nvPr/>
        </p:nvSpPr>
        <p:spPr bwMode="auto">
          <a:xfrm>
            <a:off x="5608638" y="3500438"/>
            <a:ext cx="3078162" cy="381000"/>
          </a:xfrm>
          <a:prstGeom prst="roundRect">
            <a:avLst>
              <a:gd name="adj" fmla="val 16667"/>
            </a:avLst>
          </a:prstGeom>
          <a:solidFill>
            <a:srgbClr val="FA6648"/>
          </a:solidFill>
          <a:ln w="19050" algn="ctr">
            <a:solidFill>
              <a:schemeClr val="tx1"/>
            </a:solidFill>
            <a:round/>
            <a:headEnd/>
            <a:tailEnd type="arrow" w="med" len="med"/>
          </a:ln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 b="1">
              <a:latin typeface="Times New Roman" panose="02020603050405020304" pitchFamily="18" charset="0"/>
            </a:endParaRPr>
          </a:p>
        </p:txBody>
      </p:sp>
      <p:sp>
        <p:nvSpPr>
          <p:cNvPr id="8205" name="Rounded Rectangle 21"/>
          <p:cNvSpPr>
            <a:spLocks noChangeArrowheads="1"/>
          </p:cNvSpPr>
          <p:nvPr/>
        </p:nvSpPr>
        <p:spPr bwMode="auto">
          <a:xfrm>
            <a:off x="5608638" y="3897313"/>
            <a:ext cx="3078162" cy="382587"/>
          </a:xfrm>
          <a:prstGeom prst="roundRect">
            <a:avLst>
              <a:gd name="adj" fmla="val 16667"/>
            </a:avLst>
          </a:prstGeom>
          <a:solidFill>
            <a:srgbClr val="FA6648"/>
          </a:solidFill>
          <a:ln w="19050" algn="ctr">
            <a:solidFill>
              <a:schemeClr val="tx1"/>
            </a:solidFill>
            <a:round/>
            <a:headEnd/>
            <a:tailEnd type="arrow" w="med" len="med"/>
          </a:ln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 b="1">
              <a:latin typeface="Times New Roman" panose="02020603050405020304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175250" y="3998913"/>
            <a:ext cx="692150" cy="3381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600">
                <a:latin typeface="+mj-lt"/>
              </a:rPr>
              <a:t>P2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175250" y="3559175"/>
            <a:ext cx="692150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600">
                <a:latin typeface="+mj-lt"/>
              </a:rPr>
              <a:t>P1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553200" y="2784475"/>
            <a:ext cx="1485900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600">
                <a:latin typeface="+mj-lt"/>
              </a:rPr>
              <a:t>low latency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877050" y="4335463"/>
            <a:ext cx="1485900" cy="6461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3600">
                <a:latin typeface="+mj-lt"/>
              </a:rPr>
              <a:t>...</a:t>
            </a:r>
          </a:p>
        </p:txBody>
      </p:sp>
      <p:sp>
        <p:nvSpPr>
          <p:cNvPr id="8210" name="Rounded Rectangle 27"/>
          <p:cNvSpPr>
            <a:spLocks noChangeArrowheads="1"/>
          </p:cNvSpPr>
          <p:nvPr/>
        </p:nvSpPr>
        <p:spPr bwMode="auto">
          <a:xfrm>
            <a:off x="5608638" y="5172075"/>
            <a:ext cx="3078162" cy="382588"/>
          </a:xfrm>
          <a:prstGeom prst="roundRect">
            <a:avLst>
              <a:gd name="adj" fmla="val 16667"/>
            </a:avLst>
          </a:prstGeom>
          <a:solidFill>
            <a:srgbClr val="FA6648"/>
          </a:solidFill>
          <a:ln w="19050" algn="ctr">
            <a:solidFill>
              <a:schemeClr val="tx1"/>
            </a:solidFill>
            <a:round/>
            <a:headEnd/>
            <a:tailEnd type="arrow" w="med" len="med"/>
          </a:ln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 b="1">
              <a:latin typeface="Times New Roman" panose="02020603050405020304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175250" y="5194300"/>
            <a:ext cx="692150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600">
                <a:latin typeface="+mj-lt"/>
              </a:rPr>
              <a:t>Pn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337300" y="5705475"/>
            <a:ext cx="1773238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600">
                <a:latin typeface="+mj-lt"/>
              </a:rPr>
              <a:t>high throughput</a:t>
            </a:r>
          </a:p>
        </p:txBody>
      </p:sp>
    </p:spTree>
    <p:extLst>
      <p:ext uri="{BB962C8B-B14F-4D97-AF65-F5344CB8AC3E}">
        <p14:creationId xmlns:p14="http://schemas.microsoft.com/office/powerpoint/2010/main" val="40225984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2800" y="3714750"/>
            <a:ext cx="2794000" cy="221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3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5663" y="3714750"/>
            <a:ext cx="2751137" cy="2182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9275" y="3535363"/>
            <a:ext cx="3421063" cy="320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1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2800" y="4040188"/>
            <a:ext cx="27940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GPU vs CPU architecture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685801" y="1371599"/>
            <a:ext cx="4466690" cy="5370513"/>
          </a:xfrm>
        </p:spPr>
        <p:txBody>
          <a:bodyPr>
            <a:normAutofit fontScale="62500" lnSpcReduction="20000"/>
          </a:bodyPr>
          <a:lstStyle/>
          <a:p>
            <a:pPr>
              <a:defRPr/>
            </a:pPr>
            <a:r>
              <a:rPr lang="en-US" smtClean="0"/>
              <a:t>CPU has many complex features to lower latency.</a:t>
            </a:r>
          </a:p>
          <a:p>
            <a:pPr lvl="1">
              <a:defRPr/>
            </a:pPr>
            <a:r>
              <a:rPr lang="en-US" smtClean="0"/>
              <a:t>Consumes lots of die space.</a:t>
            </a:r>
          </a:p>
          <a:p>
            <a:pPr lvl="1">
              <a:defRPr/>
            </a:pPr>
            <a:r>
              <a:rPr lang="en-US" smtClean="0"/>
              <a:t>Less space for compute units.</a:t>
            </a:r>
          </a:p>
          <a:p>
            <a:pPr>
              <a:defRPr/>
            </a:pPr>
            <a:r>
              <a:rPr lang="en-US" smtClean="0"/>
              <a:t>GPU only has basic processor units, and shares them among the cores.</a:t>
            </a:r>
          </a:p>
          <a:p>
            <a:pPr lvl="1">
              <a:defRPr/>
            </a:pPr>
            <a:r>
              <a:rPr lang="en-US" smtClean="0"/>
              <a:t>Each core slower.</a:t>
            </a:r>
          </a:p>
          <a:p>
            <a:pPr lvl="1">
              <a:defRPr/>
            </a:pPr>
            <a:r>
              <a:rPr lang="en-US" smtClean="0"/>
              <a:t>But lots of them.</a:t>
            </a:r>
          </a:p>
          <a:p>
            <a:pPr>
              <a:defRPr/>
            </a:pPr>
            <a:r>
              <a:rPr lang="en-US" smtClean="0"/>
              <a:t>Nvidia Tesla P100 has 56 SMs and 64 cores per SM.</a:t>
            </a:r>
          </a:p>
          <a:p>
            <a:pPr lvl="1">
              <a:defRPr/>
            </a:pPr>
            <a:r>
              <a:rPr lang="en-US" smtClean="0"/>
              <a:t>Runs 3584 threads simultaneously, 11 TFLOPS of performance.</a:t>
            </a:r>
          </a:p>
          <a:p>
            <a:pPr lvl="1">
              <a:defRPr/>
            </a:pPr>
            <a:r>
              <a:rPr lang="en-US" smtClean="0"/>
              <a:t>16 GB of memory, 720 GB/s of bandwidth.</a:t>
            </a:r>
          </a:p>
          <a:p>
            <a:pPr>
              <a:defRPr/>
            </a:pPr>
            <a:r>
              <a:rPr lang="en-US" smtClean="0"/>
              <a:t>Intel Xeon E7-8890 v4 runs 48 threads simultaneously (using hyperthreading), about 3 TFLOPS.</a:t>
            </a:r>
          </a:p>
        </p:txBody>
      </p:sp>
      <p:pic>
        <p:nvPicPr>
          <p:cNvPr id="9224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3925" y="1471613"/>
            <a:ext cx="2751138" cy="168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8225156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 descr="https://www.karlrupp.net/wp-content/uploads/2013/06/gflops-sp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5993" y="1289409"/>
            <a:ext cx="4157437" cy="2902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The right choice(?)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4600575" cy="5324475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smtClean="0"/>
              <a:t>GPUs &gt;10 times faster than CPUs for many problems.</a:t>
            </a:r>
          </a:p>
          <a:p>
            <a:pPr lvl="1">
              <a:defRPr/>
            </a:pPr>
            <a:r>
              <a:rPr lang="en-US" smtClean="0"/>
              <a:t>Even more speedup for specialized applications.</a:t>
            </a:r>
          </a:p>
          <a:p>
            <a:pPr>
              <a:defRPr/>
            </a:pPr>
            <a:r>
              <a:rPr lang="en-US" smtClean="0"/>
              <a:t>GPUs also much more energy efficient.</a:t>
            </a:r>
          </a:p>
          <a:p>
            <a:pPr>
              <a:defRPr/>
            </a:pPr>
            <a:r>
              <a:rPr lang="en-US" smtClean="0"/>
              <a:t>Titan (20 petaflops) uses 18,688 Nvidia Tesla K20X GPUs.</a:t>
            </a:r>
          </a:p>
          <a:p>
            <a:pPr>
              <a:defRPr/>
            </a:pPr>
            <a:r>
              <a:rPr lang="en-US" smtClean="0"/>
              <a:t>Best for data parallel tasks.</a:t>
            </a:r>
          </a:p>
          <a:p>
            <a:pPr>
              <a:defRPr/>
            </a:pPr>
            <a:r>
              <a:rPr lang="en-US" smtClean="0"/>
              <a:t>GPU is based on SIMD architecture.</a:t>
            </a:r>
          </a:p>
          <a:p>
            <a:pPr>
              <a:defRPr/>
            </a:pPr>
            <a:r>
              <a:rPr lang="en-US" smtClean="0"/>
              <a:t>Less effective for irregular computations (branching, synchronization).</a:t>
            </a:r>
            <a:endParaRPr lang="en-US"/>
          </a:p>
        </p:txBody>
      </p:sp>
      <p:pic>
        <p:nvPicPr>
          <p:cNvPr id="10245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3313" y="5078615"/>
            <a:ext cx="3900696" cy="1823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224409" y="4279187"/>
            <a:ext cx="37757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smtClean="0"/>
              <a:t>Source</a:t>
            </a:r>
            <a:r>
              <a:rPr lang="en-US" sz="1200"/>
              <a:t>: https://www.karlrupp.net/2013/06/cpu-gpu-and-mic-hardware-characteristics-over-time/</a:t>
            </a:r>
            <a:endParaRPr lang="en-US" sz="1200" i="1"/>
          </a:p>
        </p:txBody>
      </p:sp>
    </p:spTree>
    <p:extLst>
      <p:ext uri="{BB962C8B-B14F-4D97-AF65-F5344CB8AC3E}">
        <p14:creationId xmlns:p14="http://schemas.microsoft.com/office/powerpoint/2010/main" val="73779399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Data parallelism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7772400" cy="5105400"/>
          </a:xfrm>
        </p:spPr>
        <p:txBody>
          <a:bodyPr>
            <a:normAutofit fontScale="77500" lnSpcReduction="20000"/>
          </a:bodyPr>
          <a:lstStyle/>
          <a:p>
            <a:pPr marL="342900" lvl="1" indent="-342900"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/>
            </a:pPr>
            <a:r>
              <a:rPr lang="en-US" sz="3200"/>
              <a:t>Apply same operation to multiple data items.</a:t>
            </a:r>
          </a:p>
          <a:p>
            <a:pPr>
              <a:defRPr/>
            </a:pPr>
            <a:r>
              <a:rPr lang="en-US" smtClean="0"/>
              <a:t>Vector addition.</a:t>
            </a:r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 smtClean="0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 smtClean="0"/>
          </a:p>
          <a:p>
            <a:pPr>
              <a:defRPr/>
            </a:pPr>
            <a:r>
              <a:rPr lang="en-US" smtClean="0"/>
              <a:t>Linear algebra (matrix-vector, matrix-matrix multiplication).</a:t>
            </a:r>
          </a:p>
          <a:p>
            <a:pPr>
              <a:defRPr/>
            </a:pPr>
            <a:r>
              <a:rPr lang="en-US" smtClean="0"/>
              <a:t>Computer graphics.</a:t>
            </a:r>
          </a:p>
          <a:p>
            <a:pPr>
              <a:defRPr/>
            </a:pPr>
            <a:r>
              <a:rPr lang="en-US" smtClean="0"/>
              <a:t>Data analysis (convolutions, FFT).</a:t>
            </a:r>
          </a:p>
          <a:p>
            <a:pPr>
              <a:defRPr/>
            </a:pPr>
            <a:r>
              <a:rPr lang="en-US" smtClean="0"/>
              <a:t>Finite elements.</a:t>
            </a:r>
          </a:p>
          <a:p>
            <a:pPr>
              <a:defRPr/>
            </a:pPr>
            <a:r>
              <a:rPr lang="en-US" smtClean="0"/>
              <a:t>Simulations.</a:t>
            </a:r>
          </a:p>
          <a:p>
            <a:pPr>
              <a:defRPr/>
            </a:pPr>
            <a:r>
              <a:rPr lang="en-US" smtClean="0"/>
              <a:t>“Big data”, data mining and machine learning.</a:t>
            </a:r>
          </a:p>
          <a:p>
            <a:pPr>
              <a:defRPr/>
            </a:pPr>
            <a:endParaRPr lang="en-US"/>
          </a:p>
        </p:txBody>
      </p:sp>
      <p:pic>
        <p:nvPicPr>
          <p:cNvPr id="12292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7450" y="1736332"/>
            <a:ext cx="4188445" cy="18254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2697659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7" name="Picture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4775" y="3414713"/>
            <a:ext cx="2330450" cy="2243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GPU example: vector addition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39763" y="1239838"/>
            <a:ext cx="6142037" cy="5526087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smtClean="0"/>
              <a:t>Sequential program iterates through the elements.</a:t>
            </a:r>
          </a:p>
          <a:p>
            <a:pPr eaLnBrk="1" hangingPunct="1">
              <a:buFontTx/>
              <a:buNone/>
              <a:defRPr/>
            </a:pPr>
            <a:endParaRPr lang="en-US" sz="1400" b="1" smtClean="0">
              <a:latin typeface="Courier New" panose="02070309020205020404" pitchFamily="49" charset="0"/>
            </a:endParaRPr>
          </a:p>
          <a:p>
            <a:pPr eaLnBrk="1" hangingPunct="1">
              <a:buFontTx/>
              <a:buNone/>
              <a:defRPr/>
            </a:pPr>
            <a:r>
              <a:rPr lang="en-US" sz="1500" smtClean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1500">
                <a:latin typeface="Consolas" panose="020B0609020204030204" pitchFamily="49" charset="0"/>
                <a:cs typeface="Consolas" panose="020B0609020204030204" pitchFamily="49" charset="0"/>
              </a:rPr>
              <a:t>vecAdd(float* A, float* B, float* C, int n</a:t>
            </a:r>
            <a:r>
              <a:rPr lang="en-US" sz="1500" smtClean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pPr eaLnBrk="1" hangingPunct="1">
              <a:buFontTx/>
              <a:buNone/>
              <a:defRPr/>
            </a:pPr>
            <a:r>
              <a:rPr lang="en-US" sz="150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sz="15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buFontTx/>
              <a:buNone/>
              <a:defRPr/>
            </a:pPr>
            <a:r>
              <a:rPr lang="en-US" sz="1500">
                <a:latin typeface="Consolas" panose="020B0609020204030204" pitchFamily="49" charset="0"/>
                <a:cs typeface="Consolas" panose="020B0609020204030204" pitchFamily="49" charset="0"/>
              </a:rPr>
              <a:t>  for (i = 0, i &lt; n, i++)</a:t>
            </a:r>
          </a:p>
          <a:p>
            <a:pPr eaLnBrk="1" hangingPunct="1">
              <a:buFontTx/>
              <a:buNone/>
              <a:defRPr/>
            </a:pPr>
            <a:r>
              <a:rPr lang="en-US" sz="1500">
                <a:latin typeface="Consolas" panose="020B0609020204030204" pitchFamily="49" charset="0"/>
                <a:cs typeface="Consolas" panose="020B0609020204030204" pitchFamily="49" charset="0"/>
              </a:rPr>
              <a:t>    C[i] = A[i] + B[i];</a:t>
            </a:r>
          </a:p>
          <a:p>
            <a:pPr eaLnBrk="1" hangingPunct="1">
              <a:spcAft>
                <a:spcPts val="1200"/>
              </a:spcAft>
              <a:buFontTx/>
              <a:buNone/>
              <a:defRPr/>
            </a:pPr>
            <a:r>
              <a:rPr lang="en-US" sz="1400" b="1" smtClean="0">
                <a:latin typeface="Courier New" panose="02070309020205020404" pitchFamily="49" charset="0"/>
              </a:rPr>
              <a:t>}</a:t>
            </a:r>
          </a:p>
          <a:p>
            <a:pPr>
              <a:defRPr/>
            </a:pPr>
            <a:r>
              <a:rPr lang="en-US" smtClean="0"/>
              <a:t>GPU kernel launches many threads, one for each vector element.</a:t>
            </a:r>
          </a:p>
          <a:p>
            <a:pPr lvl="1">
              <a:defRPr/>
            </a:pPr>
            <a:r>
              <a:rPr lang="en-US" smtClean="0"/>
              <a:t>Potentially millions of threads.</a:t>
            </a:r>
          </a:p>
          <a:p>
            <a:pPr lvl="1">
              <a:spcAft>
                <a:spcPts val="1800"/>
              </a:spcAft>
              <a:defRPr/>
            </a:pPr>
            <a:r>
              <a:rPr lang="en-US" smtClean="0"/>
              <a:t>Hardware ensures low </a:t>
            </a:r>
            <a:r>
              <a:rPr lang="en-US" smtClean="0"/>
              <a:t>(almost zero) overhead </a:t>
            </a:r>
            <a:r>
              <a:rPr lang="en-US" smtClean="0"/>
              <a:t>thread management.</a:t>
            </a:r>
          </a:p>
          <a:p>
            <a:pPr eaLnBrk="1" hangingPunct="1">
              <a:buFontTx/>
              <a:buNone/>
              <a:defRPr/>
            </a:pPr>
            <a:r>
              <a:rPr lang="en-US" sz="1500" smtClean="0">
                <a:latin typeface="Consolas" panose="020B0609020204030204" pitchFamily="49" charset="0"/>
                <a:cs typeface="Consolas" panose="020B0609020204030204" pitchFamily="49" charset="0"/>
              </a:rPr>
              <a:t>__</a:t>
            </a:r>
            <a:r>
              <a:rPr lang="en-US" sz="1500">
                <a:latin typeface="Consolas" panose="020B0609020204030204" pitchFamily="49" charset="0"/>
                <a:cs typeface="Consolas" panose="020B0609020204030204" pitchFamily="49" charset="0"/>
              </a:rPr>
              <a:t>global__</a:t>
            </a:r>
          </a:p>
          <a:p>
            <a:pPr eaLnBrk="1" hangingPunct="1">
              <a:buFontTx/>
              <a:buNone/>
              <a:defRPr/>
            </a:pPr>
            <a:r>
              <a:rPr lang="en-US" sz="1500">
                <a:latin typeface="Consolas" panose="020B0609020204030204" pitchFamily="49" charset="0"/>
                <a:cs typeface="Consolas" panose="020B0609020204030204" pitchFamily="49" charset="0"/>
              </a:rPr>
              <a:t>void vecAddKernel(float* A_d, float* B_d, float* C_d, int n</a:t>
            </a:r>
            <a:r>
              <a:rPr lang="en-US" sz="150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eaLnBrk="1" hangingPunct="1">
              <a:buFontTx/>
              <a:buNone/>
              <a:defRPr/>
            </a:pPr>
            <a:r>
              <a:rPr lang="en-US" sz="150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sz="15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buFontTx/>
              <a:buNone/>
              <a:defRPr/>
            </a:pPr>
            <a:r>
              <a:rPr lang="en-US" sz="1500">
                <a:latin typeface="Consolas" panose="020B0609020204030204" pitchFamily="49" charset="0"/>
                <a:cs typeface="Consolas" panose="020B0609020204030204" pitchFamily="49" charset="0"/>
              </a:rPr>
              <a:t>    int i = threadIdx.x + blockDim.x * blockIdx.x;</a:t>
            </a:r>
          </a:p>
          <a:p>
            <a:pPr eaLnBrk="1" hangingPunct="1">
              <a:buFontTx/>
              <a:buNone/>
              <a:defRPr/>
            </a:pPr>
            <a:r>
              <a:rPr lang="en-US" sz="1500">
                <a:latin typeface="Consolas" panose="020B0609020204030204" pitchFamily="49" charset="0"/>
                <a:cs typeface="Consolas" panose="020B0609020204030204" pitchFamily="49" charset="0"/>
              </a:rPr>
              <a:t>    if(i&lt;n) C_d[i] = A_d[i] + B_d[i];</a:t>
            </a:r>
          </a:p>
          <a:p>
            <a:pPr eaLnBrk="1" hangingPunct="1">
              <a:buFontTx/>
              <a:buNone/>
              <a:defRPr/>
            </a:pPr>
            <a:r>
              <a:rPr lang="en-US" sz="150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5535745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CUDA</a:t>
            </a:r>
          </a:p>
        </p:txBody>
      </p:sp>
      <p:sp>
        <p:nvSpPr>
          <p:cNvPr id="19460" name="Content Placeholder 2"/>
          <p:cNvSpPr>
            <a:spLocks noGrp="1"/>
          </p:cNvSpPr>
          <p:nvPr>
            <p:ph idx="1"/>
          </p:nvPr>
        </p:nvSpPr>
        <p:spPr>
          <a:xfrm>
            <a:off x="685799" y="1371600"/>
            <a:ext cx="5031659" cy="5412658"/>
          </a:xfrm>
        </p:spPr>
        <p:txBody>
          <a:bodyPr>
            <a:normAutofit fontScale="85000" lnSpcReduction="10000"/>
          </a:bodyPr>
          <a:lstStyle/>
          <a:p>
            <a:pPr>
              <a:defRPr/>
            </a:pPr>
            <a:r>
              <a:rPr lang="en-US" sz="2400" smtClean="0"/>
              <a:t>Compute Unified </a:t>
            </a:r>
            <a:r>
              <a:rPr lang="en-US" sz="2400"/>
              <a:t>D</a:t>
            </a:r>
            <a:r>
              <a:rPr lang="en-US" sz="2400" smtClean="0"/>
              <a:t>evice </a:t>
            </a:r>
            <a:r>
              <a:rPr lang="en-US" sz="2400"/>
              <a:t>A</a:t>
            </a:r>
            <a:r>
              <a:rPr lang="en-US" sz="2400" smtClean="0"/>
              <a:t>rchitecture.</a:t>
            </a:r>
          </a:p>
          <a:p>
            <a:pPr>
              <a:defRPr/>
            </a:pPr>
            <a:r>
              <a:rPr lang="en-US" sz="2400" smtClean="0"/>
              <a:t>Easily use GPU as coprocessor for CPU.</a:t>
            </a:r>
          </a:p>
          <a:p>
            <a:pPr>
              <a:defRPr/>
            </a:pPr>
            <a:r>
              <a:rPr lang="en-US" sz="2400" smtClean="0"/>
              <a:t>Popular Nvidia platform for programming GPUs. </a:t>
            </a:r>
          </a:p>
          <a:p>
            <a:pPr lvl="1">
              <a:defRPr/>
            </a:pPr>
            <a:r>
              <a:rPr lang="en-US" sz="2000" smtClean="0"/>
              <a:t>An extension of C language.</a:t>
            </a:r>
          </a:p>
          <a:p>
            <a:pPr lvl="1">
              <a:defRPr/>
            </a:pPr>
            <a:r>
              <a:rPr lang="en-US" sz="2000" smtClean="0"/>
              <a:t>Compiler, debugger, profilers provided.</a:t>
            </a:r>
          </a:p>
          <a:p>
            <a:pPr>
              <a:defRPr/>
            </a:pPr>
            <a:r>
              <a:rPr lang="en-US" sz="2400" smtClean="0"/>
              <a:t>Other platforms include OpenCL and OpenACC.</a:t>
            </a:r>
          </a:p>
          <a:p>
            <a:pPr lvl="1">
              <a:defRPr/>
            </a:pPr>
            <a:r>
              <a:rPr lang="en-US" sz="2000" smtClean="0"/>
              <a:t>OpenCL is similar CUDA, but more portable.</a:t>
            </a:r>
          </a:p>
          <a:p>
            <a:pPr lvl="2">
              <a:defRPr/>
            </a:pPr>
            <a:r>
              <a:rPr lang="en-US" sz="1600" smtClean="0"/>
              <a:t>Same source code can be compiled for GPUs, CPUs, FPGAs, etc.</a:t>
            </a:r>
          </a:p>
          <a:p>
            <a:pPr lvl="2">
              <a:defRPr/>
            </a:pPr>
            <a:r>
              <a:rPr lang="en-US" sz="1600" smtClean="0"/>
              <a:t>Somewhat lower performance than CUDA.</a:t>
            </a:r>
          </a:p>
          <a:p>
            <a:pPr lvl="1">
              <a:defRPr/>
            </a:pPr>
            <a:r>
              <a:rPr lang="en-US" sz="2000" smtClean="0"/>
              <a:t>OpenACC similar to OpenMP, i.e. write GPU code using simple directives.  </a:t>
            </a:r>
          </a:p>
          <a:p>
            <a:pPr lvl="2">
              <a:defRPr/>
            </a:pPr>
            <a:r>
              <a:rPr lang="en-US" sz="1600" smtClean="0"/>
              <a:t>Compiler takes care of </a:t>
            </a:r>
            <a:r>
              <a:rPr lang="en-US" sz="1600" smtClean="0"/>
              <a:t>parallelization</a:t>
            </a:r>
            <a:r>
              <a:rPr lang="en-US" sz="1600" smtClean="0"/>
              <a:t>.</a:t>
            </a:r>
          </a:p>
          <a:p>
            <a:pPr lvl="2">
              <a:defRPr/>
            </a:pPr>
            <a:r>
              <a:rPr lang="en-US" sz="1600" smtClean="0"/>
              <a:t>Significantly lower performance</a:t>
            </a:r>
            <a:r>
              <a:rPr lang="en-US" sz="1600"/>
              <a:t> </a:t>
            </a:r>
            <a:r>
              <a:rPr lang="en-US" sz="1600" smtClean="0"/>
              <a:t>than CUDA.</a:t>
            </a:r>
          </a:p>
        </p:txBody>
      </p:sp>
      <p:pic>
        <p:nvPicPr>
          <p:cNvPr id="14341" name="Picture 1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1888" y="1371600"/>
            <a:ext cx="3542112" cy="2630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4664445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0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CUDA steps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5099050" cy="5256213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smtClean="0"/>
              <a:t>Write C program with CUDA annotations and compile.</a:t>
            </a:r>
          </a:p>
          <a:p>
            <a:pPr>
              <a:defRPr/>
            </a:pPr>
            <a:r>
              <a:rPr lang="en-US" smtClean="0"/>
              <a:t>Start CUDA program on </a:t>
            </a:r>
            <a:r>
              <a:rPr lang="en-US" smtClean="0"/>
              <a:t>host (CPU).</a:t>
            </a:r>
            <a:endParaRPr lang="en-US" smtClean="0"/>
          </a:p>
          <a:p>
            <a:pPr>
              <a:defRPr/>
            </a:pPr>
            <a:r>
              <a:rPr lang="en-US" smtClean="0"/>
              <a:t>Run mostly serial parts on host.</a:t>
            </a:r>
          </a:p>
          <a:p>
            <a:pPr>
              <a:defRPr/>
            </a:pPr>
            <a:r>
              <a:rPr lang="en-US" smtClean="0"/>
              <a:t>For parallel part</a:t>
            </a:r>
          </a:p>
          <a:p>
            <a:pPr lvl="1">
              <a:defRPr/>
            </a:pPr>
            <a:r>
              <a:rPr lang="en-US" smtClean="0"/>
              <a:t>Allocate memory on </a:t>
            </a:r>
            <a:r>
              <a:rPr lang="en-US" smtClean="0"/>
              <a:t>device (GPU).</a:t>
            </a:r>
            <a:endParaRPr lang="en-US" smtClean="0"/>
          </a:p>
          <a:p>
            <a:pPr lvl="1">
              <a:defRPr/>
            </a:pPr>
            <a:r>
              <a:rPr lang="en-US" smtClean="0"/>
              <a:t>Transfer data to device.</a:t>
            </a:r>
          </a:p>
          <a:p>
            <a:pPr lvl="1">
              <a:defRPr/>
            </a:pPr>
            <a:r>
              <a:rPr lang="en-US" smtClean="0"/>
              <a:t>Specify number of device threads.</a:t>
            </a:r>
          </a:p>
          <a:p>
            <a:pPr lvl="1">
              <a:defRPr/>
            </a:pPr>
            <a:r>
              <a:rPr lang="en-US" smtClean="0"/>
              <a:t>Invoke device kernel.</a:t>
            </a:r>
          </a:p>
          <a:p>
            <a:pPr>
              <a:defRPr/>
            </a:pPr>
            <a:r>
              <a:rPr lang="en-US" smtClean="0"/>
              <a:t>Can pass control back to CPU and repeat. </a:t>
            </a:r>
          </a:p>
          <a:p>
            <a:pPr>
              <a:defRPr/>
            </a:pPr>
            <a:endParaRPr lang="en-US" smtClean="0"/>
          </a:p>
        </p:txBody>
      </p:sp>
      <p:grpSp>
        <p:nvGrpSpPr>
          <p:cNvPr id="15364" name="Group 4"/>
          <p:cNvGrpSpPr>
            <a:grpSpLocks/>
          </p:cNvGrpSpPr>
          <p:nvPr/>
        </p:nvGrpSpPr>
        <p:grpSpPr bwMode="auto">
          <a:xfrm>
            <a:off x="6474542" y="3559277"/>
            <a:ext cx="2301312" cy="3123740"/>
            <a:chOff x="3064607" y="753772"/>
            <a:chExt cx="3925887" cy="3648075"/>
          </a:xfrm>
        </p:grpSpPr>
        <p:grpSp>
          <p:nvGrpSpPr>
            <p:cNvPr id="15365" name="Group 4"/>
            <p:cNvGrpSpPr>
              <a:grpSpLocks/>
            </p:cNvGrpSpPr>
            <p:nvPr/>
          </p:nvGrpSpPr>
          <p:grpSpPr bwMode="auto">
            <a:xfrm>
              <a:off x="3064607" y="1649122"/>
              <a:ext cx="3925887" cy="833438"/>
              <a:chOff x="2817" y="2296"/>
              <a:chExt cx="2473" cy="525"/>
            </a:xfrm>
          </p:grpSpPr>
          <p:sp>
            <p:nvSpPr>
              <p:cNvPr id="15427" name="Rectangle 5"/>
              <p:cNvSpPr>
                <a:spLocks noChangeArrowheads="1"/>
              </p:cNvSpPr>
              <p:nvPr/>
            </p:nvSpPr>
            <p:spPr bwMode="auto">
              <a:xfrm>
                <a:off x="2817" y="2296"/>
                <a:ext cx="2474" cy="526"/>
              </a:xfrm>
              <a:prstGeom prst="rect">
                <a:avLst/>
              </a:prstGeom>
              <a:noFill/>
              <a:ln w="28440">
                <a:solidFill>
                  <a:srgbClr val="00CC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0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428" name="Text Box 6"/>
              <p:cNvSpPr txBox="1">
                <a:spLocks noChangeArrowheads="1"/>
              </p:cNvSpPr>
              <p:nvPr/>
            </p:nvSpPr>
            <p:spPr bwMode="auto">
              <a:xfrm>
                <a:off x="4431" y="2498"/>
                <a:ext cx="316" cy="2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r>
                  <a:rPr lang="en-US" altLang="en-US" sz="1800" b="1">
                    <a:solidFill>
                      <a:srgbClr val="000000"/>
                    </a:solidFill>
                    <a:ea typeface="ＭＳ Ｐゴシック" panose="020B0600070205080204" pitchFamily="34" charset="-128"/>
                    <a:cs typeface="Arial" panose="020B0604020202020204" pitchFamily="34" charset="0"/>
                  </a:rPr>
                  <a:t>. . .</a:t>
                </a:r>
              </a:p>
            </p:txBody>
          </p:sp>
          <p:grpSp>
            <p:nvGrpSpPr>
              <p:cNvPr id="15429" name="Group 7"/>
              <p:cNvGrpSpPr>
                <a:grpSpLocks/>
              </p:cNvGrpSpPr>
              <p:nvPr/>
            </p:nvGrpSpPr>
            <p:grpSpPr bwMode="auto">
              <a:xfrm>
                <a:off x="2872" y="2339"/>
                <a:ext cx="489" cy="440"/>
                <a:chOff x="2872" y="2339"/>
                <a:chExt cx="489" cy="440"/>
              </a:xfrm>
            </p:grpSpPr>
            <p:sp>
              <p:nvSpPr>
                <p:cNvPr id="15472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2872" y="2339"/>
                  <a:ext cx="490" cy="441"/>
                </a:xfrm>
                <a:prstGeom prst="rect">
                  <a:avLst/>
                </a:prstGeom>
                <a:noFill/>
                <a:ln w="19080">
                  <a:solidFill>
                    <a:srgbClr val="00CC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b="1">
                    <a:latin typeface="Palatino" panose="02040602050305020304" pitchFamily="18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15473" name="Group 9"/>
                <p:cNvGrpSpPr>
                  <a:grpSpLocks/>
                </p:cNvGrpSpPr>
                <p:nvPr/>
              </p:nvGrpSpPr>
              <p:grpSpPr bwMode="auto">
                <a:xfrm>
                  <a:off x="2920" y="2393"/>
                  <a:ext cx="392" cy="332"/>
                  <a:chOff x="2920" y="2393"/>
                  <a:chExt cx="392" cy="332"/>
                </a:xfrm>
              </p:grpSpPr>
              <p:sp>
                <p:nvSpPr>
                  <p:cNvPr id="15474" name="Freeform 10"/>
                  <p:cNvSpPr>
                    <a:spLocks/>
                  </p:cNvSpPr>
                  <p:nvPr/>
                </p:nvSpPr>
                <p:spPr bwMode="auto">
                  <a:xfrm>
                    <a:off x="2920" y="2393"/>
                    <a:ext cx="72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75" name="Freeform 11"/>
                  <p:cNvSpPr>
                    <a:spLocks/>
                  </p:cNvSpPr>
                  <p:nvPr/>
                </p:nvSpPr>
                <p:spPr bwMode="auto">
                  <a:xfrm>
                    <a:off x="2955" y="2393"/>
                    <a:ext cx="72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76" name="Freeform 12"/>
                  <p:cNvSpPr>
                    <a:spLocks/>
                  </p:cNvSpPr>
                  <p:nvPr/>
                </p:nvSpPr>
                <p:spPr bwMode="auto">
                  <a:xfrm>
                    <a:off x="2986" y="2393"/>
                    <a:ext cx="72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77" name="Freeform 13"/>
                  <p:cNvSpPr>
                    <a:spLocks/>
                  </p:cNvSpPr>
                  <p:nvPr/>
                </p:nvSpPr>
                <p:spPr bwMode="auto">
                  <a:xfrm>
                    <a:off x="3019" y="2393"/>
                    <a:ext cx="72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78" name="Freeform 14"/>
                  <p:cNvSpPr>
                    <a:spLocks/>
                  </p:cNvSpPr>
                  <p:nvPr/>
                </p:nvSpPr>
                <p:spPr bwMode="auto">
                  <a:xfrm>
                    <a:off x="3050" y="2393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79" name="Freeform 15"/>
                  <p:cNvSpPr>
                    <a:spLocks/>
                  </p:cNvSpPr>
                  <p:nvPr/>
                </p:nvSpPr>
                <p:spPr bwMode="auto">
                  <a:xfrm>
                    <a:off x="3083" y="2393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80" name="Freeform 16"/>
                  <p:cNvSpPr>
                    <a:spLocks/>
                  </p:cNvSpPr>
                  <p:nvPr/>
                </p:nvSpPr>
                <p:spPr bwMode="auto">
                  <a:xfrm>
                    <a:off x="3114" y="2393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81" name="Freeform 17"/>
                  <p:cNvSpPr>
                    <a:spLocks/>
                  </p:cNvSpPr>
                  <p:nvPr/>
                </p:nvSpPr>
                <p:spPr bwMode="auto">
                  <a:xfrm>
                    <a:off x="3146" y="2393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82" name="Freeform 18"/>
                  <p:cNvSpPr>
                    <a:spLocks/>
                  </p:cNvSpPr>
                  <p:nvPr/>
                </p:nvSpPr>
                <p:spPr bwMode="auto">
                  <a:xfrm>
                    <a:off x="3178" y="2393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83" name="Freeform 19"/>
                  <p:cNvSpPr>
                    <a:spLocks/>
                  </p:cNvSpPr>
                  <p:nvPr/>
                </p:nvSpPr>
                <p:spPr bwMode="auto">
                  <a:xfrm>
                    <a:off x="3210" y="2393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84" name="Freeform 20"/>
                  <p:cNvSpPr>
                    <a:spLocks/>
                  </p:cNvSpPr>
                  <p:nvPr/>
                </p:nvSpPr>
                <p:spPr bwMode="auto">
                  <a:xfrm>
                    <a:off x="3242" y="2393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5430" name="Group 21"/>
              <p:cNvGrpSpPr>
                <a:grpSpLocks/>
              </p:cNvGrpSpPr>
              <p:nvPr/>
            </p:nvGrpSpPr>
            <p:grpSpPr bwMode="auto">
              <a:xfrm>
                <a:off x="3406" y="2339"/>
                <a:ext cx="489" cy="440"/>
                <a:chOff x="3406" y="2339"/>
                <a:chExt cx="489" cy="440"/>
              </a:xfrm>
            </p:grpSpPr>
            <p:sp>
              <p:nvSpPr>
                <p:cNvPr id="15459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3406" y="2339"/>
                  <a:ext cx="490" cy="441"/>
                </a:xfrm>
                <a:prstGeom prst="rect">
                  <a:avLst/>
                </a:prstGeom>
                <a:noFill/>
                <a:ln w="19080">
                  <a:solidFill>
                    <a:srgbClr val="00CC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b="1">
                    <a:latin typeface="Palatino" panose="02040602050305020304" pitchFamily="18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15460" name="Group 23"/>
                <p:cNvGrpSpPr>
                  <a:grpSpLocks/>
                </p:cNvGrpSpPr>
                <p:nvPr/>
              </p:nvGrpSpPr>
              <p:grpSpPr bwMode="auto">
                <a:xfrm>
                  <a:off x="3454" y="2393"/>
                  <a:ext cx="392" cy="332"/>
                  <a:chOff x="3454" y="2393"/>
                  <a:chExt cx="392" cy="332"/>
                </a:xfrm>
              </p:grpSpPr>
              <p:sp>
                <p:nvSpPr>
                  <p:cNvPr id="15461" name="Freeform 24"/>
                  <p:cNvSpPr>
                    <a:spLocks/>
                  </p:cNvSpPr>
                  <p:nvPr/>
                </p:nvSpPr>
                <p:spPr bwMode="auto">
                  <a:xfrm>
                    <a:off x="3454" y="2393"/>
                    <a:ext cx="72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62" name="Freeform 25"/>
                  <p:cNvSpPr>
                    <a:spLocks/>
                  </p:cNvSpPr>
                  <p:nvPr/>
                </p:nvSpPr>
                <p:spPr bwMode="auto">
                  <a:xfrm>
                    <a:off x="3489" y="2393"/>
                    <a:ext cx="72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63" name="Freeform 26"/>
                  <p:cNvSpPr>
                    <a:spLocks/>
                  </p:cNvSpPr>
                  <p:nvPr/>
                </p:nvSpPr>
                <p:spPr bwMode="auto">
                  <a:xfrm>
                    <a:off x="3520" y="2393"/>
                    <a:ext cx="72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64" name="Freeform 27"/>
                  <p:cNvSpPr>
                    <a:spLocks/>
                  </p:cNvSpPr>
                  <p:nvPr/>
                </p:nvSpPr>
                <p:spPr bwMode="auto">
                  <a:xfrm>
                    <a:off x="3553" y="2393"/>
                    <a:ext cx="72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65" name="Freeform 28"/>
                  <p:cNvSpPr>
                    <a:spLocks/>
                  </p:cNvSpPr>
                  <p:nvPr/>
                </p:nvSpPr>
                <p:spPr bwMode="auto">
                  <a:xfrm>
                    <a:off x="3584" y="2393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66" name="Freeform 29"/>
                  <p:cNvSpPr>
                    <a:spLocks/>
                  </p:cNvSpPr>
                  <p:nvPr/>
                </p:nvSpPr>
                <p:spPr bwMode="auto">
                  <a:xfrm>
                    <a:off x="3617" y="2393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67" name="Freeform 30"/>
                  <p:cNvSpPr>
                    <a:spLocks/>
                  </p:cNvSpPr>
                  <p:nvPr/>
                </p:nvSpPr>
                <p:spPr bwMode="auto">
                  <a:xfrm>
                    <a:off x="3648" y="2393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68" name="Freeform 31"/>
                  <p:cNvSpPr>
                    <a:spLocks/>
                  </p:cNvSpPr>
                  <p:nvPr/>
                </p:nvSpPr>
                <p:spPr bwMode="auto">
                  <a:xfrm>
                    <a:off x="3680" y="2393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69" name="Freeform 32"/>
                  <p:cNvSpPr>
                    <a:spLocks/>
                  </p:cNvSpPr>
                  <p:nvPr/>
                </p:nvSpPr>
                <p:spPr bwMode="auto">
                  <a:xfrm>
                    <a:off x="3712" y="2393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70" name="Freeform 33"/>
                  <p:cNvSpPr>
                    <a:spLocks/>
                  </p:cNvSpPr>
                  <p:nvPr/>
                </p:nvSpPr>
                <p:spPr bwMode="auto">
                  <a:xfrm>
                    <a:off x="3744" y="2393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71" name="Freeform 34"/>
                  <p:cNvSpPr>
                    <a:spLocks/>
                  </p:cNvSpPr>
                  <p:nvPr/>
                </p:nvSpPr>
                <p:spPr bwMode="auto">
                  <a:xfrm>
                    <a:off x="3776" y="2393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5431" name="Group 35"/>
              <p:cNvGrpSpPr>
                <a:grpSpLocks/>
              </p:cNvGrpSpPr>
              <p:nvPr/>
            </p:nvGrpSpPr>
            <p:grpSpPr bwMode="auto">
              <a:xfrm>
                <a:off x="4746" y="2339"/>
                <a:ext cx="489" cy="440"/>
                <a:chOff x="4746" y="2339"/>
                <a:chExt cx="489" cy="440"/>
              </a:xfrm>
            </p:grpSpPr>
            <p:sp>
              <p:nvSpPr>
                <p:cNvPr id="15446" name="Text Box 36"/>
                <p:cNvSpPr txBox="1">
                  <a:spLocks noChangeArrowheads="1"/>
                </p:cNvSpPr>
                <p:nvPr/>
              </p:nvSpPr>
              <p:spPr bwMode="auto">
                <a:xfrm>
                  <a:off x="4746" y="2339"/>
                  <a:ext cx="490" cy="441"/>
                </a:xfrm>
                <a:prstGeom prst="rect">
                  <a:avLst/>
                </a:prstGeom>
                <a:noFill/>
                <a:ln w="19080">
                  <a:solidFill>
                    <a:srgbClr val="00CC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b="1">
                    <a:latin typeface="Palatino" panose="02040602050305020304" pitchFamily="18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15447" name="Group 37"/>
                <p:cNvGrpSpPr>
                  <a:grpSpLocks/>
                </p:cNvGrpSpPr>
                <p:nvPr/>
              </p:nvGrpSpPr>
              <p:grpSpPr bwMode="auto">
                <a:xfrm>
                  <a:off x="4794" y="2393"/>
                  <a:ext cx="392" cy="332"/>
                  <a:chOff x="4794" y="2393"/>
                  <a:chExt cx="392" cy="332"/>
                </a:xfrm>
              </p:grpSpPr>
              <p:sp>
                <p:nvSpPr>
                  <p:cNvPr id="15448" name="Freeform 38"/>
                  <p:cNvSpPr>
                    <a:spLocks/>
                  </p:cNvSpPr>
                  <p:nvPr/>
                </p:nvSpPr>
                <p:spPr bwMode="auto">
                  <a:xfrm>
                    <a:off x="4794" y="2393"/>
                    <a:ext cx="72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49" name="Freeform 39"/>
                  <p:cNvSpPr>
                    <a:spLocks/>
                  </p:cNvSpPr>
                  <p:nvPr/>
                </p:nvSpPr>
                <p:spPr bwMode="auto">
                  <a:xfrm>
                    <a:off x="4829" y="2393"/>
                    <a:ext cx="72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50" name="Freeform 40"/>
                  <p:cNvSpPr>
                    <a:spLocks/>
                  </p:cNvSpPr>
                  <p:nvPr/>
                </p:nvSpPr>
                <p:spPr bwMode="auto">
                  <a:xfrm>
                    <a:off x="4860" y="2393"/>
                    <a:ext cx="72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51" name="Freeform 41"/>
                  <p:cNvSpPr>
                    <a:spLocks/>
                  </p:cNvSpPr>
                  <p:nvPr/>
                </p:nvSpPr>
                <p:spPr bwMode="auto">
                  <a:xfrm>
                    <a:off x="4893" y="2393"/>
                    <a:ext cx="72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52" name="Freeform 42"/>
                  <p:cNvSpPr>
                    <a:spLocks/>
                  </p:cNvSpPr>
                  <p:nvPr/>
                </p:nvSpPr>
                <p:spPr bwMode="auto">
                  <a:xfrm>
                    <a:off x="4924" y="2393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53" name="Freeform 43"/>
                  <p:cNvSpPr>
                    <a:spLocks/>
                  </p:cNvSpPr>
                  <p:nvPr/>
                </p:nvSpPr>
                <p:spPr bwMode="auto">
                  <a:xfrm>
                    <a:off x="4957" y="2393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54" name="Freeform 44"/>
                  <p:cNvSpPr>
                    <a:spLocks/>
                  </p:cNvSpPr>
                  <p:nvPr/>
                </p:nvSpPr>
                <p:spPr bwMode="auto">
                  <a:xfrm>
                    <a:off x="4988" y="2393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55" name="Freeform 45"/>
                  <p:cNvSpPr>
                    <a:spLocks/>
                  </p:cNvSpPr>
                  <p:nvPr/>
                </p:nvSpPr>
                <p:spPr bwMode="auto">
                  <a:xfrm>
                    <a:off x="5020" y="2393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56" name="Freeform 46"/>
                  <p:cNvSpPr>
                    <a:spLocks/>
                  </p:cNvSpPr>
                  <p:nvPr/>
                </p:nvSpPr>
                <p:spPr bwMode="auto">
                  <a:xfrm>
                    <a:off x="5052" y="2393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57" name="Freeform 47"/>
                  <p:cNvSpPr>
                    <a:spLocks/>
                  </p:cNvSpPr>
                  <p:nvPr/>
                </p:nvSpPr>
                <p:spPr bwMode="auto">
                  <a:xfrm>
                    <a:off x="5084" y="2393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58" name="Freeform 48"/>
                  <p:cNvSpPr>
                    <a:spLocks/>
                  </p:cNvSpPr>
                  <p:nvPr/>
                </p:nvSpPr>
                <p:spPr bwMode="auto">
                  <a:xfrm>
                    <a:off x="5116" y="2393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5432" name="Group 49"/>
              <p:cNvGrpSpPr>
                <a:grpSpLocks/>
              </p:cNvGrpSpPr>
              <p:nvPr/>
            </p:nvGrpSpPr>
            <p:grpSpPr bwMode="auto">
              <a:xfrm>
                <a:off x="3942" y="2339"/>
                <a:ext cx="488" cy="440"/>
                <a:chOff x="3942" y="2339"/>
                <a:chExt cx="488" cy="440"/>
              </a:xfrm>
            </p:grpSpPr>
            <p:sp>
              <p:nvSpPr>
                <p:cNvPr id="15433" name="Text Box 50"/>
                <p:cNvSpPr txBox="1">
                  <a:spLocks noChangeArrowheads="1"/>
                </p:cNvSpPr>
                <p:nvPr/>
              </p:nvSpPr>
              <p:spPr bwMode="auto">
                <a:xfrm>
                  <a:off x="3942" y="2339"/>
                  <a:ext cx="489" cy="441"/>
                </a:xfrm>
                <a:prstGeom prst="rect">
                  <a:avLst/>
                </a:prstGeom>
                <a:noFill/>
                <a:ln w="19080">
                  <a:solidFill>
                    <a:srgbClr val="00CC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b="1">
                    <a:latin typeface="Palatino" panose="02040602050305020304" pitchFamily="18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15434" name="Group 51"/>
                <p:cNvGrpSpPr>
                  <a:grpSpLocks/>
                </p:cNvGrpSpPr>
                <p:nvPr/>
              </p:nvGrpSpPr>
              <p:grpSpPr bwMode="auto">
                <a:xfrm>
                  <a:off x="3990" y="2393"/>
                  <a:ext cx="391" cy="332"/>
                  <a:chOff x="3990" y="2393"/>
                  <a:chExt cx="391" cy="332"/>
                </a:xfrm>
              </p:grpSpPr>
              <p:sp>
                <p:nvSpPr>
                  <p:cNvPr id="15435" name="Freeform 52"/>
                  <p:cNvSpPr>
                    <a:spLocks/>
                  </p:cNvSpPr>
                  <p:nvPr/>
                </p:nvSpPr>
                <p:spPr bwMode="auto">
                  <a:xfrm>
                    <a:off x="3990" y="2393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36" name="Freeform 53"/>
                  <p:cNvSpPr>
                    <a:spLocks/>
                  </p:cNvSpPr>
                  <p:nvPr/>
                </p:nvSpPr>
                <p:spPr bwMode="auto">
                  <a:xfrm>
                    <a:off x="4025" y="2393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37" name="Freeform 54"/>
                  <p:cNvSpPr>
                    <a:spLocks/>
                  </p:cNvSpPr>
                  <p:nvPr/>
                </p:nvSpPr>
                <p:spPr bwMode="auto">
                  <a:xfrm>
                    <a:off x="4056" y="2393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38" name="Freeform 55"/>
                  <p:cNvSpPr>
                    <a:spLocks/>
                  </p:cNvSpPr>
                  <p:nvPr/>
                </p:nvSpPr>
                <p:spPr bwMode="auto">
                  <a:xfrm>
                    <a:off x="4088" y="2393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39" name="Freeform 56"/>
                  <p:cNvSpPr>
                    <a:spLocks/>
                  </p:cNvSpPr>
                  <p:nvPr/>
                </p:nvSpPr>
                <p:spPr bwMode="auto">
                  <a:xfrm>
                    <a:off x="4120" y="2393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40" name="Freeform 57"/>
                  <p:cNvSpPr>
                    <a:spLocks/>
                  </p:cNvSpPr>
                  <p:nvPr/>
                </p:nvSpPr>
                <p:spPr bwMode="auto">
                  <a:xfrm>
                    <a:off x="4152" y="2393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41" name="Freeform 58"/>
                  <p:cNvSpPr>
                    <a:spLocks/>
                  </p:cNvSpPr>
                  <p:nvPr/>
                </p:nvSpPr>
                <p:spPr bwMode="auto">
                  <a:xfrm>
                    <a:off x="4184" y="2393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42" name="Freeform 59"/>
                  <p:cNvSpPr>
                    <a:spLocks/>
                  </p:cNvSpPr>
                  <p:nvPr/>
                </p:nvSpPr>
                <p:spPr bwMode="auto">
                  <a:xfrm>
                    <a:off x="4216" y="2393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43" name="Freeform 60"/>
                  <p:cNvSpPr>
                    <a:spLocks/>
                  </p:cNvSpPr>
                  <p:nvPr/>
                </p:nvSpPr>
                <p:spPr bwMode="auto">
                  <a:xfrm>
                    <a:off x="4248" y="2393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44" name="Freeform 61"/>
                  <p:cNvSpPr>
                    <a:spLocks/>
                  </p:cNvSpPr>
                  <p:nvPr/>
                </p:nvSpPr>
                <p:spPr bwMode="auto">
                  <a:xfrm>
                    <a:off x="4280" y="2393"/>
                    <a:ext cx="70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45" name="Freeform 62"/>
                  <p:cNvSpPr>
                    <a:spLocks/>
                  </p:cNvSpPr>
                  <p:nvPr/>
                </p:nvSpPr>
                <p:spPr bwMode="auto">
                  <a:xfrm>
                    <a:off x="4311" y="2393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</p:grpSp>
        <p:grpSp>
          <p:nvGrpSpPr>
            <p:cNvPr id="15366" name="Group 63"/>
            <p:cNvGrpSpPr>
              <a:grpSpLocks/>
            </p:cNvGrpSpPr>
            <p:nvPr/>
          </p:nvGrpSpPr>
          <p:grpSpPr bwMode="auto">
            <a:xfrm>
              <a:off x="3064607" y="3569997"/>
              <a:ext cx="3925887" cy="831850"/>
              <a:chOff x="2817" y="3506"/>
              <a:chExt cx="2473" cy="524"/>
            </a:xfrm>
          </p:grpSpPr>
          <p:sp>
            <p:nvSpPr>
              <p:cNvPr id="15369" name="Rectangle 64"/>
              <p:cNvSpPr>
                <a:spLocks noChangeArrowheads="1"/>
              </p:cNvSpPr>
              <p:nvPr/>
            </p:nvSpPr>
            <p:spPr bwMode="auto">
              <a:xfrm>
                <a:off x="2817" y="3506"/>
                <a:ext cx="2474" cy="525"/>
              </a:xfrm>
              <a:prstGeom prst="rect">
                <a:avLst/>
              </a:prstGeom>
              <a:noFill/>
              <a:ln w="28440">
                <a:solidFill>
                  <a:srgbClr val="00CC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0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370" name="Text Box 65"/>
              <p:cNvSpPr txBox="1">
                <a:spLocks noChangeArrowheads="1"/>
              </p:cNvSpPr>
              <p:nvPr/>
            </p:nvSpPr>
            <p:spPr bwMode="auto">
              <a:xfrm>
                <a:off x="4431" y="3708"/>
                <a:ext cx="315" cy="2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r>
                  <a:rPr lang="en-US" altLang="en-US" sz="1800" b="1">
                    <a:solidFill>
                      <a:srgbClr val="000000"/>
                    </a:solidFill>
                    <a:ea typeface="ＭＳ Ｐゴシック" panose="020B0600070205080204" pitchFamily="34" charset="-128"/>
                    <a:cs typeface="Arial" panose="020B0604020202020204" pitchFamily="34" charset="0"/>
                  </a:rPr>
                  <a:t>. . .</a:t>
                </a:r>
              </a:p>
            </p:txBody>
          </p:sp>
          <p:grpSp>
            <p:nvGrpSpPr>
              <p:cNvPr id="15371" name="Group 66"/>
              <p:cNvGrpSpPr>
                <a:grpSpLocks/>
              </p:cNvGrpSpPr>
              <p:nvPr/>
            </p:nvGrpSpPr>
            <p:grpSpPr bwMode="auto">
              <a:xfrm>
                <a:off x="2872" y="3549"/>
                <a:ext cx="489" cy="440"/>
                <a:chOff x="2872" y="3549"/>
                <a:chExt cx="489" cy="440"/>
              </a:xfrm>
            </p:grpSpPr>
            <p:sp>
              <p:nvSpPr>
                <p:cNvPr id="15414" name="Text Box 67"/>
                <p:cNvSpPr txBox="1">
                  <a:spLocks noChangeArrowheads="1"/>
                </p:cNvSpPr>
                <p:nvPr/>
              </p:nvSpPr>
              <p:spPr bwMode="auto">
                <a:xfrm>
                  <a:off x="2872" y="3549"/>
                  <a:ext cx="490" cy="441"/>
                </a:xfrm>
                <a:prstGeom prst="rect">
                  <a:avLst/>
                </a:prstGeom>
                <a:noFill/>
                <a:ln w="19080">
                  <a:solidFill>
                    <a:srgbClr val="00CC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b="1">
                    <a:latin typeface="Palatino" panose="02040602050305020304" pitchFamily="18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15415" name="Group 68"/>
                <p:cNvGrpSpPr>
                  <a:grpSpLocks/>
                </p:cNvGrpSpPr>
                <p:nvPr/>
              </p:nvGrpSpPr>
              <p:grpSpPr bwMode="auto">
                <a:xfrm>
                  <a:off x="2920" y="3602"/>
                  <a:ext cx="392" cy="332"/>
                  <a:chOff x="2920" y="3602"/>
                  <a:chExt cx="392" cy="332"/>
                </a:xfrm>
              </p:grpSpPr>
              <p:sp>
                <p:nvSpPr>
                  <p:cNvPr id="15416" name="Freeform 69"/>
                  <p:cNvSpPr>
                    <a:spLocks/>
                  </p:cNvSpPr>
                  <p:nvPr/>
                </p:nvSpPr>
                <p:spPr bwMode="auto">
                  <a:xfrm>
                    <a:off x="2920" y="3602"/>
                    <a:ext cx="72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17" name="Freeform 70"/>
                  <p:cNvSpPr>
                    <a:spLocks/>
                  </p:cNvSpPr>
                  <p:nvPr/>
                </p:nvSpPr>
                <p:spPr bwMode="auto">
                  <a:xfrm>
                    <a:off x="2955" y="3602"/>
                    <a:ext cx="72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18" name="Freeform 71"/>
                  <p:cNvSpPr>
                    <a:spLocks/>
                  </p:cNvSpPr>
                  <p:nvPr/>
                </p:nvSpPr>
                <p:spPr bwMode="auto">
                  <a:xfrm>
                    <a:off x="2986" y="3602"/>
                    <a:ext cx="72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19" name="Freeform 72"/>
                  <p:cNvSpPr>
                    <a:spLocks/>
                  </p:cNvSpPr>
                  <p:nvPr/>
                </p:nvSpPr>
                <p:spPr bwMode="auto">
                  <a:xfrm>
                    <a:off x="3019" y="3602"/>
                    <a:ext cx="72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20" name="Freeform 73"/>
                  <p:cNvSpPr>
                    <a:spLocks/>
                  </p:cNvSpPr>
                  <p:nvPr/>
                </p:nvSpPr>
                <p:spPr bwMode="auto">
                  <a:xfrm>
                    <a:off x="3050" y="3602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21" name="Freeform 74"/>
                  <p:cNvSpPr>
                    <a:spLocks/>
                  </p:cNvSpPr>
                  <p:nvPr/>
                </p:nvSpPr>
                <p:spPr bwMode="auto">
                  <a:xfrm>
                    <a:off x="3083" y="3602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22" name="Freeform 75"/>
                  <p:cNvSpPr>
                    <a:spLocks/>
                  </p:cNvSpPr>
                  <p:nvPr/>
                </p:nvSpPr>
                <p:spPr bwMode="auto">
                  <a:xfrm>
                    <a:off x="3114" y="3602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23" name="Freeform 76"/>
                  <p:cNvSpPr>
                    <a:spLocks/>
                  </p:cNvSpPr>
                  <p:nvPr/>
                </p:nvSpPr>
                <p:spPr bwMode="auto">
                  <a:xfrm>
                    <a:off x="3146" y="3602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24" name="Freeform 77"/>
                  <p:cNvSpPr>
                    <a:spLocks/>
                  </p:cNvSpPr>
                  <p:nvPr/>
                </p:nvSpPr>
                <p:spPr bwMode="auto">
                  <a:xfrm>
                    <a:off x="3178" y="3602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25" name="Freeform 78"/>
                  <p:cNvSpPr>
                    <a:spLocks/>
                  </p:cNvSpPr>
                  <p:nvPr/>
                </p:nvSpPr>
                <p:spPr bwMode="auto">
                  <a:xfrm>
                    <a:off x="3210" y="3602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26" name="Freeform 79"/>
                  <p:cNvSpPr>
                    <a:spLocks/>
                  </p:cNvSpPr>
                  <p:nvPr/>
                </p:nvSpPr>
                <p:spPr bwMode="auto">
                  <a:xfrm>
                    <a:off x="3242" y="3602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5372" name="Group 80"/>
              <p:cNvGrpSpPr>
                <a:grpSpLocks/>
              </p:cNvGrpSpPr>
              <p:nvPr/>
            </p:nvGrpSpPr>
            <p:grpSpPr bwMode="auto">
              <a:xfrm>
                <a:off x="3406" y="3549"/>
                <a:ext cx="489" cy="440"/>
                <a:chOff x="3406" y="3549"/>
                <a:chExt cx="489" cy="440"/>
              </a:xfrm>
            </p:grpSpPr>
            <p:sp>
              <p:nvSpPr>
                <p:cNvPr id="15401" name="Text Box 81"/>
                <p:cNvSpPr txBox="1">
                  <a:spLocks noChangeArrowheads="1"/>
                </p:cNvSpPr>
                <p:nvPr/>
              </p:nvSpPr>
              <p:spPr bwMode="auto">
                <a:xfrm>
                  <a:off x="3406" y="3549"/>
                  <a:ext cx="490" cy="441"/>
                </a:xfrm>
                <a:prstGeom prst="rect">
                  <a:avLst/>
                </a:prstGeom>
                <a:noFill/>
                <a:ln w="19080">
                  <a:solidFill>
                    <a:srgbClr val="00CC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b="1">
                    <a:latin typeface="Palatino" panose="02040602050305020304" pitchFamily="18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15402" name="Group 82"/>
                <p:cNvGrpSpPr>
                  <a:grpSpLocks/>
                </p:cNvGrpSpPr>
                <p:nvPr/>
              </p:nvGrpSpPr>
              <p:grpSpPr bwMode="auto">
                <a:xfrm>
                  <a:off x="3454" y="3602"/>
                  <a:ext cx="392" cy="332"/>
                  <a:chOff x="3454" y="3602"/>
                  <a:chExt cx="392" cy="332"/>
                </a:xfrm>
              </p:grpSpPr>
              <p:sp>
                <p:nvSpPr>
                  <p:cNvPr id="15403" name="Freeform 83"/>
                  <p:cNvSpPr>
                    <a:spLocks/>
                  </p:cNvSpPr>
                  <p:nvPr/>
                </p:nvSpPr>
                <p:spPr bwMode="auto">
                  <a:xfrm>
                    <a:off x="3454" y="3602"/>
                    <a:ext cx="72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04" name="Freeform 84"/>
                  <p:cNvSpPr>
                    <a:spLocks/>
                  </p:cNvSpPr>
                  <p:nvPr/>
                </p:nvSpPr>
                <p:spPr bwMode="auto">
                  <a:xfrm>
                    <a:off x="3489" y="3602"/>
                    <a:ext cx="72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05" name="Freeform 85"/>
                  <p:cNvSpPr>
                    <a:spLocks/>
                  </p:cNvSpPr>
                  <p:nvPr/>
                </p:nvSpPr>
                <p:spPr bwMode="auto">
                  <a:xfrm>
                    <a:off x="3520" y="3602"/>
                    <a:ext cx="72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06" name="Freeform 86"/>
                  <p:cNvSpPr>
                    <a:spLocks/>
                  </p:cNvSpPr>
                  <p:nvPr/>
                </p:nvSpPr>
                <p:spPr bwMode="auto">
                  <a:xfrm>
                    <a:off x="3553" y="3602"/>
                    <a:ext cx="72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07" name="Freeform 87"/>
                  <p:cNvSpPr>
                    <a:spLocks/>
                  </p:cNvSpPr>
                  <p:nvPr/>
                </p:nvSpPr>
                <p:spPr bwMode="auto">
                  <a:xfrm>
                    <a:off x="3584" y="3602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08" name="Freeform 88"/>
                  <p:cNvSpPr>
                    <a:spLocks/>
                  </p:cNvSpPr>
                  <p:nvPr/>
                </p:nvSpPr>
                <p:spPr bwMode="auto">
                  <a:xfrm>
                    <a:off x="3617" y="3602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09" name="Freeform 89"/>
                  <p:cNvSpPr>
                    <a:spLocks/>
                  </p:cNvSpPr>
                  <p:nvPr/>
                </p:nvSpPr>
                <p:spPr bwMode="auto">
                  <a:xfrm>
                    <a:off x="3648" y="3602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10" name="Freeform 90"/>
                  <p:cNvSpPr>
                    <a:spLocks/>
                  </p:cNvSpPr>
                  <p:nvPr/>
                </p:nvSpPr>
                <p:spPr bwMode="auto">
                  <a:xfrm>
                    <a:off x="3680" y="3602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11" name="Freeform 91"/>
                  <p:cNvSpPr>
                    <a:spLocks/>
                  </p:cNvSpPr>
                  <p:nvPr/>
                </p:nvSpPr>
                <p:spPr bwMode="auto">
                  <a:xfrm>
                    <a:off x="3712" y="3602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12" name="Freeform 92"/>
                  <p:cNvSpPr>
                    <a:spLocks/>
                  </p:cNvSpPr>
                  <p:nvPr/>
                </p:nvSpPr>
                <p:spPr bwMode="auto">
                  <a:xfrm>
                    <a:off x="3744" y="3602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13" name="Freeform 93"/>
                  <p:cNvSpPr>
                    <a:spLocks/>
                  </p:cNvSpPr>
                  <p:nvPr/>
                </p:nvSpPr>
                <p:spPr bwMode="auto">
                  <a:xfrm>
                    <a:off x="3776" y="3602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5373" name="Group 94"/>
              <p:cNvGrpSpPr>
                <a:grpSpLocks/>
              </p:cNvGrpSpPr>
              <p:nvPr/>
            </p:nvGrpSpPr>
            <p:grpSpPr bwMode="auto">
              <a:xfrm>
                <a:off x="4746" y="3549"/>
                <a:ext cx="489" cy="440"/>
                <a:chOff x="4746" y="3549"/>
                <a:chExt cx="489" cy="440"/>
              </a:xfrm>
            </p:grpSpPr>
            <p:sp>
              <p:nvSpPr>
                <p:cNvPr id="15388" name="Text Box 95"/>
                <p:cNvSpPr txBox="1">
                  <a:spLocks noChangeArrowheads="1"/>
                </p:cNvSpPr>
                <p:nvPr/>
              </p:nvSpPr>
              <p:spPr bwMode="auto">
                <a:xfrm>
                  <a:off x="4746" y="3549"/>
                  <a:ext cx="490" cy="441"/>
                </a:xfrm>
                <a:prstGeom prst="rect">
                  <a:avLst/>
                </a:prstGeom>
                <a:noFill/>
                <a:ln w="19080">
                  <a:solidFill>
                    <a:srgbClr val="00CC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b="1">
                    <a:latin typeface="Palatino" panose="02040602050305020304" pitchFamily="18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15389" name="Group 96"/>
                <p:cNvGrpSpPr>
                  <a:grpSpLocks/>
                </p:cNvGrpSpPr>
                <p:nvPr/>
              </p:nvGrpSpPr>
              <p:grpSpPr bwMode="auto">
                <a:xfrm>
                  <a:off x="4794" y="3602"/>
                  <a:ext cx="392" cy="332"/>
                  <a:chOff x="4794" y="3602"/>
                  <a:chExt cx="392" cy="332"/>
                </a:xfrm>
              </p:grpSpPr>
              <p:sp>
                <p:nvSpPr>
                  <p:cNvPr id="15390" name="Freeform 97"/>
                  <p:cNvSpPr>
                    <a:spLocks/>
                  </p:cNvSpPr>
                  <p:nvPr/>
                </p:nvSpPr>
                <p:spPr bwMode="auto">
                  <a:xfrm>
                    <a:off x="4794" y="3602"/>
                    <a:ext cx="72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391" name="Freeform 98"/>
                  <p:cNvSpPr>
                    <a:spLocks/>
                  </p:cNvSpPr>
                  <p:nvPr/>
                </p:nvSpPr>
                <p:spPr bwMode="auto">
                  <a:xfrm>
                    <a:off x="4829" y="3602"/>
                    <a:ext cx="72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392" name="Freeform 99"/>
                  <p:cNvSpPr>
                    <a:spLocks/>
                  </p:cNvSpPr>
                  <p:nvPr/>
                </p:nvSpPr>
                <p:spPr bwMode="auto">
                  <a:xfrm>
                    <a:off x="4860" y="3602"/>
                    <a:ext cx="72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393" name="Freeform 100"/>
                  <p:cNvSpPr>
                    <a:spLocks/>
                  </p:cNvSpPr>
                  <p:nvPr/>
                </p:nvSpPr>
                <p:spPr bwMode="auto">
                  <a:xfrm>
                    <a:off x="4893" y="3602"/>
                    <a:ext cx="72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394" name="Freeform 101"/>
                  <p:cNvSpPr>
                    <a:spLocks/>
                  </p:cNvSpPr>
                  <p:nvPr/>
                </p:nvSpPr>
                <p:spPr bwMode="auto">
                  <a:xfrm>
                    <a:off x="4924" y="3602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395" name="Freeform 102"/>
                  <p:cNvSpPr>
                    <a:spLocks/>
                  </p:cNvSpPr>
                  <p:nvPr/>
                </p:nvSpPr>
                <p:spPr bwMode="auto">
                  <a:xfrm>
                    <a:off x="4957" y="3602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396" name="Freeform 103"/>
                  <p:cNvSpPr>
                    <a:spLocks/>
                  </p:cNvSpPr>
                  <p:nvPr/>
                </p:nvSpPr>
                <p:spPr bwMode="auto">
                  <a:xfrm>
                    <a:off x="4988" y="3602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397" name="Freeform 104"/>
                  <p:cNvSpPr>
                    <a:spLocks/>
                  </p:cNvSpPr>
                  <p:nvPr/>
                </p:nvSpPr>
                <p:spPr bwMode="auto">
                  <a:xfrm>
                    <a:off x="5020" y="3602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398" name="Freeform 105"/>
                  <p:cNvSpPr>
                    <a:spLocks/>
                  </p:cNvSpPr>
                  <p:nvPr/>
                </p:nvSpPr>
                <p:spPr bwMode="auto">
                  <a:xfrm>
                    <a:off x="5052" y="3602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399" name="Freeform 106"/>
                  <p:cNvSpPr>
                    <a:spLocks/>
                  </p:cNvSpPr>
                  <p:nvPr/>
                </p:nvSpPr>
                <p:spPr bwMode="auto">
                  <a:xfrm>
                    <a:off x="5084" y="3602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00" name="Freeform 107"/>
                  <p:cNvSpPr>
                    <a:spLocks/>
                  </p:cNvSpPr>
                  <p:nvPr/>
                </p:nvSpPr>
                <p:spPr bwMode="auto">
                  <a:xfrm>
                    <a:off x="5116" y="3602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5374" name="Group 108"/>
              <p:cNvGrpSpPr>
                <a:grpSpLocks/>
              </p:cNvGrpSpPr>
              <p:nvPr/>
            </p:nvGrpSpPr>
            <p:grpSpPr bwMode="auto">
              <a:xfrm>
                <a:off x="3942" y="3549"/>
                <a:ext cx="488" cy="440"/>
                <a:chOff x="3942" y="3549"/>
                <a:chExt cx="488" cy="440"/>
              </a:xfrm>
            </p:grpSpPr>
            <p:sp>
              <p:nvSpPr>
                <p:cNvPr id="15375" name="Text Box 109"/>
                <p:cNvSpPr txBox="1">
                  <a:spLocks noChangeArrowheads="1"/>
                </p:cNvSpPr>
                <p:nvPr/>
              </p:nvSpPr>
              <p:spPr bwMode="auto">
                <a:xfrm>
                  <a:off x="3942" y="3549"/>
                  <a:ext cx="489" cy="441"/>
                </a:xfrm>
                <a:prstGeom prst="rect">
                  <a:avLst/>
                </a:prstGeom>
                <a:noFill/>
                <a:ln w="19080">
                  <a:solidFill>
                    <a:srgbClr val="00CC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b="1">
                    <a:latin typeface="Palatino" panose="02040602050305020304" pitchFamily="18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15376" name="Group 110"/>
                <p:cNvGrpSpPr>
                  <a:grpSpLocks/>
                </p:cNvGrpSpPr>
                <p:nvPr/>
              </p:nvGrpSpPr>
              <p:grpSpPr bwMode="auto">
                <a:xfrm>
                  <a:off x="3990" y="3602"/>
                  <a:ext cx="391" cy="332"/>
                  <a:chOff x="3990" y="3602"/>
                  <a:chExt cx="391" cy="332"/>
                </a:xfrm>
              </p:grpSpPr>
              <p:sp>
                <p:nvSpPr>
                  <p:cNvPr id="15377" name="Freeform 111"/>
                  <p:cNvSpPr>
                    <a:spLocks/>
                  </p:cNvSpPr>
                  <p:nvPr/>
                </p:nvSpPr>
                <p:spPr bwMode="auto">
                  <a:xfrm>
                    <a:off x="3990" y="3602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378" name="Freeform 112"/>
                  <p:cNvSpPr>
                    <a:spLocks/>
                  </p:cNvSpPr>
                  <p:nvPr/>
                </p:nvSpPr>
                <p:spPr bwMode="auto">
                  <a:xfrm>
                    <a:off x="4025" y="3602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379" name="Freeform 113"/>
                  <p:cNvSpPr>
                    <a:spLocks/>
                  </p:cNvSpPr>
                  <p:nvPr/>
                </p:nvSpPr>
                <p:spPr bwMode="auto">
                  <a:xfrm>
                    <a:off x="4056" y="3602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380" name="Freeform 114"/>
                  <p:cNvSpPr>
                    <a:spLocks/>
                  </p:cNvSpPr>
                  <p:nvPr/>
                </p:nvSpPr>
                <p:spPr bwMode="auto">
                  <a:xfrm>
                    <a:off x="4088" y="3602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381" name="Freeform 115"/>
                  <p:cNvSpPr>
                    <a:spLocks/>
                  </p:cNvSpPr>
                  <p:nvPr/>
                </p:nvSpPr>
                <p:spPr bwMode="auto">
                  <a:xfrm>
                    <a:off x="4120" y="3602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382" name="Freeform 116"/>
                  <p:cNvSpPr>
                    <a:spLocks/>
                  </p:cNvSpPr>
                  <p:nvPr/>
                </p:nvSpPr>
                <p:spPr bwMode="auto">
                  <a:xfrm>
                    <a:off x="4152" y="3602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383" name="Freeform 117"/>
                  <p:cNvSpPr>
                    <a:spLocks/>
                  </p:cNvSpPr>
                  <p:nvPr/>
                </p:nvSpPr>
                <p:spPr bwMode="auto">
                  <a:xfrm>
                    <a:off x="4184" y="3602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384" name="Freeform 118"/>
                  <p:cNvSpPr>
                    <a:spLocks/>
                  </p:cNvSpPr>
                  <p:nvPr/>
                </p:nvSpPr>
                <p:spPr bwMode="auto">
                  <a:xfrm>
                    <a:off x="4216" y="3602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385" name="Freeform 119"/>
                  <p:cNvSpPr>
                    <a:spLocks/>
                  </p:cNvSpPr>
                  <p:nvPr/>
                </p:nvSpPr>
                <p:spPr bwMode="auto">
                  <a:xfrm>
                    <a:off x="4248" y="3602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386" name="Freeform 120"/>
                  <p:cNvSpPr>
                    <a:spLocks/>
                  </p:cNvSpPr>
                  <p:nvPr/>
                </p:nvSpPr>
                <p:spPr bwMode="auto">
                  <a:xfrm>
                    <a:off x="4280" y="3602"/>
                    <a:ext cx="70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387" name="Freeform 121"/>
                  <p:cNvSpPr>
                    <a:spLocks/>
                  </p:cNvSpPr>
                  <p:nvPr/>
                </p:nvSpPr>
                <p:spPr bwMode="auto">
                  <a:xfrm>
                    <a:off x="4311" y="3602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</p:grpSp>
        <p:sp>
          <p:nvSpPr>
            <p:cNvPr id="15367" name="Freeform 123"/>
            <p:cNvSpPr>
              <a:spLocks/>
            </p:cNvSpPr>
            <p:nvPr/>
          </p:nvSpPr>
          <p:spPr bwMode="auto">
            <a:xfrm>
              <a:off x="4991832" y="753772"/>
              <a:ext cx="73025" cy="808038"/>
            </a:xfrm>
            <a:custGeom>
              <a:avLst/>
              <a:gdLst>
                <a:gd name="T0" fmla="*/ 2147483646 w 208"/>
                <a:gd name="T1" fmla="*/ 0 h 1536"/>
                <a:gd name="T2" fmla="*/ 2147483646 w 208"/>
                <a:gd name="T3" fmla="*/ 2147483646 h 1536"/>
                <a:gd name="T4" fmla="*/ 2147483646 w 208"/>
                <a:gd name="T5" fmla="*/ 2147483646 h 1536"/>
                <a:gd name="T6" fmla="*/ 2147483646 w 208"/>
                <a:gd name="T7" fmla="*/ 2147483646 h 1536"/>
                <a:gd name="T8" fmla="*/ 2147483646 w 208"/>
                <a:gd name="T9" fmla="*/ 2147483646 h 1536"/>
                <a:gd name="T10" fmla="*/ 2147483646 w 208"/>
                <a:gd name="T11" fmla="*/ 2147483646 h 1536"/>
                <a:gd name="T12" fmla="*/ 2147483646 w 208"/>
                <a:gd name="T13" fmla="*/ 2147483646 h 1536"/>
                <a:gd name="T14" fmla="*/ 2147483646 w 208"/>
                <a:gd name="T15" fmla="*/ 2147483646 h 1536"/>
                <a:gd name="T16" fmla="*/ 2147483646 w 208"/>
                <a:gd name="T17" fmla="*/ 2147483646 h 1536"/>
                <a:gd name="T18" fmla="*/ 2147483646 w 208"/>
                <a:gd name="T19" fmla="*/ 2147483646 h 1536"/>
                <a:gd name="T20" fmla="*/ 2147483646 w 208"/>
                <a:gd name="T21" fmla="*/ 2147483646 h 1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08"/>
                <a:gd name="T34" fmla="*/ 0 h 1536"/>
                <a:gd name="T35" fmla="*/ 208 w 208"/>
                <a:gd name="T36" fmla="*/ 1536 h 1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08" h="1536">
                  <a:moveTo>
                    <a:pt x="56" y="0"/>
                  </a:moveTo>
                  <a:cubicBezTo>
                    <a:pt x="132" y="68"/>
                    <a:pt x="208" y="136"/>
                    <a:pt x="200" y="192"/>
                  </a:cubicBezTo>
                  <a:cubicBezTo>
                    <a:pt x="192" y="248"/>
                    <a:pt x="16" y="280"/>
                    <a:pt x="8" y="336"/>
                  </a:cubicBezTo>
                  <a:cubicBezTo>
                    <a:pt x="0" y="392"/>
                    <a:pt x="152" y="464"/>
                    <a:pt x="152" y="528"/>
                  </a:cubicBezTo>
                  <a:cubicBezTo>
                    <a:pt x="152" y="592"/>
                    <a:pt x="8" y="672"/>
                    <a:pt x="8" y="720"/>
                  </a:cubicBezTo>
                  <a:cubicBezTo>
                    <a:pt x="8" y="768"/>
                    <a:pt x="144" y="776"/>
                    <a:pt x="152" y="816"/>
                  </a:cubicBezTo>
                  <a:cubicBezTo>
                    <a:pt x="160" y="856"/>
                    <a:pt x="56" y="912"/>
                    <a:pt x="56" y="960"/>
                  </a:cubicBezTo>
                  <a:cubicBezTo>
                    <a:pt x="56" y="1008"/>
                    <a:pt x="160" y="1056"/>
                    <a:pt x="152" y="1104"/>
                  </a:cubicBezTo>
                  <a:cubicBezTo>
                    <a:pt x="144" y="1152"/>
                    <a:pt x="16" y="1208"/>
                    <a:pt x="8" y="1248"/>
                  </a:cubicBezTo>
                  <a:cubicBezTo>
                    <a:pt x="0" y="1288"/>
                    <a:pt x="96" y="1296"/>
                    <a:pt x="104" y="1344"/>
                  </a:cubicBezTo>
                  <a:cubicBezTo>
                    <a:pt x="112" y="1392"/>
                    <a:pt x="40" y="1496"/>
                    <a:pt x="56" y="1536"/>
                  </a:cubicBezTo>
                </a:path>
              </a:pathLst>
            </a:custGeom>
            <a:noFill/>
            <a:ln w="2844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68" name="Freeform 125"/>
            <p:cNvSpPr>
              <a:spLocks/>
            </p:cNvSpPr>
            <p:nvPr/>
          </p:nvSpPr>
          <p:spPr bwMode="auto">
            <a:xfrm>
              <a:off x="4991832" y="2660360"/>
              <a:ext cx="73025" cy="808037"/>
            </a:xfrm>
            <a:custGeom>
              <a:avLst/>
              <a:gdLst>
                <a:gd name="T0" fmla="*/ 2147483646 w 208"/>
                <a:gd name="T1" fmla="*/ 0 h 1536"/>
                <a:gd name="T2" fmla="*/ 2147483646 w 208"/>
                <a:gd name="T3" fmla="*/ 2147483646 h 1536"/>
                <a:gd name="T4" fmla="*/ 2147483646 w 208"/>
                <a:gd name="T5" fmla="*/ 2147483646 h 1536"/>
                <a:gd name="T6" fmla="*/ 2147483646 w 208"/>
                <a:gd name="T7" fmla="*/ 2147483646 h 1536"/>
                <a:gd name="T8" fmla="*/ 2147483646 w 208"/>
                <a:gd name="T9" fmla="*/ 2147483646 h 1536"/>
                <a:gd name="T10" fmla="*/ 2147483646 w 208"/>
                <a:gd name="T11" fmla="*/ 2147483646 h 1536"/>
                <a:gd name="T12" fmla="*/ 2147483646 w 208"/>
                <a:gd name="T13" fmla="*/ 2147483646 h 1536"/>
                <a:gd name="T14" fmla="*/ 2147483646 w 208"/>
                <a:gd name="T15" fmla="*/ 2147483646 h 1536"/>
                <a:gd name="T16" fmla="*/ 2147483646 w 208"/>
                <a:gd name="T17" fmla="*/ 2147483646 h 1536"/>
                <a:gd name="T18" fmla="*/ 2147483646 w 208"/>
                <a:gd name="T19" fmla="*/ 2147483646 h 1536"/>
                <a:gd name="T20" fmla="*/ 2147483646 w 208"/>
                <a:gd name="T21" fmla="*/ 2147483646 h 1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08"/>
                <a:gd name="T34" fmla="*/ 0 h 1536"/>
                <a:gd name="T35" fmla="*/ 208 w 208"/>
                <a:gd name="T36" fmla="*/ 1536 h 1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08" h="1536">
                  <a:moveTo>
                    <a:pt x="56" y="0"/>
                  </a:moveTo>
                  <a:cubicBezTo>
                    <a:pt x="132" y="68"/>
                    <a:pt x="208" y="136"/>
                    <a:pt x="200" y="192"/>
                  </a:cubicBezTo>
                  <a:cubicBezTo>
                    <a:pt x="192" y="248"/>
                    <a:pt x="16" y="280"/>
                    <a:pt x="8" y="336"/>
                  </a:cubicBezTo>
                  <a:cubicBezTo>
                    <a:pt x="0" y="392"/>
                    <a:pt x="152" y="464"/>
                    <a:pt x="152" y="528"/>
                  </a:cubicBezTo>
                  <a:cubicBezTo>
                    <a:pt x="152" y="592"/>
                    <a:pt x="8" y="672"/>
                    <a:pt x="8" y="720"/>
                  </a:cubicBezTo>
                  <a:cubicBezTo>
                    <a:pt x="8" y="768"/>
                    <a:pt x="144" y="776"/>
                    <a:pt x="152" y="816"/>
                  </a:cubicBezTo>
                  <a:cubicBezTo>
                    <a:pt x="160" y="856"/>
                    <a:pt x="56" y="912"/>
                    <a:pt x="56" y="960"/>
                  </a:cubicBezTo>
                  <a:cubicBezTo>
                    <a:pt x="56" y="1008"/>
                    <a:pt x="160" y="1056"/>
                    <a:pt x="152" y="1104"/>
                  </a:cubicBezTo>
                  <a:cubicBezTo>
                    <a:pt x="144" y="1152"/>
                    <a:pt x="16" y="1208"/>
                    <a:pt x="8" y="1248"/>
                  </a:cubicBezTo>
                  <a:cubicBezTo>
                    <a:pt x="0" y="1288"/>
                    <a:pt x="96" y="1296"/>
                    <a:pt x="104" y="1344"/>
                  </a:cubicBezTo>
                  <a:cubicBezTo>
                    <a:pt x="112" y="1392"/>
                    <a:pt x="40" y="1496"/>
                    <a:pt x="56" y="1536"/>
                  </a:cubicBezTo>
                </a:path>
              </a:pathLst>
            </a:custGeom>
            <a:noFill/>
            <a:ln w="2844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125" name="Picture 12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9350" y="1177666"/>
            <a:ext cx="3568700" cy="2046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8264773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 uiExpand="1" build="p"/>
    </p:bldLst>
  </p:timing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71249</TotalTime>
  <Words>2364</Words>
  <Application>Microsoft Office PowerPoint</Application>
  <PresentationFormat>On-screen Show (4:3)</PresentationFormat>
  <Paragraphs>357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8" baseType="lpstr">
      <vt:lpstr>ＭＳ Ｐゴシック</vt:lpstr>
      <vt:lpstr>Arial</vt:lpstr>
      <vt:lpstr>Arial Black</vt:lpstr>
      <vt:lpstr>Consolas</vt:lpstr>
      <vt:lpstr>Courier New</vt:lpstr>
      <vt:lpstr>Palatino</vt:lpstr>
      <vt:lpstr>Symbol</vt:lpstr>
      <vt:lpstr>Times New Roman</vt:lpstr>
      <vt:lpstr>Wingdings</vt:lpstr>
      <vt:lpstr>Pixel</vt:lpstr>
      <vt:lpstr>GPUs and CUDA Programming</vt:lpstr>
      <vt:lpstr>A brief history</vt:lpstr>
      <vt:lpstr>Latency vs throughput</vt:lpstr>
      <vt:lpstr>GPU vs CPU architecture</vt:lpstr>
      <vt:lpstr>The right choice(?)</vt:lpstr>
      <vt:lpstr>Data parallelism</vt:lpstr>
      <vt:lpstr>GPU example: vector addition</vt:lpstr>
      <vt:lpstr>CUDA</vt:lpstr>
      <vt:lpstr>CUDA steps</vt:lpstr>
      <vt:lpstr>CUDA functions</vt:lpstr>
      <vt:lpstr>CUDA functions</vt:lpstr>
      <vt:lpstr>Vector addition code</vt:lpstr>
      <vt:lpstr>CUDA thread organization</vt:lpstr>
      <vt:lpstr>1D thread mapping</vt:lpstr>
      <vt:lpstr>Multidimensional thread organization</vt:lpstr>
      <vt:lpstr>Starting a 2D thread block</vt:lpstr>
      <vt:lpstr>2D thread mapping</vt:lpstr>
      <vt:lpstr>Matrix multiplication</vt:lpstr>
      <vt:lpstr>Matrix layout</vt:lpstr>
      <vt:lpstr>Matrix multiplication</vt:lpstr>
      <vt:lpstr>Why two levels of threads?</vt:lpstr>
      <vt:lpstr>Why two levels of threads?</vt:lpstr>
      <vt:lpstr>Synchronization</vt:lpstr>
      <vt:lpstr>Synchronization</vt:lpstr>
      <vt:lpstr>Choosing the right block size</vt:lpstr>
      <vt:lpstr>Choosing the right block size</vt:lpstr>
      <vt:lpstr>Choosing the right block size</vt:lpstr>
      <vt:lpstr>Finding hardware parameters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Lower Bounds in Distributed Computing</dc:title>
  <dc:creator>Rui</dc:creator>
  <cp:lastModifiedBy>Rui Fan</cp:lastModifiedBy>
  <cp:revision>4167</cp:revision>
  <cp:lastPrinted>2017-03-15T03:38:22Z</cp:lastPrinted>
  <dcterms:created xsi:type="dcterms:W3CDTF">2004-01-06T19:40:29Z</dcterms:created>
  <dcterms:modified xsi:type="dcterms:W3CDTF">2017-03-15T03:52:19Z</dcterms:modified>
</cp:coreProperties>
</file>