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34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3" r:id="rId43"/>
    <p:sldId id="344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95603" autoAdjust="0"/>
  </p:normalViewPr>
  <p:slideViewPr>
    <p:cSldViewPr snapToGrid="0">
      <p:cViewPr varScale="1">
        <p:scale>
          <a:sx n="99" d="100"/>
          <a:sy n="99" d="100"/>
        </p:scale>
        <p:origin x="402" y="57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49" d="5000"/>
        <a:sy n="8249" d="5000"/>
      </p:scale>
      <p:origin x="0" y="-5883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E398B5-C2F2-426A-9646-60977585230A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994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s.anl.gov/~itf/dbp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 Design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checklist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162636" cy="511232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Locality of the parallel algorithm should increase.</a:t>
            </a:r>
          </a:p>
          <a:p>
            <a:r>
              <a:rPr lang="en-US" smtClean="0"/>
              <a:t>Replicated computations can sometimes replace communications and often take less time. </a:t>
            </a:r>
          </a:p>
          <a:p>
            <a:r>
              <a:rPr lang="en-US" smtClean="0"/>
              <a:t>The amount of replicated data should be small so that it does not affect scalability.</a:t>
            </a:r>
          </a:p>
          <a:p>
            <a:r>
              <a:rPr lang="en-US" smtClean="0"/>
              <a:t>Agglomerated tasks should have similar computational and communication costs.</a:t>
            </a:r>
          </a:p>
          <a:p>
            <a:r>
              <a:rPr lang="en-US" smtClean="0"/>
              <a:t>The number of tasks should be suitable for likely target systems (at least equal to the number of processors).</a:t>
            </a:r>
          </a:p>
          <a:p>
            <a:r>
              <a:rPr lang="en-US" smtClean="0"/>
              <a:t>The modifications to the sequential code should be reasonable.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491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744929" cy="5429892"/>
          </a:xfrm>
        </p:spPr>
        <p:txBody>
          <a:bodyPr/>
          <a:lstStyle/>
          <a:p>
            <a:r>
              <a:rPr lang="en-US" sz="2400" smtClean="0"/>
              <a:t>Assigning (super)tasks to processors</a:t>
            </a:r>
          </a:p>
          <a:p>
            <a:pPr lvl="1"/>
            <a:r>
              <a:rPr lang="en-US" sz="2000" smtClean="0"/>
              <a:t>With a distributed memory system, mapping can be done  by the user.</a:t>
            </a:r>
          </a:p>
          <a:p>
            <a:r>
              <a:rPr lang="en-US" sz="2400" smtClean="0"/>
              <a:t>Goals</a:t>
            </a:r>
          </a:p>
          <a:p>
            <a:pPr lvl="1"/>
            <a:r>
              <a:rPr lang="en-US" sz="2000" smtClean="0"/>
              <a:t>Balance the load to maximize processor utilization.</a:t>
            </a:r>
          </a:p>
          <a:p>
            <a:pPr lvl="1"/>
            <a:r>
              <a:rPr lang="en-US" sz="2000" smtClean="0"/>
              <a:t>Minimize interprocessor communication.</a:t>
            </a:r>
          </a:p>
          <a:p>
            <a:pPr lvl="1"/>
            <a:r>
              <a:rPr lang="en-US" sz="2000" smtClean="0"/>
              <a:t>Sometimes two goals conflict.  Look for best tradeoff.</a:t>
            </a:r>
            <a:endParaRPr lang="en-US" smtClean="0"/>
          </a:p>
        </p:txBody>
      </p:sp>
      <p:sp>
        <p:nvSpPr>
          <p:cNvPr id="1638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r>
              <a:rPr lang="en-US" sz="2000" b="0" smtClean="0">
                <a:solidFill>
                  <a:schemeClr val="tx1"/>
                </a:solidFill>
              </a:rPr>
              <a:t>If all tasks require the same amount of time, the above mapping would mean the middle processor takes twice as long as the other two.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724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4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checklist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Static task </a:t>
            </a:r>
            <a:r>
              <a:rPr lang="en-US"/>
              <a:t>a</a:t>
            </a:r>
            <a:r>
              <a:rPr lang="en-US" smtClean="0"/>
              <a:t>llocation</a:t>
            </a:r>
          </a:p>
          <a:p>
            <a:pPr lvl="1"/>
            <a:r>
              <a:rPr lang="en-US" smtClean="0"/>
              <a:t>If tasks have same computation time, can agglomerate tasks to minimize communication and create one supertask per processor.</a:t>
            </a:r>
          </a:p>
          <a:p>
            <a:pPr lvl="1"/>
            <a:r>
              <a:rPr lang="en-US" smtClean="0"/>
              <a:t>If tasks have varying computation times, can cyclically map tasks to processors so each processor receives  a set of tasks with same average load.</a:t>
            </a:r>
          </a:p>
          <a:p>
            <a:r>
              <a:rPr lang="en-US" smtClean="0"/>
              <a:t>Dynamic task allocation</a:t>
            </a:r>
          </a:p>
          <a:p>
            <a:pPr lvl="1"/>
            <a:r>
              <a:rPr lang="en-US" smtClean="0"/>
              <a:t>If tasks are created dynamically, or they have unknown computation times, can allocate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 stealing.  Each processor has a work queue.  Processors finished with own work queue take tasks from another processor’s queue.</a:t>
            </a:r>
          </a:p>
          <a:p>
            <a:pPr lvl="1"/>
            <a:r>
              <a:rPr lang="en-US" smtClean="0"/>
              <a:t>Should ensure the task allocator (manager) is not a bottleneck to performance.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82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pairs 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371600"/>
            <a:ext cx="5053014" cy="5232400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a weighted directed graph of vertices and edges.</a:t>
            </a:r>
          </a:p>
          <a:p>
            <a:pPr lvl="1"/>
            <a:r>
              <a:rPr lang="en-US" sz="2200" smtClean="0"/>
              <a:t>There may be an edge from vertex i to j, but not from j to i.</a:t>
            </a:r>
          </a:p>
          <a:p>
            <a:pPr lvl="1"/>
            <a:r>
              <a:rPr lang="en-US" sz="2200" smtClean="0"/>
              <a:t>Edge weight from vertex i to j may be different to from j to i.</a:t>
            </a:r>
          </a:p>
          <a:p>
            <a:r>
              <a:rPr lang="en-US" smtClean="0"/>
              <a:t>Find the shortest path between every pair of vertices.</a:t>
            </a:r>
          </a:p>
          <a:p>
            <a:r>
              <a:rPr lang="en-US" smtClean="0"/>
              <a:t>Applications</a:t>
            </a:r>
          </a:p>
          <a:p>
            <a:pPr lvl="1"/>
            <a:r>
              <a:rPr lang="en-US" smtClean="0"/>
              <a:t>Shortest route on a road / communication network.</a:t>
            </a:r>
          </a:p>
          <a:p>
            <a:pPr lvl="1"/>
            <a:r>
              <a:rPr lang="en-US" smtClean="0"/>
              <a:t>Efficient solution in a state space graph.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400" y="1371600"/>
            <a:ext cx="38100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lvl="1" indent="0">
              <a:spcBef>
                <a:spcPct val="0"/>
              </a:spcBef>
              <a:buSzPct val="80000"/>
              <a:buNone/>
            </a:pPr>
            <a:endParaRPr lang="en-US" sz="2000" smtClean="0"/>
          </a:p>
        </p:txBody>
      </p:sp>
      <p:pic>
        <p:nvPicPr>
          <p:cNvPr id="16389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371600"/>
            <a:ext cx="29479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230582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Represent graph using adjacency matrix.</a:t>
            </a:r>
          </a:p>
          <a:p>
            <a:pPr lvl="1"/>
            <a:r>
              <a:rPr lang="en-US" smtClean="0"/>
              <a:t>a[i,j] = 0 if i = j.</a:t>
            </a:r>
          </a:p>
          <a:p>
            <a:pPr lvl="1"/>
            <a:r>
              <a:rPr lang="en-US" smtClean="0"/>
              <a:t>For i </a:t>
            </a:r>
            <a:r>
              <a:rPr lang="en-US" smtClean="0">
                <a:latin typeface="Symbol" panose="05050102010706020507" pitchFamily="18" charset="2"/>
              </a:rPr>
              <a:t>¹ </a:t>
            </a:r>
            <a:r>
              <a:rPr lang="en-US" smtClean="0"/>
              <a:t>j, a[i,j] = length of edge from i to j, or </a:t>
            </a:r>
            <a:r>
              <a:rPr lang="en-US"/>
              <a:t>∞</a:t>
            </a:r>
            <a:r>
              <a:rPr lang="en-US">
                <a:sym typeface="Symbol" panose="05050102010706020507" pitchFamily="18" charset="2"/>
              </a:rPr>
              <a:t> if no </a:t>
            </a:r>
            <a:r>
              <a:rPr lang="en-US" smtClean="0">
                <a:sym typeface="Symbol" panose="05050102010706020507" pitchFamily="18" charset="2"/>
              </a:rPr>
              <a:t>edge</a:t>
            </a:r>
            <a:r>
              <a:rPr lang="en-US"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>
                <a:sym typeface="Symbol" panose="05050102010706020507" pitchFamily="18" charset="2"/>
              </a:rPr>
              <a:t>Output matrix of shortest path lengths, or </a:t>
            </a:r>
            <a:r>
              <a:rPr lang="en-US" smtClean="0"/>
              <a:t>∞</a:t>
            </a:r>
            <a:r>
              <a:rPr lang="en-US" smtClean="0">
                <a:sym typeface="Symbol" panose="05050102010706020507" pitchFamily="18" charset="2"/>
              </a:rPr>
              <a:t> if no path.</a:t>
            </a:r>
            <a:endParaRPr lang="en-US" smtClean="0"/>
          </a:p>
        </p:txBody>
      </p:sp>
      <p:grpSp>
        <p:nvGrpSpPr>
          <p:cNvPr id="2" name="Group 2123"/>
          <p:cNvGrpSpPr>
            <a:grpSpLocks/>
          </p:cNvGrpSpPr>
          <p:nvPr/>
        </p:nvGrpSpPr>
        <p:grpSpPr bwMode="auto">
          <a:xfrm>
            <a:off x="884382" y="3602182"/>
            <a:ext cx="2978727" cy="2884055"/>
            <a:chOff x="3168" y="1728"/>
            <a:chExt cx="2016" cy="2016"/>
          </a:xfrm>
        </p:grpSpPr>
        <p:sp>
          <p:nvSpPr>
            <p:cNvPr id="17451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2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53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54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5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56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7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8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59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0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1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2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63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4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65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6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7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8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9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70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71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2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3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74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75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76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77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8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9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80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81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2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3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84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5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86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grpSp>
        <p:nvGrpSpPr>
          <p:cNvPr id="3" name="Group 2123"/>
          <p:cNvGrpSpPr>
            <a:grpSpLocks/>
          </p:cNvGrpSpPr>
          <p:nvPr/>
        </p:nvGrpSpPr>
        <p:grpSpPr bwMode="auto">
          <a:xfrm>
            <a:off x="5075382" y="3602182"/>
            <a:ext cx="2978727" cy="2884055"/>
            <a:chOff x="3168" y="1728"/>
            <a:chExt cx="2016" cy="2016"/>
          </a:xfrm>
        </p:grpSpPr>
        <p:sp>
          <p:nvSpPr>
            <p:cNvPr id="17415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16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7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18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9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20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1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2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3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4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25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6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7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8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9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30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31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9</a:t>
              </a:r>
            </a:p>
          </p:txBody>
        </p:sp>
        <p:sp>
          <p:nvSpPr>
            <p:cNvPr id="17432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33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17434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35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36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37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38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39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40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41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42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43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44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45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46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8</a:t>
              </a:r>
            </a:p>
          </p:txBody>
        </p:sp>
        <p:sp>
          <p:nvSpPr>
            <p:cNvPr id="17447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48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11</a:t>
              </a:r>
            </a:p>
          </p:txBody>
        </p:sp>
        <p:sp>
          <p:nvSpPr>
            <p:cNvPr id="17449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0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sp>
        <p:nvSpPr>
          <p:cNvPr id="4" name="Right Arrow 3"/>
          <p:cNvSpPr/>
          <p:nvPr/>
        </p:nvSpPr>
        <p:spPr bwMode="auto">
          <a:xfrm>
            <a:off x="4237181" y="5044209"/>
            <a:ext cx="683491" cy="38331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74364" cy="302346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the shortest path from i to j using only nodes 1,...,k as intermediate nodes.</a:t>
            </a:r>
          </a:p>
          <a:p>
            <a:pPr lvl="1"/>
            <a:r>
              <a:rPr lang="en-US"/>
              <a:t>Intermediate node is a node on the path besides i and j</a:t>
            </a:r>
            <a:r>
              <a:rPr lang="en-US" smtClean="0"/>
              <a:t>.</a:t>
            </a:r>
          </a:p>
          <a:p>
            <a:pPr lvl="1"/>
            <a:r>
              <a:rPr lang="en-US"/>
              <a:t>If the path doesn’t exist, indicate its distance by ∞.</a:t>
            </a:r>
            <a:endParaRPr lang="en-US" smtClean="0"/>
          </a:p>
          <a:p>
            <a:r>
              <a:rPr lang="en-US" smtClean="0"/>
              <a:t>Assume a path exists.  Then it either </a:t>
            </a:r>
            <a:r>
              <a:rPr lang="en-US" smtClean="0"/>
              <a:t>uses node k or not.</a:t>
            </a:r>
          </a:p>
          <a:p>
            <a:pPr lvl="1"/>
            <a:r>
              <a:rPr lang="en-US" smtClean="0"/>
              <a:t>In the first case, k occurs once in path from i to j.  </a:t>
            </a:r>
          </a:p>
          <a:p>
            <a:pPr lvl="2"/>
            <a:r>
              <a:rPr lang="en-US"/>
              <a:t>T</a:t>
            </a:r>
            <a:r>
              <a:rPr lang="en-US" smtClean="0"/>
              <a:t>he path consists of a subpath from i to k using 1, ..., k-1 as intermediate nodes, and a path from k to j using 1, ..., k-1 as intermediate nodes.</a:t>
            </a:r>
          </a:p>
          <a:p>
            <a:pPr lvl="1"/>
            <a:r>
              <a:rPr lang="en-US" smtClean="0"/>
              <a:t>In the second case, the path only uses nodes 1,...,k-1.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8" y="4581235"/>
            <a:ext cx="6988464" cy="2057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200" y="6115729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Source:</a:t>
            </a:r>
            <a:r>
              <a:rPr lang="en-US" sz="1400" smtClean="0"/>
              <a:t>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264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/>
                  <a:t> = min distance from i to j using 1, ..., k as intermediate nodes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For a graph with n nodes, we compute the shortest paths using a dynamic programming formulation that increases k from 0 to n.</a:t>
                </a:r>
              </a:p>
              <a:p>
                <a:pPr lvl="1"/>
                <a:r>
                  <a:rPr lang="en-US" smtClean="0"/>
                  <a:t>Represents more and more general paths.</a:t>
                </a:r>
              </a:p>
              <a:p>
                <a:pPr lvl="1"/>
                <a:r>
                  <a:rPr lang="en-US"/>
                  <a:t>Shortest path from i to j equals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Assume in k’th stage, have already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 for all i,j.  Then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r>
                  <a:rPr lang="en-US" smtClean="0"/>
                  <a:t>Expresses observation that shortest path from i to j using 1,...,k as intermediate nodes either does not use node k, or it does.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  <a:blipFill>
                <a:blip r:embed="rId2"/>
                <a:stretch>
                  <a:fillRect l="-222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53" y="3571702"/>
            <a:ext cx="5296549" cy="868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19" y="5163955"/>
            <a:ext cx="5579007" cy="16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Parallelization: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95782"/>
            <a:ext cx="8566727" cy="354676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To parallelize this algorithm, observe for each k, all assignments can be done independently.</a:t>
            </a:r>
          </a:p>
          <a:p>
            <a:pPr lvl="1"/>
            <a:r>
              <a:rPr lang="en-US" smtClean="0"/>
              <a:t>I.e. a[i,j] and a[i’,j’] can be computed in either order, for all i,i’,j,j’.</a:t>
            </a:r>
          </a:p>
          <a:p>
            <a:pPr lvl="1"/>
            <a:r>
              <a:rPr lang="en-US" smtClean="0"/>
              <a:t>a[i,j] depends on a[i,k] and a[k,j].</a:t>
            </a:r>
          </a:p>
          <a:p>
            <a:pPr lvl="1"/>
            <a:r>
              <a:rPr lang="en-US" smtClean="0"/>
              <a:t>But a[i,k]=min(a[i,k], a[i,k] + a[k,k]), where a[k,k]=0.</a:t>
            </a:r>
          </a:p>
          <a:p>
            <a:pPr lvl="1"/>
            <a:r>
              <a:rPr lang="en-US"/>
              <a:t>S</a:t>
            </a:r>
            <a:r>
              <a:rPr lang="en-US" smtClean="0"/>
              <a:t>o a[i,k] doesn’t change in iteration k.  Similarly for a[j,k].</a:t>
            </a:r>
          </a:p>
          <a:p>
            <a:pPr lvl="1"/>
            <a:r>
              <a:rPr lang="en-US" smtClean="0"/>
              <a:t>So no matter when a[i,j] is computed during phase k, it has same value.  Same for a[i’,j’].  So </a:t>
            </a:r>
            <a:r>
              <a:rPr lang="en-US"/>
              <a:t>a[i,j] and a[i’,j’] </a:t>
            </a:r>
            <a:r>
              <a:rPr lang="en-US" smtClean="0"/>
              <a:t>are independent.</a:t>
            </a:r>
          </a:p>
          <a:p>
            <a:r>
              <a:rPr lang="en-US" smtClean="0"/>
              <a:t>Parallel algorithm runs n phases sequentially (one for each k).  In each phase, all n</a:t>
            </a:r>
            <a:r>
              <a:rPr lang="en-US" baseline="30000" smtClean="0"/>
              <a:t>2</a:t>
            </a:r>
            <a:r>
              <a:rPr lang="en-US" smtClean="0"/>
              <a:t> assignments done in parallel.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2000665"/>
            <a:ext cx="7239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for (i = 0; i &lt; n; i++)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a[i, j] = min(a[i, j], a[i, k] + a[k, j]);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59" y="1204454"/>
            <a:ext cx="4554682" cy="7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Parallelization: </a:t>
            </a:r>
            <a:r>
              <a:rPr lang="en-US" smtClean="0"/>
              <a:t>communication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Communication in each phase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1654" y="2733956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The primitive tasks</a:t>
            </a:r>
            <a:endParaRPr lang="en-US" sz="1600" dirty="0"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63853" y="2200556"/>
            <a:ext cx="25215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Updating a[3,4</a:t>
            </a:r>
            <a:r>
              <a:rPr lang="en-US" sz="1600">
                <a:latin typeface="+mj-lt"/>
              </a:rPr>
              <a:t>] </a:t>
            </a:r>
            <a:r>
              <a:rPr lang="en-US" sz="1600" smtClean="0">
                <a:latin typeface="+mj-lt"/>
              </a:rPr>
              <a:t>when k=1.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In general, every entry in row i needs a[i,k], and every entry in column j needs a[k,j]. </a:t>
            </a:r>
            <a:endParaRPr lang="en-US" sz="1600" dirty="0">
              <a:latin typeface="+mj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1654" y="4419592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So in phase k, a[k,j], for each j, broadcasts its value to the j’th column. </a:t>
            </a:r>
            <a:endParaRPr lang="en-US" sz="1600" dirty="0">
              <a:latin typeface="+mj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63853" y="4419592"/>
            <a:ext cx="2521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/>
              <a:t>Also, a[i,k], for each i, broadcasts its value to the i’th row.</a:t>
            </a:r>
            <a:endParaRPr lang="en-US" sz="1600" dirty="0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67" y="2200556"/>
            <a:ext cx="442753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7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16212"/>
          </a:xfrm>
        </p:spPr>
        <p:txBody>
          <a:bodyPr>
            <a:normAutofit/>
          </a:bodyPr>
          <a:lstStyle/>
          <a:p>
            <a:r>
              <a:rPr lang="en-US" sz="2400" smtClean="0"/>
              <a:t>Number of tasks is static, always n</a:t>
            </a:r>
            <a:r>
              <a:rPr lang="en-US" sz="2400" baseline="30000" smtClean="0"/>
              <a:t>2</a:t>
            </a:r>
            <a:r>
              <a:rPr lang="en-US" sz="2400" smtClean="0"/>
              <a:t>.</a:t>
            </a:r>
          </a:p>
          <a:p>
            <a:r>
              <a:rPr lang="en-US" sz="2400" smtClean="0"/>
              <a:t>Computation time per task is constant.</a:t>
            </a:r>
          </a:p>
          <a:p>
            <a:r>
              <a:rPr lang="en-US" sz="2400" smtClean="0"/>
              <a:t>Agglomerate tasks to minimize communication.</a:t>
            </a:r>
          </a:p>
          <a:p>
            <a:r>
              <a:rPr lang="en-US" sz="2400" smtClean="0"/>
              <a:t>Create one task per MPI process.</a:t>
            </a:r>
          </a:p>
          <a:p>
            <a:r>
              <a:rPr lang="en-US" sz="2400" smtClean="0"/>
              <a:t>Can choose either (a) row striping, or (b) column striping.</a:t>
            </a:r>
          </a:p>
          <a:p>
            <a:pPr lvl="1"/>
            <a:r>
              <a:rPr lang="en-US" sz="2000" smtClean="0"/>
              <a:t>Row striping more convenient in C.</a:t>
            </a:r>
          </a:p>
          <a:p>
            <a:pPr lvl="1"/>
            <a:endParaRPr lang="en-US" sz="2000" smtClean="0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4135437"/>
            <a:ext cx="4694237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and mapping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18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rows, avoid communication  within same strip (</a:t>
            </a:r>
            <a:r>
              <a:rPr lang="en-US">
                <a:latin typeface="+mj-lt"/>
              </a:rPr>
              <a:t>row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2263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columns, avoid communication  within same strip (</a:t>
            </a:r>
            <a:r>
              <a:rPr lang="en-US">
                <a:latin typeface="+mj-lt"/>
              </a:rPr>
              <a:t>column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1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Encourages development of scalable algorithms by delaying machine-dependent considerations until later steps.</a:t>
            </a:r>
          </a:p>
          <a:p>
            <a:pPr lvl="1"/>
            <a:r>
              <a:rPr lang="en-US"/>
              <a:t>I. Foster, Designing and Building Parallel </a:t>
            </a:r>
            <a:r>
              <a:rPr lang="en-US" smtClean="0"/>
              <a:t>Programs, Addison-Wesley</a:t>
            </a:r>
            <a:r>
              <a:rPr lang="en-US"/>
              <a:t>, 1995, available online </a:t>
            </a:r>
            <a:r>
              <a:rPr lang="en-US" smtClean="0"/>
              <a:t>at </a:t>
            </a:r>
            <a:r>
              <a:rPr lang="en-US">
                <a:hlinkClick r:id="rId2"/>
              </a:rPr>
              <a:t>http://www.mcs.anl.gov/~itf/dbpp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r>
              <a:rPr lang="en-US"/>
              <a:t>Methodology has four </a:t>
            </a:r>
            <a:r>
              <a:rPr lang="en-US" smtClean="0"/>
              <a:t>steps</a:t>
            </a:r>
          </a:p>
          <a:p>
            <a:pPr lvl="1"/>
            <a:r>
              <a:rPr lang="en-US" smtClean="0"/>
              <a:t>Partitioning</a:t>
            </a:r>
          </a:p>
          <a:p>
            <a:pPr lvl="1"/>
            <a:r>
              <a:rPr lang="en-US" smtClean="0"/>
              <a:t>Communication</a:t>
            </a:r>
            <a:endParaRPr lang="en-US"/>
          </a:p>
          <a:p>
            <a:pPr lvl="1"/>
            <a:r>
              <a:rPr lang="en-US"/>
              <a:t>Agglomeration</a:t>
            </a:r>
          </a:p>
          <a:p>
            <a:pPr lvl="1"/>
            <a:r>
              <a:rPr lang="en-US"/>
              <a:t>Mapping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28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001000" cy="200890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Assume n </a:t>
            </a:r>
            <a:r>
              <a:rPr lang="en-US" smtClean="0">
                <a:sym typeface="Symbol" panose="05050102010706020507" pitchFamily="18" charset="2"/>
              </a:rPr>
              <a:t> n </a:t>
            </a:r>
            <a:r>
              <a:rPr lang="en-US" smtClean="0"/>
              <a:t>matrix on </a:t>
            </a:r>
            <a:r>
              <a:rPr lang="en-US" smtClean="0">
                <a:sym typeface="Symbol" panose="05050102010706020507" pitchFamily="18" charset="2"/>
              </a:rPr>
              <a:t>p processors (n exactly divisible by p), where part[i,j] holds strip of rows of i’th processor.</a:t>
            </a:r>
          </a:p>
          <a:p>
            <a:r>
              <a:rPr lang="en-US" smtClean="0">
                <a:sym typeface="Symbol" panose="05050102010706020507" pitchFamily="18" charset="2"/>
              </a:rPr>
              <a:t>We’re ignoring code to distribute matrix and collect results.</a:t>
            </a:r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283528"/>
            <a:ext cx="79248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 = n/p;			 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rows in strip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root = k/s;   		 	/* owner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if (myrank == root)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offset = k – myrank*s;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offset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copy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temp[j] = part[offset][j];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bcast(temp, n, root, P</a:t>
            </a:r>
            <a:r>
              <a:rPr lang="en-US" sz="1600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broadcast row */      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for (i = 0; i &lt; s; i++)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update strip */	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part[i][j] =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min(part[i][j], part[i,k] + temp[j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]); 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2231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Sequential running time t</a:t>
            </a:r>
            <a:r>
              <a:rPr lang="en-US" baseline="-25000" smtClean="0"/>
              <a:t>s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).</a:t>
            </a:r>
          </a:p>
          <a:p>
            <a:pPr>
              <a:lnSpc>
                <a:spcPct val="90000"/>
              </a:lnSpc>
            </a:pPr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In each iteration of k, there is a communication phase and a computation phase.</a:t>
            </a:r>
          </a:p>
          <a:p>
            <a:pPr lvl="1"/>
            <a:r>
              <a:rPr lang="en-US" smtClean="0"/>
              <a:t>Communication phase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Broadcast row to other processors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</a:t>
            </a:r>
            <a:r>
              <a:rPr lang="en-US" smtClean="0"/>
              <a:t>, assuming each element 4 bytes.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Computation phase t</a:t>
            </a:r>
            <a:r>
              <a:rPr lang="en-US" baseline="-25000" smtClean="0"/>
              <a:t>comp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cn</a:t>
            </a:r>
            <a:r>
              <a:rPr lang="en-US" baseline="30000" smtClean="0"/>
              <a:t>2 </a:t>
            </a:r>
            <a:r>
              <a:rPr lang="en-US" smtClean="0"/>
              <a:t>/ p.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Total time</a:t>
            </a:r>
            <a:r>
              <a:rPr lang="en-US"/>
              <a:t> 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n</a:t>
            </a:r>
            <a:r>
              <a:rPr lang="en-US" smtClean="0"/>
              <a:t> (t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 </a:t>
            </a:r>
            <a:r>
              <a:rPr lang="en-US" smtClean="0"/>
              <a:t> + </a:t>
            </a:r>
            <a:r>
              <a:rPr lang="en-US" smtClean="0">
                <a:sym typeface="Symbol" panose="05050102010706020507" pitchFamily="18" charset="2"/>
              </a:rPr>
              <a:t>cn</a:t>
            </a:r>
            <a:r>
              <a:rPr lang="en-US" baseline="30000" smtClean="0"/>
              <a:t>2 </a:t>
            </a:r>
            <a:r>
              <a:rPr lang="en-US" smtClean="0"/>
              <a:t>/ p )  = O(</a:t>
            </a:r>
            <a:r>
              <a:rPr lang="en-US" smtClean="0">
                <a:sym typeface="Symbol" panose="05050102010706020507" pitchFamily="18" charset="2"/>
              </a:rPr>
              <a:t>n</a:t>
            </a:r>
            <a:r>
              <a:rPr lang="en-US" baseline="30000" smtClean="0"/>
              <a:t>2</a:t>
            </a:r>
            <a:r>
              <a:rPr lang="en-US" smtClean="0"/>
              <a:t> + n</a:t>
            </a:r>
            <a:r>
              <a:rPr lang="en-US" baseline="30000" smtClean="0"/>
              <a:t>3 </a:t>
            </a:r>
            <a:r>
              <a:rPr lang="en-US" smtClean="0"/>
              <a:t>/ p).</a:t>
            </a:r>
          </a:p>
          <a:p>
            <a:pPr>
              <a:lnSpc>
                <a:spcPct val="90000"/>
              </a:lnSpc>
            </a:pPr>
            <a:r>
              <a:rPr lang="en-US" smtClean="0"/>
              <a:t>Speedup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 / O(n</a:t>
            </a:r>
            <a:r>
              <a:rPr lang="en-US" baseline="30000" smtClean="0"/>
              <a:t>2</a:t>
            </a:r>
            <a:r>
              <a:rPr lang="en-US" smtClean="0"/>
              <a:t>+n</a:t>
            </a:r>
            <a:r>
              <a:rPr lang="en-US" baseline="30000" smtClean="0"/>
              <a:t>3</a:t>
            </a:r>
            <a:r>
              <a:rPr lang="en-US" smtClean="0"/>
              <a:t>/p) = O(p).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92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Simple data partitioning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Divide data into parts of fixed size based on data size and number of processors.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Cost includes computation cost, and communication cost for data distribution and collection.</a:t>
            </a:r>
          </a:p>
          <a:p>
            <a:pPr>
              <a:lnSpc>
                <a:spcPct val="90000"/>
              </a:lnSpc>
            </a:pPr>
            <a:r>
              <a:rPr lang="en-US" smtClean="0"/>
              <a:t>Divide and conquer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Recursively divide data into smaller and smaller parts, until a small enough size is reached.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part solved on a processor.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Number of parts produced not known a priori.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This results in a tree structure with a number of levels.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Better load balancing, solution quality, but higher overhead.</a:t>
            </a:r>
          </a:p>
        </p:txBody>
      </p:sp>
    </p:spTree>
    <p:extLst>
      <p:ext uri="{BB962C8B-B14F-4D97-AF65-F5344CB8AC3E}">
        <p14:creationId xmlns:p14="http://schemas.microsoft.com/office/powerpoint/2010/main" val="42860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97895" y="3992577"/>
            <a:ext cx="5347570" cy="2439675"/>
            <a:chOff x="1115" y="1920"/>
            <a:chExt cx="3472" cy="1584"/>
          </a:xfrm>
        </p:grpSpPr>
        <p:pic>
          <p:nvPicPr>
            <p:cNvPr id="5126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" y="2114"/>
              <a:ext cx="3392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5127" name="Text Box 12"/>
            <p:cNvSpPr txBox="1">
              <a:spLocks noChangeArrowheads="1"/>
            </p:cNvSpPr>
            <p:nvPr/>
          </p:nvSpPr>
          <p:spPr bwMode="auto">
            <a:xfrm>
              <a:off x="1267" y="1920"/>
              <a:ext cx="8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0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5128" name="Text Box 13"/>
            <p:cNvSpPr txBox="1">
              <a:spLocks noChangeArrowheads="1"/>
            </p:cNvSpPr>
            <p:nvPr/>
          </p:nvSpPr>
          <p:spPr bwMode="auto">
            <a:xfrm>
              <a:off x="3552" y="1920"/>
              <a:ext cx="10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(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-1)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5129" name="Text Box 14"/>
            <p:cNvSpPr txBox="1">
              <a:spLocks noChangeArrowheads="1"/>
            </p:cNvSpPr>
            <p:nvPr/>
          </p:nvSpPr>
          <p:spPr bwMode="auto">
            <a:xfrm>
              <a:off x="1917" y="1920"/>
              <a:ext cx="9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baseline="-25000"/>
                <a:t>2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4729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To add a list of n numbers, divide it into sublists that are added in parallel by different tasks and the results are then combined.</a:t>
            </a:r>
          </a:p>
          <a:p>
            <a:pPr>
              <a:lnSpc>
                <a:spcPct val="90000"/>
              </a:lnSpc>
            </a:pPr>
            <a:r>
              <a:rPr lang="en-US" smtClean="0"/>
              <a:t>Initially master holds all values.  It scatters values to slaves.</a:t>
            </a:r>
          </a:p>
          <a:p>
            <a:pPr>
              <a:lnSpc>
                <a:spcPct val="90000"/>
              </a:lnSpc>
            </a:pPr>
            <a:r>
              <a:rPr lang="en-US" smtClean="0"/>
              <a:t>Convenient to have one task (sublist) per processor.</a:t>
            </a:r>
            <a:endParaRPr lang="en-US" sz="2200" smtClean="0"/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2653598" y="6331816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solidFill>
                  <a:srgbClr val="1503FB"/>
                </a:solidFill>
                <a:latin typeface="+mn-lt"/>
              </a:rPr>
              <a:t>Master P</a:t>
            </a:r>
            <a:r>
              <a:rPr lang="en-US" baseline="-25000">
                <a:solidFill>
                  <a:srgbClr val="1503FB"/>
                </a:solidFill>
                <a:latin typeface="+mn-lt"/>
              </a:rPr>
              <a:t>0</a:t>
            </a:r>
            <a:r>
              <a:rPr lang="en-US">
                <a:solidFill>
                  <a:srgbClr val="1503FB"/>
                </a:solidFill>
                <a:latin typeface="+mn-lt"/>
              </a:rPr>
              <a:t> and </a:t>
            </a:r>
            <a:r>
              <a:rPr lang="en-US" smtClean="0">
                <a:solidFill>
                  <a:srgbClr val="1503FB"/>
                </a:solidFill>
                <a:latin typeface="+mn-lt"/>
              </a:rPr>
              <a:t>slaves </a:t>
            </a:r>
            <a:r>
              <a:rPr lang="en-US">
                <a:solidFill>
                  <a:srgbClr val="1503FB"/>
                </a:solidFill>
                <a:latin typeface="+mn-lt"/>
              </a:rPr>
              <a:t>P</a:t>
            </a:r>
            <a:r>
              <a:rPr lang="en-US" baseline="-25000">
                <a:solidFill>
                  <a:srgbClr val="1503FB"/>
                </a:solidFill>
                <a:latin typeface="+mn-lt"/>
              </a:rPr>
              <a:t>i</a:t>
            </a:r>
            <a:r>
              <a:rPr lang="en-US">
                <a:solidFill>
                  <a:srgbClr val="1503FB"/>
                </a:solidFill>
                <a:latin typeface="+mn-lt"/>
              </a:rPr>
              <a:t> (1 </a:t>
            </a:r>
            <a:r>
              <a:rPr lang="en-US">
                <a:solidFill>
                  <a:srgbClr val="1503FB"/>
                </a:solidFill>
                <a:latin typeface="+mn-lt"/>
                <a:sym typeface="Symbol" panose="05050102010706020507" pitchFamily="18" charset="2"/>
              </a:rPr>
              <a:t> i  p)</a:t>
            </a:r>
          </a:p>
        </p:txBody>
      </p:sp>
    </p:spTree>
    <p:extLst>
      <p:ext uri="{BB962C8B-B14F-4D97-AF65-F5344CB8AC3E}">
        <p14:creationId xmlns:p14="http://schemas.microsoft.com/office/powerpoint/2010/main" val="31126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Assume for simplicity n is divisble by p.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94327" y="2036618"/>
            <a:ext cx="7391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 = n/p;      		/* size of sublist */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 scatter list to slaves (incl. master)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scatter(numbers, part, s,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                   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res = 0; 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(j=0; j&lt;s; j++) 	/* add sublist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res = res + part[j];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 add results from slaves (incl. master)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reduce(res, &amp;sum, ADD,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</a:p>
        </p:txBody>
      </p:sp>
    </p:spTree>
    <p:extLst>
      <p:ext uri="{BB962C8B-B14F-4D97-AF65-F5344CB8AC3E}">
        <p14:creationId xmlns:p14="http://schemas.microsoft.com/office/powerpoint/2010/main" val="28552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72823" y="509918"/>
            <a:ext cx="4701623" cy="2162692"/>
            <a:chOff x="1115" y="1920"/>
            <a:chExt cx="3472" cy="1584"/>
          </a:xfrm>
        </p:grpSpPr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" y="2114"/>
              <a:ext cx="3392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267" y="1920"/>
              <a:ext cx="8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0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552" y="1920"/>
              <a:ext cx="10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(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-1)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917" y="1920"/>
              <a:ext cx="9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baseline="-25000"/>
                <a:t>2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7924800" cy="52645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Sequential execution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Time t</a:t>
            </a:r>
            <a:r>
              <a:rPr lang="en-US" sz="2400" baseline="-25000" smtClean="0"/>
              <a:t>s</a:t>
            </a:r>
            <a:r>
              <a:rPr lang="en-US" sz="2400" smtClean="0"/>
              <a:t> = n - 1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Parallel execution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1: send data to slaves (collective)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comm1</a:t>
            </a:r>
            <a:r>
              <a:rPr lang="en-US" sz="2000" smtClean="0"/>
              <a:t> = t</a:t>
            </a:r>
            <a:r>
              <a:rPr lang="en-US" sz="2000" baseline="-25000" smtClean="0"/>
              <a:t>startup </a:t>
            </a:r>
            <a:r>
              <a:rPr lang="en-US" sz="2000" smtClean="0"/>
              <a:t>+ n t</a:t>
            </a:r>
            <a:r>
              <a:rPr lang="en-US" sz="2000" baseline="-25000" smtClean="0"/>
              <a:t>data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Phase 2: computation in slave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comp1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= n</a:t>
            </a:r>
            <a:r>
              <a:rPr lang="en-US" sz="2000" smtClean="0"/>
              <a:t> / p - 1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3: receive results from slaves (collective)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comm2</a:t>
            </a:r>
            <a:r>
              <a:rPr lang="en-US" sz="2000" smtClean="0"/>
              <a:t> = t</a:t>
            </a:r>
            <a:r>
              <a:rPr lang="en-US" sz="2000" baseline="-25000" smtClean="0"/>
              <a:t>startup </a:t>
            </a:r>
            <a:r>
              <a:rPr lang="en-US" sz="2000" smtClean="0"/>
              <a:t>+ p t</a:t>
            </a:r>
            <a:r>
              <a:rPr lang="en-US" sz="2000" baseline="-25000" smtClean="0"/>
              <a:t>data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Can make more efficient using reduction tree.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4: computation in master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comp2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= </a:t>
            </a:r>
            <a:r>
              <a:rPr lang="en-US" sz="2000" smtClean="0"/>
              <a:t>p - 1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Total: t</a:t>
            </a:r>
            <a:r>
              <a:rPr lang="en-US" sz="2400" baseline="-25000" smtClean="0"/>
              <a:t>p</a:t>
            </a:r>
            <a:r>
              <a:rPr lang="en-US" sz="2400" smtClean="0"/>
              <a:t> </a:t>
            </a:r>
            <a:r>
              <a:rPr lang="en-US" sz="2400" smtClean="0">
                <a:sym typeface="Symbol" panose="05050102010706020507" pitchFamily="18" charset="2"/>
              </a:rPr>
              <a:t>= p + n </a:t>
            </a:r>
            <a:r>
              <a:rPr lang="en-US" sz="2400" smtClean="0"/>
              <a:t>/ p - 2 + </a:t>
            </a:r>
            <a:r>
              <a:rPr lang="en-US" sz="2400" smtClean="0">
                <a:sym typeface="Symbol" panose="05050102010706020507" pitchFamily="18" charset="2"/>
              </a:rPr>
              <a:t>2</a:t>
            </a:r>
            <a:r>
              <a:rPr lang="en-US" sz="2400" smtClean="0"/>
              <a:t>t</a:t>
            </a:r>
            <a:r>
              <a:rPr lang="en-US" sz="2400" baseline="-25000" smtClean="0"/>
              <a:t>startup </a:t>
            </a:r>
            <a:r>
              <a:rPr lang="en-US" sz="2400" smtClean="0"/>
              <a:t>+ (p + n) t</a:t>
            </a:r>
            <a:r>
              <a:rPr lang="en-US" sz="2400" baseline="-25000" smtClean="0"/>
              <a:t>data</a:t>
            </a:r>
            <a:r>
              <a:rPr lang="en-US" sz="2400" smtClean="0"/>
              <a:t> =             O(n / p) + </a:t>
            </a:r>
            <a:r>
              <a:rPr lang="en-US" sz="2400" smtClean="0">
                <a:sym typeface="Symbol" panose="05050102010706020507" pitchFamily="18" charset="2"/>
              </a:rPr>
              <a:t>O(p + n</a:t>
            </a:r>
            <a:r>
              <a:rPr lang="en-US" sz="2400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 speedup over sequential execution, due to need to transfer data in O(n) time.</a:t>
            </a:r>
          </a:p>
        </p:txBody>
      </p:sp>
    </p:spTree>
    <p:extLst>
      <p:ext uri="{BB962C8B-B14F-4D97-AF65-F5344CB8AC3E}">
        <p14:creationId xmlns:p14="http://schemas.microsoft.com/office/powerpoint/2010/main" val="25816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integration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1419224"/>
            <a:ext cx="8308111" cy="499081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Compute area under curve given by f(x) for x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[a,b].</a:t>
            </a:r>
          </a:p>
          <a:p>
            <a:r>
              <a:rPr lang="en-US" smtClean="0"/>
              <a:t>Split area into small intervals of size </a:t>
            </a:r>
            <a:r>
              <a:rPr lang="en-US" smtClean="0">
                <a:sym typeface="Symbol" panose="05050102010706020507" pitchFamily="18" charset="2"/>
              </a:rPr>
              <a:t> and give a number of consecutive intervals to each processor.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There are n=(b-a)/ intervals.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If there are p processors, give n/p intervals to each processor.</a:t>
            </a:r>
            <a:endParaRPr lang="en-US">
              <a:sym typeface="Symbol" panose="05050102010706020507" pitchFamily="18" charset="2"/>
            </a:endParaRPr>
          </a:p>
          <a:p>
            <a:r>
              <a:rPr lang="en-US" smtClean="0">
                <a:sym typeface="Symbol" panose="05050102010706020507" pitchFamily="18" charset="2"/>
              </a:rPr>
              <a:t>Compute area of each interval using trapezoid approximation.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Smaller  leads to higher n and better approximation.</a:t>
            </a:r>
            <a:endParaRPr lang="en-US" smtClean="0">
              <a:sym typeface="Symbol" panose="05050102010706020507" pitchFamily="18" charset="2"/>
            </a:endParaRPr>
          </a:p>
          <a:p>
            <a:pPr lvl="1"/>
            <a:endParaRPr lang="en-US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40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1" y="4065383"/>
            <a:ext cx="4530438" cy="27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1363917"/>
            <a:ext cx="7615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 = (b - a) / p;  		/* size of region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 = (b - a) / n; 		/* size of interval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low = a + s*myrank;		/* my region low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high = low + s;		/* my region high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area = 0.0;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(x=low; x&lt;high; x = x + d)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area = area + 0.5*(f(x) + f(x+d))*d;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/* add partial results from slaves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reduce(area, &amp;integral, ADD, P</a:t>
            </a:r>
            <a:r>
              <a:rPr lang="en-US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4306" y="2765780"/>
            <a:ext cx="2421552" cy="92333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Only need to transfer final value from each </a:t>
            </a:r>
            <a:r>
              <a:rPr lang="en-US" smtClean="0">
                <a:solidFill>
                  <a:srgbClr val="1503FB"/>
                </a:solidFill>
              </a:rPr>
              <a:t>processor.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9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3279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Sequential execution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Time t</a:t>
            </a:r>
            <a:r>
              <a:rPr lang="en-US" baseline="-25000" smtClean="0"/>
              <a:t>s</a:t>
            </a:r>
            <a:r>
              <a:rPr lang="en-US" smtClean="0"/>
              <a:t> = c*n, where c is time for one interval.</a:t>
            </a:r>
          </a:p>
          <a:p>
            <a:pPr>
              <a:lnSpc>
                <a:spcPct val="90000"/>
              </a:lnSpc>
            </a:pPr>
            <a:r>
              <a:rPr lang="en-US" smtClean="0"/>
              <a:t>Parallel </a:t>
            </a:r>
            <a:r>
              <a:rPr lang="en-US"/>
              <a:t>e</a:t>
            </a:r>
            <a:r>
              <a:rPr lang="en-US" smtClean="0"/>
              <a:t>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Phase 1: computation in slave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comp1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c*n </a:t>
            </a:r>
            <a:r>
              <a:rPr lang="en-US" smtClean="0"/>
              <a:t>/ p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Phase 2: receive results from slaves (reduce)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t</a:t>
            </a:r>
            <a:r>
              <a:rPr lang="en-US" baseline="-25000" smtClean="0"/>
              <a:t>startup </a:t>
            </a:r>
            <a:r>
              <a:rPr lang="en-US" smtClean="0"/>
              <a:t>+ p t</a:t>
            </a:r>
            <a:r>
              <a:rPr lang="en-US" baseline="-25000" smtClean="0"/>
              <a:t>data</a:t>
            </a:r>
          </a:p>
          <a:p>
            <a:pPr lvl="1"/>
            <a:r>
              <a:rPr lang="en-US" smtClean="0"/>
              <a:t>Phase 3: computation in master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comp2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</a:t>
            </a:r>
            <a:r>
              <a:rPr lang="en-US" smtClean="0"/>
              <a:t>p - 1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Total: 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c*n</a:t>
            </a:r>
            <a:r>
              <a:rPr lang="en-US" smtClean="0"/>
              <a:t> / p + p - 1 + t</a:t>
            </a:r>
            <a:r>
              <a:rPr lang="en-US" baseline="-25000" smtClean="0"/>
              <a:t>startup </a:t>
            </a:r>
            <a:r>
              <a:rPr lang="en-US" smtClean="0"/>
              <a:t>+ p t</a:t>
            </a:r>
            <a:r>
              <a:rPr lang="en-US" baseline="-25000" smtClean="0"/>
              <a:t>data</a:t>
            </a:r>
            <a:r>
              <a:rPr lang="en-US"/>
              <a:t> </a:t>
            </a:r>
            <a:r>
              <a:rPr lang="en-US" smtClean="0"/>
              <a:t>=     </a:t>
            </a:r>
            <a:r>
              <a:rPr lang="en-US" smtClean="0">
                <a:sym typeface="Symbol" panose="05050102010706020507" pitchFamily="18" charset="2"/>
              </a:rPr>
              <a:t>O(p +n / p</a:t>
            </a:r>
            <a:r>
              <a:rPr lang="en-US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O(p) speedup over sequential, because only needed O(p)time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483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and conquer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1713345"/>
          </a:xfrm>
        </p:spPr>
        <p:txBody>
          <a:bodyPr/>
          <a:lstStyle/>
          <a:p>
            <a:r>
              <a:rPr lang="en-US" smtClean="0"/>
              <a:t>Subdivide a problem into smaller parts until parts are small enough to solve directly.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88737" y="3066472"/>
            <a:ext cx="78867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f(problem)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if (size(problem) &gt; k) {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threshold k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divide(problem, part0, part1);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res0 = f(part0);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recursive call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res1 = f(part1);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recursive call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 = combine(res0, res1)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combine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else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solve directly if small enough */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 = solve(problem)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return (res);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Overview of Foster’s methodology.</a:t>
            </a:r>
          </a:p>
          <a:p>
            <a:r>
              <a:rPr lang="en-US" smtClean="0"/>
              <a:t>Example using Floyd-Warshall algorithm.</a:t>
            </a:r>
          </a:p>
          <a:p>
            <a:r>
              <a:rPr lang="en-US" smtClean="0"/>
              <a:t>Data partitioning.</a:t>
            </a:r>
          </a:p>
          <a:p>
            <a:r>
              <a:rPr lang="en-US" smtClean="0"/>
              <a:t>Algorithmic partitioning.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representation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1886383"/>
            <a:ext cx="733425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5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1452417"/>
            <a:ext cx="83635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add(int *numbers, 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		   	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(n &gt; 2) 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n/2;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res0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add(numbers, s);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  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1</a:t>
            </a:r>
            <a:r>
              <a:rPr lang="en-US" baseline="3000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part */ 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res1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add(&amp;numbers[s], n-s);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2</a:t>
            </a:r>
            <a:r>
              <a:rPr lang="en-US" baseline="3000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part */</a:t>
            </a:r>
          </a:p>
          <a:p>
            <a:pPr lvl="2"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res0 + res1;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if (n == 2)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numbers[0] + numbers[1];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else                     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   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 == 1 */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numbers[0];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return (res);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81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divide and conquer</a:t>
            </a:r>
          </a:p>
        </p:txBody>
      </p:sp>
      <p:sp>
        <p:nvSpPr>
          <p:cNvPr id="225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17698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Subdivide problem into smaller parts until each part small enough to solve on separate processor. </a:t>
            </a:r>
          </a:p>
          <a:p>
            <a:pPr lvl="1"/>
            <a:r>
              <a:rPr lang="en-US" smtClean="0"/>
              <a:t>Divide phase is executed in parallel.</a:t>
            </a:r>
          </a:p>
          <a:p>
            <a:pPr lvl="1"/>
            <a:r>
              <a:rPr lang="en-US" smtClean="0"/>
              <a:t>Final small tasks are executed in parallel.</a:t>
            </a:r>
          </a:p>
          <a:p>
            <a:pPr lvl="1"/>
            <a:r>
              <a:rPr lang="en-US" smtClean="0"/>
              <a:t>Combine phase is executed in parallel.</a:t>
            </a:r>
          </a:p>
          <a:p>
            <a:pPr lvl="1"/>
            <a:r>
              <a:rPr lang="en-US"/>
              <a:t>Still uses a recursive formulation</a:t>
            </a:r>
            <a:r>
              <a:rPr lang="en-US" smtClean="0"/>
              <a:t>.</a:t>
            </a:r>
          </a:p>
          <a:p>
            <a:r>
              <a:rPr lang="en-US" smtClean="0"/>
              <a:t>Assignment</a:t>
            </a:r>
          </a:p>
          <a:p>
            <a:pPr lvl="1"/>
            <a:r>
              <a:rPr lang="en-US" smtClean="0"/>
              <a:t>Each node in the tree structure can be assigned to a separate processor.</a:t>
            </a:r>
          </a:p>
          <a:p>
            <a:pPr lvl="1"/>
            <a:r>
              <a:rPr lang="en-US" smtClean="0"/>
              <a:t>Better to reuse processors at different levels of the tree.</a:t>
            </a:r>
          </a:p>
          <a:p>
            <a:pPr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57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uiExpand="1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phase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657928"/>
            <a:ext cx="7834313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2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 phase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34849"/>
            <a:ext cx="75057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0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Parallel sum of numbers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2274295"/>
            <a:ext cx="4344987" cy="44720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*numbers) {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turn off rightmost set bit in myrank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*/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recv_from = myrank &amp; (myrank – 1);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isolate rightmost set bit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*/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 = myrank &amp; (-myrank);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== 0)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n,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myrank);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              	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	recv(numbers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recv_count, recv_from);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recv_count, myrank);        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send(res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1, recv_from);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res;                  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2274295"/>
            <a:ext cx="4346575" cy="44720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*numbers,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count,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rank) {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 &gt; 2)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 / 2;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send half numbers to slave */</a:t>
            </a:r>
            <a:endParaRPr lang="en-US" altLang="en-US" sz="1400">
              <a:solidFill>
                <a:srgbClr val="008000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send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(&amp;numbers[s],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count-s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rank+s);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calculate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first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part myself */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res0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s,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rank);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 result from slave */</a:t>
            </a:r>
            <a:endParaRPr lang="en-US" altLang="en-US" sz="1400">
              <a:solidFill>
                <a:srgbClr val="008000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recv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(&amp;res1,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1, rank+s);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res0 + res1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 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 == 2)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res = numbers[0] + numbers[1];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 == 1 */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res = numbers[0];                          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(res);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7488" y="1333500"/>
            <a:ext cx="8229600" cy="85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ym typeface="Symbol" panose="05050102010706020507" pitchFamily="18" charset="2"/>
              </a:rPr>
              <a:t>Summing n numbers by divide and conquer with p processors.</a:t>
            </a:r>
          </a:p>
          <a:p>
            <a:pPr lvl="1"/>
            <a:r>
              <a:rPr lang="en-US" kern="0" smtClean="0">
                <a:sym typeface="Symbol" panose="05050102010706020507" pitchFamily="18" charset="2"/>
              </a:rPr>
              <a:t>Recurse until adding at most 2 numbers, i.e. need n/2 </a:t>
            </a:r>
            <a:r>
              <a:rPr lang="en-US" kern="0" smtClean="0">
                <a:latin typeface="Symbol" panose="05050102010706020507" pitchFamily="18" charset="2"/>
              </a:rPr>
              <a:t>£</a:t>
            </a:r>
            <a:r>
              <a:rPr lang="en-US" kern="0" smtClean="0"/>
              <a:t> p </a:t>
            </a:r>
            <a:r>
              <a:rPr lang="en-US" kern="0" smtClean="0">
                <a:latin typeface="Symbol" panose="05050102010706020507" pitchFamily="18" charset="2"/>
              </a:rPr>
              <a:t>£</a:t>
            </a:r>
            <a:r>
              <a:rPr lang="en-US" kern="0" smtClean="0"/>
              <a:t> n.</a:t>
            </a:r>
            <a:endParaRPr lang="en-US" kern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48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45764" cy="1957243"/>
          </a:xfrm>
        </p:spPr>
        <p:txBody>
          <a:bodyPr>
            <a:normAutofit/>
          </a:bodyPr>
          <a:lstStyle/>
          <a:p>
            <a:r>
              <a:rPr lang="en-US" smtClean="0"/>
              <a:t>If p &lt; n/2, we can assign a sublist of n/p numbers to each processor.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009073" y="2686051"/>
            <a:ext cx="7315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/* list of size n on p processors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int add(int *numbers, n, p)  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if ((n &gt; 2) &amp;&amp; (p &gt; 1)) 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/ * continue to divide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… …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else 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/ * add numbers sequentially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… …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return (res);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09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Assume for simplicity both n and p are powers of 2.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Phase 1: Divide (log p steps, message size halves each step)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comp1</a:t>
            </a:r>
            <a:r>
              <a:rPr lang="en-US" smtClean="0"/>
              <a:t> = log p 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comm1</a:t>
            </a:r>
            <a:r>
              <a:rPr lang="en-US" smtClean="0"/>
              <a:t> = (t</a:t>
            </a:r>
            <a:r>
              <a:rPr lang="en-US" baseline="-25000" smtClean="0"/>
              <a:t>startup </a:t>
            </a:r>
            <a:r>
              <a:rPr lang="en-US" smtClean="0"/>
              <a:t>+ (n / 2) t</a:t>
            </a:r>
            <a:r>
              <a:rPr lang="en-US" baseline="-25000" smtClean="0"/>
              <a:t>data</a:t>
            </a:r>
            <a:r>
              <a:rPr lang="en-US" smtClean="0"/>
              <a:t>) +</a:t>
            </a:r>
          </a:p>
          <a:p>
            <a:pPr lvl="2">
              <a:buFont typeface="Marlett" pitchFamily="2" charset="2"/>
              <a:buNone/>
            </a:pPr>
            <a:r>
              <a:rPr lang="en-US" smtClean="0"/>
              <a:t>		    (t</a:t>
            </a:r>
            <a:r>
              <a:rPr lang="en-US" baseline="-25000" smtClean="0"/>
              <a:t>startup </a:t>
            </a:r>
            <a:r>
              <a:rPr lang="en-US" smtClean="0"/>
              <a:t>+ (n / 4) t</a:t>
            </a:r>
            <a:r>
              <a:rPr lang="en-US" baseline="-25000" smtClean="0"/>
              <a:t>data</a:t>
            </a:r>
            <a:r>
              <a:rPr lang="en-US" smtClean="0"/>
              <a:t>) +</a:t>
            </a:r>
          </a:p>
          <a:p>
            <a:pPr lvl="2">
              <a:buFont typeface="Marlett" pitchFamily="2" charset="2"/>
              <a:buNone/>
            </a:pPr>
            <a:endParaRPr lang="en-US" smtClean="0"/>
          </a:p>
          <a:p>
            <a:pPr lvl="2">
              <a:buFont typeface="Marlett" pitchFamily="2" charset="2"/>
              <a:buNone/>
            </a:pPr>
            <a:r>
              <a:rPr lang="en-US" smtClean="0"/>
              <a:t>	             (t</a:t>
            </a:r>
            <a:r>
              <a:rPr lang="en-US" baseline="-25000" smtClean="0"/>
              <a:t>startup </a:t>
            </a:r>
            <a:r>
              <a:rPr lang="en-US" smtClean="0"/>
              <a:t>+ (n / p) t</a:t>
            </a:r>
            <a:r>
              <a:rPr lang="en-US" baseline="-25000" smtClean="0"/>
              <a:t>data</a:t>
            </a:r>
            <a:r>
              <a:rPr lang="en-US" smtClean="0"/>
              <a:t>)</a:t>
            </a:r>
          </a:p>
          <a:p>
            <a:pPr lvl="2"/>
            <a:endParaRPr lang="en-US" smtClean="0"/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comm1</a:t>
            </a:r>
            <a:r>
              <a:rPr lang="en-US" smtClean="0"/>
              <a:t> = (log p) t</a:t>
            </a:r>
            <a:r>
              <a:rPr lang="en-US" baseline="-25000" smtClean="0"/>
              <a:t>startup </a:t>
            </a:r>
            <a:r>
              <a:rPr lang="en-US" smtClean="0"/>
              <a:t>+ (n (p - 1) / p) t</a:t>
            </a:r>
            <a:r>
              <a:rPr lang="en-US" baseline="-25000" smtClean="0"/>
              <a:t>data</a:t>
            </a:r>
            <a:r>
              <a:rPr lang="en-US" smtClean="0"/>
              <a:t>)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51055" y="3842616"/>
            <a:ext cx="3657600" cy="1006475"/>
            <a:chOff x="3264" y="2438"/>
            <a:chExt cx="2304" cy="634"/>
          </a:xfrm>
        </p:grpSpPr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3888" y="2438"/>
              <a:ext cx="168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1503FB"/>
                  </a:solidFill>
                  <a:latin typeface="+mj-lt"/>
                </a:rPr>
                <a:t>t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data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terms form geometric series     </a:t>
              </a:r>
              <a:r>
                <a:rPr lang="en-US" smtClean="0">
                  <a:solidFill>
                    <a:srgbClr val="1503FB"/>
                  </a:solidFill>
                  <a:latin typeface="+mj-lt"/>
                </a:rPr>
                <a:t>  n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(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2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 + 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4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+ 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8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 + … )</a:t>
              </a: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flipH="1">
              <a:off x="3264" y="2784"/>
              <a:ext cx="624" cy="144"/>
            </a:xfrm>
            <a:prstGeom prst="line">
              <a:avLst/>
            </a:prstGeom>
            <a:noFill/>
            <a:ln w="19050">
              <a:solidFill>
                <a:srgbClr val="1503FB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49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uiExpand="1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084618"/>
          </a:xfrm>
        </p:spPr>
        <p:txBody>
          <a:bodyPr>
            <a:normAutofit fontScale="92500"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Phase 2: computation of final tasks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comp2</a:t>
            </a:r>
            <a:r>
              <a:rPr lang="en-US" smtClean="0"/>
              <a:t> = n / p </a:t>
            </a:r>
          </a:p>
          <a:p>
            <a:pPr lvl="1"/>
            <a:r>
              <a:rPr lang="en-US" smtClean="0"/>
              <a:t>Phase 3: Combine (log p steps, but message size 1)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comm3</a:t>
            </a:r>
            <a:r>
              <a:rPr lang="en-US" smtClean="0"/>
              <a:t> = (log p) (t</a:t>
            </a:r>
            <a:r>
              <a:rPr lang="en-US" baseline="-25000" smtClean="0"/>
              <a:t>startup </a:t>
            </a:r>
            <a:r>
              <a:rPr lang="en-US" smtClean="0"/>
              <a:t>+ t</a:t>
            </a:r>
            <a:r>
              <a:rPr lang="en-US" baseline="-25000" smtClean="0"/>
              <a:t>data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comp3</a:t>
            </a:r>
            <a:r>
              <a:rPr lang="en-US" smtClean="0"/>
              <a:t> = log p</a:t>
            </a:r>
          </a:p>
          <a:p>
            <a:pPr lvl="1"/>
            <a:r>
              <a:rPr lang="en-US" smtClean="0"/>
              <a:t>Total: t</a:t>
            </a:r>
            <a:r>
              <a:rPr lang="en-US" baseline="-25000" smtClean="0"/>
              <a:t>p</a:t>
            </a:r>
            <a:r>
              <a:rPr lang="en-US" smtClean="0"/>
              <a:t> = n / p + 2 log p + 2 (log p) t</a:t>
            </a:r>
            <a:r>
              <a:rPr lang="en-US" baseline="-25000" smtClean="0"/>
              <a:t>startup </a:t>
            </a:r>
            <a:r>
              <a:rPr lang="en-US" smtClean="0"/>
              <a:t>+ (n (p - 1) / p + log p) t</a:t>
            </a:r>
            <a:r>
              <a:rPr lang="en-US" baseline="-25000" smtClean="0"/>
              <a:t>data</a:t>
            </a:r>
            <a:r>
              <a:rPr lang="en-US" smtClean="0"/>
              <a:t> = O(n) + O(log p) + O(n / p) </a:t>
            </a:r>
          </a:p>
          <a:p>
            <a:r>
              <a:rPr lang="en-US" smtClean="0"/>
              <a:t>For speedup, t</a:t>
            </a:r>
            <a:r>
              <a:rPr lang="en-US" baseline="-25000" smtClean="0"/>
              <a:t>data</a:t>
            </a:r>
            <a:r>
              <a:rPr lang="en-US" smtClean="0"/>
              <a:t> must be small compared to computation.	</a:t>
            </a:r>
          </a:p>
        </p:txBody>
      </p:sp>
    </p:spTree>
    <p:extLst>
      <p:ext uri="{BB962C8B-B14F-4D97-AF65-F5344CB8AC3E}">
        <p14:creationId xmlns:p14="http://schemas.microsoft.com/office/powerpoint/2010/main" val="40853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uiExpand="1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integration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Using a fixed size interval may not give accurate results as different intervals may give different errors.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35991" y="3128818"/>
            <a:ext cx="6019800" cy="3581400"/>
            <a:chOff x="912" y="1680"/>
            <a:chExt cx="3936" cy="2343"/>
          </a:xfrm>
        </p:grpSpPr>
        <p:pic>
          <p:nvPicPr>
            <p:cNvPr id="23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680"/>
              <a:ext cx="3936" cy="2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2208" y="3024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3120" y="3024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9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/>
          </p:nvPr>
        </p:nvGraphicFramePr>
        <p:xfrm>
          <a:off x="759021" y="1496290"/>
          <a:ext cx="7625958" cy="498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SmartDraw" r:id="rId3" imgW="5202720" imgH="3520440" progId="SmartDraw.2">
                  <p:embed/>
                </p:oleObj>
              </mc:Choice>
              <mc:Fallback>
                <p:oleObj name="SmartDraw" r:id="rId3" imgW="5202720" imgH="3520440" progId="SmartDraw.2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21" y="1496290"/>
                        <a:ext cx="7625958" cy="4980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9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quadrature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1847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Use divide and conquer to improve accuracy.</a:t>
            </a:r>
          </a:p>
          <a:p>
            <a:r>
              <a:rPr lang="en-US" smtClean="0"/>
              <a:t>Divide region into two intervals.</a:t>
            </a:r>
          </a:p>
          <a:p>
            <a:pPr lvl="1"/>
            <a:r>
              <a:rPr lang="en-US" smtClean="0"/>
              <a:t>Continue to subdivide each interval in two until  error is small enough.</a:t>
            </a:r>
          </a:p>
          <a:p>
            <a:r>
              <a:rPr lang="en-US" smtClean="0"/>
              <a:t>Some regions divided more finely than others.</a:t>
            </a:r>
          </a:p>
          <a:p>
            <a:pPr lvl="1"/>
            <a:r>
              <a:rPr lang="en-US" smtClean="0"/>
              <a:t>Algorithm adapts to shape of curve.</a:t>
            </a:r>
          </a:p>
          <a:p>
            <a:pPr lvl="1"/>
            <a:r>
              <a:rPr lang="en-US" smtClean="0"/>
              <a:t>Can represent subdivisions using a tree.</a:t>
            </a:r>
          </a:p>
          <a:p>
            <a:pPr lvl="1"/>
            <a:r>
              <a:rPr lang="en-US" smtClean="0"/>
              <a:t>But tree is not a complete binary tree.</a:t>
            </a:r>
          </a:p>
          <a:p>
            <a:pPr lvl="1"/>
            <a:r>
              <a:rPr lang="en-US" smtClean="0"/>
              <a:t>Assigning regions to processors is a load balancing problem.  More on this in later lecture.</a:t>
            </a:r>
          </a:p>
        </p:txBody>
      </p:sp>
    </p:spTree>
    <p:extLst>
      <p:ext uri="{BB962C8B-B14F-4D97-AF65-F5344CB8AC3E}">
        <p14:creationId xmlns:p14="http://schemas.microsoft.com/office/powerpoint/2010/main" val="6000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uiExpand="1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quadrature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1823461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Terminate when two </a:t>
            </a:r>
            <a:r>
              <a:rPr lang="en-US"/>
              <a:t>successive approximations are close enough.</a:t>
            </a:r>
          </a:p>
          <a:p>
            <a:pPr lvl="1"/>
            <a:r>
              <a:rPr lang="en-US" smtClean="0"/>
              <a:t>C is sufficiently small.</a:t>
            </a:r>
          </a:p>
          <a:p>
            <a:pPr lvl="1"/>
            <a:r>
              <a:rPr lang="en-US" smtClean="0"/>
              <a:t>Or equivalently, A+B is approximately equal to area of large trapezoid.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3242686"/>
            <a:ext cx="614362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2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94" y="3810000"/>
            <a:ext cx="5879811" cy="108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5" name="Picture 1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5639452"/>
            <a:ext cx="70294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partitioning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Divide an algorithm into several parts, each taking turns processing the data.</a:t>
            </a:r>
          </a:p>
          <a:p>
            <a:r>
              <a:rPr lang="en-US" sz="2400" smtClean="0"/>
              <a:t>One example is pipelined computations.</a:t>
            </a:r>
          </a:p>
          <a:p>
            <a:pPr lvl="1"/>
            <a:r>
              <a:rPr lang="en-US" sz="2000" smtClean="0"/>
              <a:t>The problem is divided into a sequence of steps.</a:t>
            </a:r>
          </a:p>
          <a:p>
            <a:pPr lvl="1"/>
            <a:r>
              <a:rPr lang="en-US" sz="2000" smtClean="0"/>
              <a:t>The steps must be executed one after another.</a:t>
            </a:r>
          </a:p>
          <a:p>
            <a:pPr lvl="1"/>
            <a:r>
              <a:rPr lang="en-US" sz="2000" smtClean="0"/>
              <a:t>Each step is executed by a separate task.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2"/>
            <a:endParaRPr lang="en-US" sz="1800" smtClean="0"/>
          </a:p>
          <a:p>
            <a:pPr lvl="1"/>
            <a:r>
              <a:rPr lang="en-US" sz="2200" smtClean="0"/>
              <a:t>If number of stages in pipeline is greater than number of processors, assign group of steps to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30695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sum of sequence</a:t>
            </a:r>
          </a:p>
        </p:txBody>
      </p:sp>
      <p:sp>
        <p:nvSpPr>
          <p:cNvPr id="2765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74364" cy="478155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Power series for sin </a:t>
            </a:r>
            <a:r>
              <a:rPr lang="en-US" smtClean="0">
                <a:sym typeface="Symbol" panose="05050102010706020507" pitchFamily="18" charset="2"/>
              </a:rPr>
              <a:t> =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>
                <a:cs typeface="Times New Roman" panose="02020603050405020304" pitchFamily="18" charset="0"/>
              </a:rPr>
              <a:t>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3</a:t>
            </a:r>
            <a:r>
              <a:rPr lang="en-US">
                <a:cs typeface="Times New Roman" panose="02020603050405020304" pitchFamily="18" charset="0"/>
              </a:rPr>
              <a:t>/3! +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5</a:t>
            </a:r>
            <a:r>
              <a:rPr lang="en-US">
                <a:cs typeface="Times New Roman" panose="02020603050405020304" pitchFamily="18" charset="0"/>
              </a:rPr>
              <a:t>/5!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7</a:t>
            </a:r>
            <a:r>
              <a:rPr lang="en-US">
                <a:cs typeface="Times New Roman" panose="02020603050405020304" pitchFamily="18" charset="0"/>
              </a:rPr>
              <a:t>/7! +</a:t>
            </a:r>
            <a:r>
              <a:rPr lang="en-US" i="1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…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24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400" smtClean="0">
              <a:cs typeface="Times New Roman" panose="02020603050405020304" pitchFamily="18" charset="0"/>
            </a:endParaRPr>
          </a:p>
          <a:p>
            <a:r>
              <a:rPr lang="en-US" sz="2800" smtClean="0">
                <a:cs typeface="Times New Roman" panose="02020603050405020304" pitchFamily="18" charset="0"/>
              </a:rPr>
              <a:t>The loop could be unfolded to give.</a:t>
            </a:r>
          </a:p>
        </p:txBody>
      </p:sp>
      <p:sp>
        <p:nvSpPr>
          <p:cNvPr id="27652" name="Text Box 1034"/>
          <p:cNvSpPr txBox="1">
            <a:spLocks noChangeArrowheads="1"/>
          </p:cNvSpPr>
          <p:nvPr/>
        </p:nvSpPr>
        <p:spPr bwMode="auto">
          <a:xfrm>
            <a:off x="810490" y="2050907"/>
            <a:ext cx="7162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(i=1; i &lt; p; i++)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653" name="Text Box 1035"/>
          <p:cNvSpPr txBox="1">
            <a:spLocks noChangeArrowheads="1"/>
          </p:cNvSpPr>
          <p:nvPr/>
        </p:nvSpPr>
        <p:spPr bwMode="auto">
          <a:xfrm>
            <a:off x="69273" y="4525237"/>
            <a:ext cx="5867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/3!;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/5!;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/7!;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</p:txBody>
      </p:sp>
    </p:spTree>
    <p:extLst>
      <p:ext uri="{BB962C8B-B14F-4D97-AF65-F5344CB8AC3E}">
        <p14:creationId xmlns:p14="http://schemas.microsoft.com/office/powerpoint/2010/main" val="9585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for unfolded loop</a:t>
            </a:r>
          </a:p>
        </p:txBody>
      </p:sp>
      <p:sp>
        <p:nvSpPr>
          <p:cNvPr id="2867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as many stages (tasks) as required by the precision of the result.</a:t>
            </a:r>
          </a:p>
          <a:p>
            <a:r>
              <a:rPr lang="en-US" smtClean="0"/>
              <a:t>Can pass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, partial product and partial sum to next processor in pipeline.</a:t>
            </a:r>
          </a:p>
          <a:p>
            <a:pPr lvl="1"/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More details in later slide.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854364" y="4375729"/>
            <a:ext cx="7620000" cy="990600"/>
            <a:chOff x="960" y="1536"/>
            <a:chExt cx="4800" cy="624"/>
          </a:xfrm>
        </p:grpSpPr>
        <p:sp>
          <p:nvSpPr>
            <p:cNvPr id="28678" name="Oval 1031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79" name="Oval 1032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0" name="Oval 1033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1" name="Line 1034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1035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036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Text Box 1037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28685" name="Text Box 1038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8686" name="Text Box 1039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28687" name="Text Box 1040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688" name="Text Box 1041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89" name="Oval 1042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90" name="Line 1043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Text Box 1044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92" name="Text Box 1045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28693" name="Text Box 1046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pipelines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Assuming problem can be divided into a series of sequential tasks, pipelined approach can provide increased execution speed under the following three types of computations.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more than one instance of the problem is to be executed.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a series of data items must be processed, each requiring multiple operations.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information to start the next process can be passed forward before the process has completed all its internal operations.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1: Space-time diagram</a:t>
            </a:r>
          </a:p>
        </p:txBody>
      </p:sp>
      <p:pic>
        <p:nvPicPr>
          <p:cNvPr id="30723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2" y="2002631"/>
            <a:ext cx="6691312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4" name="Text Box 2054"/>
          <p:cNvSpPr txBox="1">
            <a:spLocks noChangeArrowheads="1"/>
          </p:cNvSpPr>
          <p:nvPr/>
        </p:nvSpPr>
        <p:spPr bwMode="auto">
          <a:xfrm>
            <a:off x="26323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p - 1</a:t>
            </a:r>
          </a:p>
        </p:txBody>
      </p:sp>
      <p:sp>
        <p:nvSpPr>
          <p:cNvPr id="30725" name="Text Box 2055"/>
          <p:cNvSpPr txBox="1">
            <a:spLocks noChangeArrowheads="1"/>
          </p:cNvSpPr>
          <p:nvPr/>
        </p:nvSpPr>
        <p:spPr bwMode="auto">
          <a:xfrm>
            <a:off x="53755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88776" name="Text Box 2056"/>
          <p:cNvSpPr txBox="1">
            <a:spLocks noChangeArrowheads="1"/>
          </p:cNvSpPr>
          <p:nvPr/>
        </p:nvSpPr>
        <p:spPr bwMode="auto">
          <a:xfrm>
            <a:off x="1122652" y="4952504"/>
            <a:ext cx="4800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p-stage pipeline on p </a:t>
            </a:r>
            <a:r>
              <a:rPr lang="en-US" smtClean="0">
                <a:latin typeface="Arial" panose="020B0604020202020204" pitchFamily="34" charset="0"/>
              </a:rPr>
              <a:t>processors.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m instances of the </a:t>
            </a:r>
            <a:r>
              <a:rPr lang="en-US" smtClean="0">
                <a:latin typeface="Arial" panose="020B0604020202020204" pitchFamily="34" charset="0"/>
              </a:rPr>
              <a:t>problem. 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Execution time = m + p </a:t>
            </a:r>
            <a:r>
              <a:rPr lang="en-US" smtClean="0">
                <a:latin typeface="Arial" panose="020B0604020202020204" pitchFamily="34" charset="0"/>
              </a:rPr>
              <a:t>– 1.</a:t>
            </a: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2: Space-time </a:t>
            </a:r>
            <a:r>
              <a:rPr lang="en-US"/>
              <a:t>d</a:t>
            </a:r>
            <a:r>
              <a:rPr lang="en-US" smtClean="0"/>
              <a:t>iagram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1543485"/>
            <a:ext cx="6224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3019783"/>
            <a:ext cx="55387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1637868" y="2615764"/>
            <a:ext cx="3101975" cy="336550"/>
            <a:chOff x="1214" y="1420"/>
            <a:chExt cx="1954" cy="212"/>
          </a:xfrm>
        </p:grpSpPr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214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p - 1</a:t>
              </a: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2640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911993" y="2955130"/>
            <a:ext cx="31026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p-stage pipeline </a:t>
            </a:r>
            <a:r>
              <a:rPr lang="en-US" sz="1800" smtClean="0">
                <a:latin typeface="Arial" panose="020B0604020202020204" pitchFamily="34" charset="0"/>
              </a:rPr>
              <a:t>on </a:t>
            </a:r>
            <a:r>
              <a:rPr lang="en-US" sz="1800">
                <a:latin typeface="Arial" panose="020B0604020202020204" pitchFamily="34" charset="0"/>
              </a:rPr>
              <a:t>p processors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n data items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Execution time = n + p - 1</a:t>
            </a:r>
          </a:p>
        </p:txBody>
      </p:sp>
    </p:spTree>
    <p:extLst>
      <p:ext uri="{BB962C8B-B14F-4D97-AF65-F5344CB8AC3E}">
        <p14:creationId xmlns:p14="http://schemas.microsoft.com/office/powerpoint/2010/main" val="405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3: Space-time diagram</a:t>
            </a:r>
          </a:p>
        </p:txBody>
      </p:sp>
      <p:pic>
        <p:nvPicPr>
          <p:cNvPr id="3277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1628920"/>
            <a:ext cx="7185025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types 1 and 2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Assumptions and model</a:t>
            </a:r>
          </a:p>
          <a:p>
            <a:pPr lvl="1"/>
            <a:r>
              <a:rPr lang="en-US" smtClean="0"/>
              <a:t>p processors performing p stages (tasks).</a:t>
            </a:r>
          </a:p>
          <a:p>
            <a:pPr lvl="1"/>
            <a:r>
              <a:rPr lang="en-US" smtClean="0"/>
              <a:t>Each task consists of a number of cycles, i.e. basic units of computation.</a:t>
            </a:r>
          </a:p>
          <a:p>
            <a:pPr lvl="1"/>
            <a:r>
              <a:rPr lang="en-US" smtClean="0"/>
              <a:t>All cycles of all tasks take about same amount of time, say t</a:t>
            </a:r>
            <a:r>
              <a:rPr lang="en-US" baseline="-25000" smtClean="0"/>
              <a:t>cycle</a:t>
            </a:r>
            <a:r>
              <a:rPr lang="en-US" smtClean="0"/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Parallel execution time </a:t>
            </a:r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</a:t>
            </a:r>
            <a:r>
              <a:rPr lang="en-US" smtClean="0"/>
              <a:t>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  <a:endParaRPr lang="en-US" baseline="-25000" smtClean="0"/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given by space-time diagram.</a:t>
            </a:r>
          </a:p>
          <a:p>
            <a:pPr lvl="2"/>
            <a:r>
              <a:rPr lang="en-US" smtClean="0"/>
              <a:t>For type 1, n</a:t>
            </a:r>
            <a:r>
              <a:rPr lang="en-US" baseline="-25000" smtClean="0"/>
              <a:t>c</a:t>
            </a:r>
            <a:r>
              <a:rPr lang="en-US" smtClean="0"/>
              <a:t> = m + p – 1 for m instances.</a:t>
            </a:r>
          </a:p>
          <a:p>
            <a:pPr lvl="2"/>
            <a:r>
              <a:rPr lang="en-US" smtClean="0"/>
              <a:t>For type 2, n</a:t>
            </a:r>
            <a:r>
              <a:rPr lang="en-US" baseline="-25000" smtClean="0"/>
              <a:t>c</a:t>
            </a:r>
            <a:r>
              <a:rPr lang="en-US" smtClean="0"/>
              <a:t> = n + p – 1 for n data items.</a:t>
            </a:r>
          </a:p>
        </p:txBody>
      </p:sp>
    </p:spTree>
    <p:extLst>
      <p:ext uri="{BB962C8B-B14F-4D97-AF65-F5344CB8AC3E}">
        <p14:creationId xmlns:p14="http://schemas.microsoft.com/office/powerpoint/2010/main" val="42073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01852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The application must be partitioned into a number of tasks that can execute in parallel.</a:t>
            </a:r>
          </a:p>
          <a:p>
            <a:r>
              <a:rPr lang="en-US" smtClean="0"/>
              <a:t>Data partitioning</a:t>
            </a:r>
          </a:p>
          <a:p>
            <a:pPr lvl="1"/>
            <a:r>
              <a:rPr lang="en-US" smtClean="0"/>
              <a:t>The application data is divided into parts and each task operates on a different part of the data.</a:t>
            </a:r>
          </a:p>
          <a:p>
            <a:pPr lvl="1"/>
            <a:r>
              <a:rPr lang="en-US" smtClean="0"/>
              <a:t>Need to associate computations with the data.</a:t>
            </a:r>
          </a:p>
          <a:p>
            <a:pPr lvl="1"/>
            <a:r>
              <a:rPr lang="en-US" smtClean="0"/>
              <a:t>Also known as </a:t>
            </a:r>
            <a:r>
              <a:rPr lang="en-US"/>
              <a:t>d</a:t>
            </a:r>
            <a:r>
              <a:rPr lang="en-US" smtClean="0"/>
              <a:t>omain decomposition.</a:t>
            </a:r>
          </a:p>
          <a:p>
            <a:r>
              <a:rPr lang="en-US" smtClean="0"/>
              <a:t>Algorithmic partitioning</a:t>
            </a:r>
          </a:p>
          <a:p>
            <a:pPr lvl="1"/>
            <a:r>
              <a:rPr lang="en-US" smtClean="0"/>
              <a:t>The  algorithm is divided into a number of tasks that can execute in parallel.</a:t>
            </a:r>
          </a:p>
          <a:p>
            <a:pPr lvl="1"/>
            <a:r>
              <a:rPr lang="en-US" smtClean="0"/>
              <a:t>Need to associate data with the tasks.</a:t>
            </a:r>
          </a:p>
          <a:p>
            <a:pPr lvl="1"/>
            <a:r>
              <a:rPr lang="en-US" smtClean="0"/>
              <a:t>This often yields tasks that can be pipelined.</a:t>
            </a:r>
          </a:p>
          <a:p>
            <a:pPr lvl="1"/>
            <a:r>
              <a:rPr lang="en-US" smtClean="0"/>
              <a:t>Also known as functional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18499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3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sequence (type 1)</a:t>
            </a:r>
          </a:p>
        </p:txBody>
      </p:sp>
      <p:sp>
        <p:nvSpPr>
          <p:cNvPr id="34819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Power series sin </a:t>
            </a:r>
            <a:r>
              <a:rPr lang="en-US" sz="2800" smtClean="0">
                <a:sym typeface="Symbol" panose="05050102010706020507" pitchFamily="18" charset="2"/>
              </a:rPr>
              <a:t></a:t>
            </a:r>
            <a:r>
              <a:rPr lang="en-US" sz="2800" i="1" smtClean="0"/>
              <a:t> </a:t>
            </a:r>
            <a:r>
              <a:rPr lang="en-US" sz="2800" smtClean="0">
                <a:cs typeface="Times New Roman" panose="02020603050405020304" pitchFamily="18" charset="0"/>
              </a:rPr>
              <a:t>=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smtClean="0">
                <a:cs typeface="Times New Roman" panose="02020603050405020304" pitchFamily="18" charset="0"/>
              </a:rPr>
              <a:t>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3</a:t>
            </a:r>
            <a:r>
              <a:rPr lang="en-US" sz="2800" smtClean="0">
                <a:cs typeface="Times New Roman" panose="02020603050405020304" pitchFamily="18" charset="0"/>
              </a:rPr>
              <a:t>/3! +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5</a:t>
            </a:r>
            <a:r>
              <a:rPr lang="en-US" sz="2800" smtClean="0">
                <a:cs typeface="Times New Roman" panose="02020603050405020304" pitchFamily="18" charset="0"/>
              </a:rPr>
              <a:t>/5!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7</a:t>
            </a:r>
            <a:r>
              <a:rPr lang="en-US" sz="2800" smtClean="0">
                <a:cs typeface="Times New Roman" panose="02020603050405020304" pitchFamily="18" charset="0"/>
              </a:rPr>
              <a:t>/7! + ...</a:t>
            </a:r>
            <a:endParaRPr lang="en-US" sz="28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76300" y="2232024"/>
            <a:ext cx="7620000" cy="990600"/>
            <a:chOff x="960" y="1536"/>
            <a:chExt cx="4800" cy="624"/>
          </a:xfrm>
        </p:grpSpPr>
        <p:sp>
          <p:nvSpPr>
            <p:cNvPr id="34822" name="Oval 4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Text Box 10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833" name="Oval 15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Text Box 17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4836" name="Text Box 18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876300" y="3670298"/>
            <a:ext cx="7391400" cy="286232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(myrank == 0)	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send(theta, theta, theta,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      		     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if (myrank &lt; p-1 ) 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last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    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/* final result in P</a:t>
            </a:r>
            <a:r>
              <a:rPr lang="en-US" sz="1800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p-1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8637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Parallel execution</a:t>
            </a:r>
          </a:p>
          <a:p>
            <a:pPr lvl="1"/>
            <a:r>
              <a:rPr lang="en-US" smtClean="0"/>
              <a:t>Use most complex cycle to upper bound computation time.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4.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+ 3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</a:p>
          <a:p>
            <a:r>
              <a:rPr lang="en-US" smtClean="0"/>
              <a:t>Single instance of problem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p for single instance.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 = p(</a:t>
            </a:r>
            <a:r>
              <a:rPr lang="en-US"/>
              <a:t>2(t</a:t>
            </a:r>
            <a:r>
              <a:rPr lang="en-US" baseline="-25000"/>
              <a:t>startup</a:t>
            </a:r>
            <a:r>
              <a:rPr lang="en-US"/>
              <a:t> + 3 t</a:t>
            </a:r>
            <a:r>
              <a:rPr lang="en-US" baseline="-25000"/>
              <a:t>data</a:t>
            </a:r>
            <a:r>
              <a:rPr lang="en-US" smtClean="0"/>
              <a:t>) + 4).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27727" y="2734685"/>
            <a:ext cx="4602018" cy="1200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06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599"/>
            <a:ext cx="8291946" cy="525087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Pipeline </a:t>
            </a:r>
            <a:r>
              <a:rPr lang="en-US"/>
              <a:t>is efficient only if we have more than one problem to solve, i.e. more than one value of 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.</a:t>
            </a:r>
            <a:endParaRPr lang="en-US"/>
          </a:p>
          <a:p>
            <a:pPr lvl="1"/>
            <a:r>
              <a:rPr lang="en-US" smtClean="0"/>
              <a:t>Assume we compute sin for m values of </a:t>
            </a:r>
            <a:r>
              <a:rPr 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m + p - 1 for m instances.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+ 3 t</a:t>
            </a:r>
            <a:r>
              <a:rPr lang="en-US" baseline="-25000" smtClean="0"/>
              <a:t>data</a:t>
            </a:r>
            <a:r>
              <a:rPr lang="en-US" smtClean="0"/>
              <a:t>) + 4) * (m + p - 1).  </a:t>
            </a:r>
          </a:p>
          <a:p>
            <a:pPr lvl="1"/>
            <a:r>
              <a:rPr lang="en-US"/>
              <a:t>A</a:t>
            </a:r>
            <a:r>
              <a:rPr lang="en-US" smtClean="0"/>
              <a:t>verage execution time per instance is t</a:t>
            </a:r>
            <a:r>
              <a:rPr lang="en-US" baseline="-25000" smtClean="0"/>
              <a:t>a </a:t>
            </a:r>
            <a:r>
              <a:rPr lang="en-US" smtClean="0"/>
              <a:t>= t</a:t>
            </a:r>
            <a:r>
              <a:rPr lang="en-US" baseline="-25000" smtClean="0"/>
              <a:t>p </a:t>
            </a:r>
            <a:r>
              <a:rPr lang="en-US" smtClean="0"/>
              <a:t>/m = O((m + p) / m).</a:t>
            </a:r>
          </a:p>
          <a:p>
            <a:pPr lvl="1"/>
            <a:r>
              <a:rPr lang="en-US" smtClean="0"/>
              <a:t>For large m (i.e. continuous supply of values of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/>
              <a:t>) average execution time per instance is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a </a:t>
            </a:r>
            <a:r>
              <a:rPr lang="en-US" smtClean="0"/>
              <a:t>= 2(t</a:t>
            </a:r>
            <a:r>
              <a:rPr lang="en-US" baseline="-25000" smtClean="0"/>
              <a:t>startup</a:t>
            </a:r>
            <a:r>
              <a:rPr lang="en-US" smtClean="0"/>
              <a:t> + 3t</a:t>
            </a:r>
            <a:r>
              <a:rPr lang="en-US" baseline="-25000" smtClean="0"/>
              <a:t>data</a:t>
            </a:r>
            <a:r>
              <a:rPr lang="en-US" smtClean="0"/>
              <a:t>) + 4 = O(1).</a:t>
            </a:r>
          </a:p>
          <a:p>
            <a:pPr lvl="2"/>
            <a:r>
              <a:rPr lang="en-US" smtClean="0"/>
              <a:t>A result is produced each constant number of pipeline cycles.</a:t>
            </a:r>
          </a:p>
        </p:txBody>
      </p:sp>
    </p:spTree>
    <p:extLst>
      <p:ext uri="{BB962C8B-B14F-4D97-AF65-F5344CB8AC3E}">
        <p14:creationId xmlns:p14="http://schemas.microsoft.com/office/powerpoint/2010/main" val="30844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(type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35585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pipeline to sort n numbers in decreasing order using p = n processors.</a:t>
            </a:r>
          </a:p>
          <a:p>
            <a:r>
              <a:rPr lang="en-US" smtClean="0"/>
              <a:t>Each processor stores the largest number received so far and passes on all smaller numbers.</a:t>
            </a:r>
          </a:p>
          <a:p>
            <a:r>
              <a:rPr lang="en-US" smtClean="0"/>
              <a:t>If a new number is larger than the currently stored number, the stored number is passed on and replaced by the new number</a:t>
            </a:r>
          </a:p>
          <a:p>
            <a:r>
              <a:rPr lang="en-US" smtClean="0"/>
              <a:t>When all numbers have been passed through the pipeline, P</a:t>
            </a:r>
            <a:r>
              <a:rPr lang="en-US" baseline="-25000" smtClean="0"/>
              <a:t>0</a:t>
            </a:r>
            <a:r>
              <a:rPr lang="en-US" smtClean="0"/>
              <a:t> has the largest number, P</a:t>
            </a:r>
            <a:r>
              <a:rPr lang="en-US" baseline="-25000" smtClean="0"/>
              <a:t>1</a:t>
            </a:r>
            <a:r>
              <a:rPr lang="en-US" smtClean="0"/>
              <a:t> has next largest number,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0" y="4820712"/>
            <a:ext cx="6182013" cy="18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278313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" y="2209800"/>
            <a:ext cx="1143000" cy="3917950"/>
            <a:chOff x="768" y="1392"/>
            <a:chExt cx="720" cy="2468"/>
          </a:xfrm>
        </p:grpSpPr>
        <p:pic>
          <p:nvPicPr>
            <p:cNvPr id="389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22"/>
              <a:ext cx="587" cy="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</p:pic>
        <p:sp>
          <p:nvSpPr>
            <p:cNvPr id="38922" name="Line 6"/>
            <p:cNvSpPr>
              <a:spLocks noChangeShapeType="1"/>
            </p:cNvSpPr>
            <p:nvPr/>
          </p:nvSpPr>
          <p:spPr bwMode="auto">
            <a:xfrm>
              <a:off x="1488" y="1392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19800" y="2132013"/>
            <a:ext cx="2667000" cy="915987"/>
            <a:chOff x="3792" y="1343"/>
            <a:chExt cx="1680" cy="577"/>
          </a:xfrm>
        </p:grpSpPr>
        <p:sp>
          <p:nvSpPr>
            <p:cNvPr id="38919" name="AutoShape 7"/>
            <p:cNvSpPr>
              <a:spLocks/>
            </p:cNvSpPr>
            <p:nvPr/>
          </p:nvSpPr>
          <p:spPr bwMode="auto">
            <a:xfrm>
              <a:off x="3792" y="139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936" y="1343"/>
              <a:ext cx="15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2 </a:t>
              </a:r>
              <a:r>
                <a:rPr lang="en-US" sz="1800" smtClean="0">
                  <a:solidFill>
                    <a:srgbClr val="1503FB"/>
                  </a:solidFill>
                  <a:latin typeface="+mj-lt"/>
                </a:rPr>
                <a:t>steps</a:t>
              </a:r>
              <a:endParaRPr lang="en-US" sz="1800">
                <a:solidFill>
                  <a:srgbClr val="1503FB"/>
                </a:solidFill>
                <a:latin typeface="+mj-lt"/>
              </a:endParaRP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i)  store </a:t>
              </a: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ii) compare/pass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8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41987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Initialization and basic </a:t>
            </a:r>
            <a:r>
              <a:rPr lang="en-US"/>
              <a:t>c</a:t>
            </a:r>
            <a:r>
              <a:rPr lang="en-US" smtClean="0"/>
              <a:t>ycle for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x is current max value at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pPr>
              <a:spcBef>
                <a:spcPct val="50000"/>
              </a:spcBef>
            </a:pPr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needs to pass on (n - i - 1) numbers, as there are (n - i - 1) processors to its right.</a:t>
            </a:r>
          </a:p>
          <a:p>
            <a:pPr lvl="1"/>
            <a:r>
              <a:rPr lang="en-US" smtClean="0"/>
              <a:t>It executes the basic cycle (n - i - 1) times.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16710" y="2523837"/>
            <a:ext cx="3429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if (number &gt; x)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x = number;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78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118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(n-1) + (n-2) + … + 2 + 1 = n (n-1) / 2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Each basic cycle consists of one recv, one send and a compare/exchange operation.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3.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n  + p - 1 = 2n – 1.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+ 3) * (2n - 1) = O(n). </a:t>
            </a:r>
            <a:endParaRPr lang="en-US" baseline="-25000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2185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equations (type 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Solving linear equations in upper (or lower) triangular </a:t>
            </a:r>
            <a:r>
              <a:rPr lang="en-US" smtClean="0"/>
              <a:t>form.</a:t>
            </a:r>
            <a:endParaRPr lang="en-US"/>
          </a:p>
          <a:p>
            <a:pPr lvl="1"/>
            <a:r>
              <a:rPr lang="en-US"/>
              <a:t>Used in Gaussian </a:t>
            </a:r>
            <a:r>
              <a:rPr lang="en-US" smtClean="0"/>
              <a:t>elimination.</a:t>
            </a:r>
            <a:endParaRPr lang="en-US"/>
          </a:p>
          <a:p>
            <a:r>
              <a:rPr lang="en-US" smtClean="0"/>
              <a:t>Process </a:t>
            </a:r>
            <a:r>
              <a:rPr lang="en-US"/>
              <a:t>P</a:t>
            </a:r>
            <a:r>
              <a:rPr lang="en-US" baseline="-25000"/>
              <a:t>i </a:t>
            </a:r>
            <a:r>
              <a:rPr lang="en-US"/>
              <a:t>behaves as </a:t>
            </a:r>
            <a:r>
              <a:rPr lang="en-US" smtClean="0"/>
              <a:t>follows.</a:t>
            </a:r>
            <a:endParaRPr lang="en-US"/>
          </a:p>
          <a:p>
            <a:pPr lvl="1"/>
            <a:r>
              <a:rPr lang="en-US" smtClean="0"/>
              <a:t>Receives </a:t>
            </a:r>
            <a:r>
              <a:rPr lang="en-US"/>
              <a:t>partial solution from </a:t>
            </a:r>
            <a:r>
              <a:rPr lang="en-US" smtClean="0"/>
              <a:t>P</a:t>
            </a:r>
            <a:r>
              <a:rPr lang="en-US" baseline="-25000" smtClean="0"/>
              <a:t>i-1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 smtClean="0"/>
              <a:t>Passes </a:t>
            </a:r>
            <a:r>
              <a:rPr lang="en-US"/>
              <a:t>on partial solution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pPr lvl="1"/>
            <a:r>
              <a:rPr lang="en-US" smtClean="0"/>
              <a:t>Computes </a:t>
            </a:r>
            <a:r>
              <a:rPr lang="en-US"/>
              <a:t>next part of solution and sends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r>
              <a:rPr lang="en-US" smtClean="0"/>
              <a:t>This is a type 3 pipeline computation. </a:t>
            </a:r>
          </a:p>
          <a:p>
            <a:pPr lvl="1"/>
            <a:r>
              <a:rPr lang="en-US" smtClean="0"/>
              <a:t>Each </a:t>
            </a:r>
            <a:r>
              <a:rPr lang="en-US"/>
              <a:t>process has a different computation </a:t>
            </a:r>
            <a:r>
              <a:rPr lang="en-US" smtClean="0"/>
              <a:t>time.</a:t>
            </a:r>
            <a:endParaRPr lang="en-US"/>
          </a:p>
          <a:p>
            <a:pPr lvl="1">
              <a:buFont typeface="Marlett" pitchFamily="2" charset="2"/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</a:t>
            </a:r>
            <a:r>
              <a:rPr lang="en-US"/>
              <a:t>l</a:t>
            </a:r>
            <a:r>
              <a:rPr lang="en-US" smtClean="0"/>
              <a:t>inear equations</a:t>
            </a:r>
          </a:p>
        </p:txBody>
      </p:sp>
      <p:pic>
        <p:nvPicPr>
          <p:cNvPr id="4403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8475"/>
            <a:ext cx="7056438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substitution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4938"/>
            <a:ext cx="709295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9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/>
          <a:p>
            <a:r>
              <a:rPr lang="en-US" sz="2400" smtClean="0"/>
              <a:t>Algorithmic partitioning</a:t>
            </a:r>
          </a:p>
          <a:p>
            <a:pPr lvl="1"/>
            <a:r>
              <a:rPr lang="en-US" sz="2000" smtClean="0"/>
              <a:t>The algorithm is divided into parts that can be executed in parallel.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smtClean="0"/>
              <a:t>Data partitioning</a:t>
            </a:r>
          </a:p>
          <a:p>
            <a:pPr lvl="1"/>
            <a:r>
              <a:rPr lang="en-US" sz="2000" smtClean="0"/>
              <a:t>The application data is divided into parts that can be operated on in parallel.	</a:t>
            </a:r>
          </a:p>
          <a:p>
            <a:endParaRPr lang="en-US" smtClean="0"/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194050"/>
            <a:ext cx="3367088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124200"/>
            <a:ext cx="3905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8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solution</a:t>
            </a:r>
          </a:p>
        </p:txBody>
      </p:sp>
      <p:pic>
        <p:nvPicPr>
          <p:cNvPr id="4608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524000"/>
            <a:ext cx="71659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05" name="Text Box 1029"/>
          <p:cNvSpPr txBox="1">
            <a:spLocks noChangeArrowheads="1"/>
          </p:cNvSpPr>
          <p:nvPr/>
        </p:nvSpPr>
        <p:spPr bwMode="auto">
          <a:xfrm>
            <a:off x="989013" y="5213350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+mj-lt"/>
              </a:rPr>
              <a:t>p = n </a:t>
            </a:r>
          </a:p>
          <a:p>
            <a:r>
              <a:rPr lang="en-US">
                <a:latin typeface="+mj-lt"/>
              </a:rPr>
              <a:t>n equations</a:t>
            </a:r>
          </a:p>
          <a:p>
            <a:r>
              <a:rPr lang="en-US">
                <a:latin typeface="+mj-lt"/>
              </a:rPr>
              <a:t>n unknowns</a:t>
            </a:r>
          </a:p>
        </p:txBody>
      </p:sp>
    </p:spTree>
    <p:extLst>
      <p:ext uri="{BB962C8B-B14F-4D97-AF65-F5344CB8AC3E}">
        <p14:creationId xmlns:p14="http://schemas.microsoft.com/office/powerpoint/2010/main" val="31028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6"/>
            <a:ext cx="8229600" cy="5000048"/>
          </a:xfrm>
        </p:spPr>
        <p:txBody>
          <a:bodyPr>
            <a:normAutofit fontScale="92500" lnSpcReduction="10000"/>
          </a:bodyPr>
          <a:lstStyle/>
          <a:p>
            <a:r>
              <a:rPr lang="en-US" sz="2800" smtClean="0"/>
              <a:t>Process P</a:t>
            </a:r>
            <a:r>
              <a:rPr lang="en-US" sz="2800" baseline="-25000" smtClean="0"/>
              <a:t>i</a:t>
            </a:r>
            <a:r>
              <a:rPr lang="en-US" sz="2800" smtClean="0"/>
              <a:t> (0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i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</a:t>
            </a:r>
            <a:r>
              <a:rPr lang="en-US" sz="2800" i="1" smtClean="0"/>
              <a:t>n</a:t>
            </a:r>
            <a:r>
              <a:rPr lang="en-US" sz="2800" smtClean="0"/>
              <a:t>)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Process P</a:t>
            </a:r>
            <a:r>
              <a:rPr lang="en-US" sz="2800" baseline="-25000" smtClean="0"/>
              <a:t>0</a:t>
            </a:r>
            <a:r>
              <a:rPr lang="en-US" sz="2800" smtClean="0"/>
              <a:t> </a:t>
            </a:r>
          </a:p>
          <a:p>
            <a:endParaRPr lang="en-US" sz="2800" baseline="-25000" smtClean="0"/>
          </a:p>
          <a:p>
            <a:endParaRPr lang="en-US" sz="2800" baseline="-25000"/>
          </a:p>
          <a:p>
            <a:endParaRPr lang="en-US" sz="2800" smtClean="0"/>
          </a:p>
          <a:p>
            <a:r>
              <a:rPr lang="en-US" sz="2800" smtClean="0"/>
              <a:t>p = n stages, with final result on P</a:t>
            </a:r>
            <a:r>
              <a:rPr lang="en-US" sz="2800" baseline="-25000" smtClean="0"/>
              <a:t>n</a:t>
            </a:r>
            <a:r>
              <a:rPr lang="en-US" sz="2800" smtClean="0"/>
              <a:t>.</a:t>
            </a:r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80472" y="1902573"/>
            <a:ext cx="487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0;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(j = 0; j &lt; i; j++)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recv(&amp;x[j],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sum = sum + a[i][j]*x[j];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x[i] = (b[i] - sum)/a[i][i];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80472" y="5090477"/>
            <a:ext cx="487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x[0] = b[0]/a[0][0];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28" y="1902573"/>
            <a:ext cx="30099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9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32" grpId="0" uiExpand="1"/>
      <p:bldP spid="4813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8328891" cy="5075382"/>
          </a:xfrm>
        </p:spPr>
        <p:txBody>
          <a:bodyPr>
            <a:normAutofit fontScale="925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Iteration i of loop performs i multiplications and additions, one subtraction and one division.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O(1+2+...+n-1)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performs i multiplications and additions, one subtraction and one division.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has one recv and one send before process P</a:t>
            </a:r>
            <a:r>
              <a:rPr lang="en-US" baseline="-25000" smtClean="0"/>
              <a:t>i+1</a:t>
            </a:r>
            <a:r>
              <a:rPr lang="en-US" smtClean="0"/>
              <a:t> can start, so time to pass data is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starts at time (n - 1) *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274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uiExpand="1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08818" cy="5047673"/>
          </a:xfrm>
        </p:spPr>
        <p:txBody>
          <a:bodyPr>
            <a:normAutofit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performs n - 1 multiplications and additions, one division and one subtraction.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2(n - 1) + 2.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has (n - 1) recv and n send.</a:t>
            </a:r>
          </a:p>
          <a:p>
            <a:pPr lvl="2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(2n - 1)(t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(n - 1) *2(t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(2n - 1) (t</a:t>
            </a:r>
            <a:r>
              <a:rPr lang="en-US" baseline="-25000" smtClean="0"/>
              <a:t>startup</a:t>
            </a:r>
            <a:r>
              <a:rPr lang="en-US" smtClean="0"/>
              <a:t>  + t</a:t>
            </a:r>
            <a:r>
              <a:rPr lang="en-US" baseline="-25000" smtClean="0"/>
              <a:t>data</a:t>
            </a:r>
            <a:r>
              <a:rPr lang="en-US" smtClean="0"/>
              <a:t>) + 2(n - 1) + 2 =  O(n).</a:t>
            </a:r>
          </a:p>
          <a:p>
            <a:pPr lvl="1"/>
            <a:endParaRPr lang="en-US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34439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 checklist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should be at least 10x more primitive tasks than processors in the target computer.</a:t>
            </a:r>
          </a:p>
          <a:p>
            <a:r>
              <a:rPr lang="en-US" smtClean="0"/>
              <a:t>Redundant computations and redundant data storage should be minimized.</a:t>
            </a:r>
          </a:p>
          <a:p>
            <a:r>
              <a:rPr lang="en-US" smtClean="0"/>
              <a:t>The primitive tasks should be roughly the same size.</a:t>
            </a:r>
          </a:p>
          <a:p>
            <a:r>
              <a:rPr lang="en-US" smtClean="0"/>
              <a:t>The number of tasks should be an increasing function of problem size.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8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Determine what data is passed between tasks.</a:t>
            </a:r>
          </a:p>
          <a:p>
            <a:pPr>
              <a:lnSpc>
                <a:spcPct val="90000"/>
              </a:lnSpc>
            </a:pPr>
            <a:r>
              <a:rPr lang="en-US" smtClean="0"/>
              <a:t>Two kinds of communication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Local communication: A task needs values from a small number of other tasks (point-to-point),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Global communication: A number of tasks require or contribute data (collective).</a:t>
            </a:r>
          </a:p>
          <a:p>
            <a:pPr>
              <a:lnSpc>
                <a:spcPct val="90000"/>
              </a:lnSpc>
            </a:pPr>
            <a:r>
              <a:rPr lang="en-US" smtClean="0"/>
              <a:t>Checklist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Communication should be balanced among tasks.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task should preferably communicate with only a  small group of neighbours.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should be able to perform communications concurrently, i.e. no bottlenecks.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 should be able to overlap computations and communication.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6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9559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Grouping tasks into larger (super)tasks.</a:t>
            </a:r>
          </a:p>
          <a:p>
            <a:r>
              <a:rPr lang="en-US" smtClean="0"/>
              <a:t>Goal is to improve performance and simplify programming.</a:t>
            </a:r>
          </a:p>
          <a:p>
            <a:pPr lvl="1"/>
            <a:r>
              <a:rPr lang="en-US" smtClean="0"/>
              <a:t>Eliminate communication between primitive tasks that are agglomerated into one task.</a:t>
            </a:r>
          </a:p>
          <a:p>
            <a:pPr lvl="1"/>
            <a:r>
              <a:rPr lang="en-US" smtClean="0"/>
              <a:t>Combine groups of sending and receiving tasks so that fewer but larger messages are sent.</a:t>
            </a:r>
          </a:p>
          <a:p>
            <a:endParaRPr lang="en-US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3" y="4375150"/>
            <a:ext cx="4902200" cy="23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72998</TotalTime>
  <Words>3948</Words>
  <Application>Microsoft Office PowerPoint</Application>
  <PresentationFormat>On-screen Show (4:3)</PresentationFormat>
  <Paragraphs>670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PMingLiU</vt:lpstr>
      <vt:lpstr>SimSun</vt:lpstr>
      <vt:lpstr>Arial</vt:lpstr>
      <vt:lpstr>Arial Black</vt:lpstr>
      <vt:lpstr>Calibri</vt:lpstr>
      <vt:lpstr>Cambria Math</vt:lpstr>
      <vt:lpstr>Consolas</vt:lpstr>
      <vt:lpstr>Marlett</vt:lpstr>
      <vt:lpstr>Symbol</vt:lpstr>
      <vt:lpstr>Times New Roman</vt:lpstr>
      <vt:lpstr>Wingdings</vt:lpstr>
      <vt:lpstr>Pixel</vt:lpstr>
      <vt:lpstr>SmartDraw</vt:lpstr>
      <vt:lpstr>Parallel Algorithm Design</vt:lpstr>
      <vt:lpstr>Foster’s design methodology</vt:lpstr>
      <vt:lpstr>Outline </vt:lpstr>
      <vt:lpstr>Foster’s design methodology</vt:lpstr>
      <vt:lpstr>Partitioning</vt:lpstr>
      <vt:lpstr>Partitioning</vt:lpstr>
      <vt:lpstr>Partitioning checklist</vt:lpstr>
      <vt:lpstr>Communication</vt:lpstr>
      <vt:lpstr>Agglomeration</vt:lpstr>
      <vt:lpstr>Agglomeration checklist</vt:lpstr>
      <vt:lpstr>Mapping</vt:lpstr>
      <vt:lpstr>Mapping checklist</vt:lpstr>
      <vt:lpstr>All pairs shortest path problem</vt:lpstr>
      <vt:lpstr>Example</vt:lpstr>
      <vt:lpstr>Floyd-Warshall algorithm</vt:lpstr>
      <vt:lpstr>Floyd-Warshall algorithm</vt:lpstr>
      <vt:lpstr>Parallelization: partitioning</vt:lpstr>
      <vt:lpstr>Parallelization: communication</vt:lpstr>
      <vt:lpstr>Agglomeration and mapping</vt:lpstr>
      <vt:lpstr>MPI pseudocode</vt:lpstr>
      <vt:lpstr>Analysis of algorithm</vt:lpstr>
      <vt:lpstr>Data partitioning</vt:lpstr>
      <vt:lpstr>Sum of numbers</vt:lpstr>
      <vt:lpstr>MPI Pseudocode</vt:lpstr>
      <vt:lpstr>Analysis</vt:lpstr>
      <vt:lpstr>Numerical integration</vt:lpstr>
      <vt:lpstr>MPI pseudocode</vt:lpstr>
      <vt:lpstr>Analysis</vt:lpstr>
      <vt:lpstr>Divide and conquer</vt:lpstr>
      <vt:lpstr>Tree representation</vt:lpstr>
      <vt:lpstr>Sum of numbers</vt:lpstr>
      <vt:lpstr>Parallel divide and conquer</vt:lpstr>
      <vt:lpstr>Divide phase</vt:lpstr>
      <vt:lpstr>Combine phase</vt:lpstr>
      <vt:lpstr>Parallel sum of numbers</vt:lpstr>
      <vt:lpstr>Sum of numbers</vt:lpstr>
      <vt:lpstr>Analysis</vt:lpstr>
      <vt:lpstr>Analysis</vt:lpstr>
      <vt:lpstr>Numerical integration</vt:lpstr>
      <vt:lpstr>Adaptive quadrature</vt:lpstr>
      <vt:lpstr>Adaptive quadrature</vt:lpstr>
      <vt:lpstr>Algorithmic partitioning</vt:lpstr>
      <vt:lpstr>Example: sum of sequence</vt:lpstr>
      <vt:lpstr>Pipeline for unfolded loop</vt:lpstr>
      <vt:lpstr>Types of pipelines</vt:lpstr>
      <vt:lpstr>Type 1: Space-time diagram</vt:lpstr>
      <vt:lpstr>Type 2: Space-time diagram</vt:lpstr>
      <vt:lpstr>Type 3: Space-time diagram</vt:lpstr>
      <vt:lpstr>Analysis of types 1 and 2</vt:lpstr>
      <vt:lpstr>Sum of sequence (type 1)</vt:lpstr>
      <vt:lpstr>Analysis</vt:lpstr>
      <vt:lpstr>Analysis</vt:lpstr>
      <vt:lpstr>Insertion sort (type 2)</vt:lpstr>
      <vt:lpstr>Insertion sort</vt:lpstr>
      <vt:lpstr>Insertion sort</vt:lpstr>
      <vt:lpstr>Analysis</vt:lpstr>
      <vt:lpstr>Solving linear equations (type 3)</vt:lpstr>
      <vt:lpstr>Solving linear equations</vt:lpstr>
      <vt:lpstr>Back substitution</vt:lpstr>
      <vt:lpstr>Pipeline solution</vt:lpstr>
      <vt:lpstr>Parallel code</vt:lpstr>
      <vt:lpstr>Analysis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4155</cp:revision>
  <cp:lastPrinted>2016-09-11T13:46:04Z</cp:lastPrinted>
  <dcterms:created xsi:type="dcterms:W3CDTF">2004-01-06T19:40:29Z</dcterms:created>
  <dcterms:modified xsi:type="dcterms:W3CDTF">2017-04-05T03:14:16Z</dcterms:modified>
</cp:coreProperties>
</file>