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4" r:id="rId30"/>
    <p:sldId id="292" r:id="rId31"/>
    <p:sldId id="295" r:id="rId3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140EFA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93" d="100"/>
          <a:sy n="93" d="100"/>
        </p:scale>
        <p:origin x="582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3" d="200"/>
        <a:sy n="333" d="200"/>
      </p:scale>
      <p:origin x="0" y="-12789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Load Balancing and Scheduling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2017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12139" cy="21150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processors.  </a:t>
            </a:r>
            <a:r>
              <a:rPr lang="en-US" smtClean="0"/>
              <a:t>The tasks have sizes </a:t>
            </a:r>
            <a:r>
              <a:rPr lang="en-US" dirty="0" smtClean="0"/>
              <a:t>2, 3, 3, 4, 5, 6, 8.</a:t>
            </a:r>
          </a:p>
          <a:p>
            <a:r>
              <a:rPr lang="en-US" smtClean="0"/>
              <a:t>List tasks </a:t>
            </a:r>
            <a:r>
              <a:rPr lang="en-US" dirty="0" smtClean="0"/>
              <a:t>in any order.  Say 4, 5, 3, 2, 6, 8, 3.</a:t>
            </a:r>
          </a:p>
          <a:p>
            <a:r>
              <a:rPr lang="en-US" smtClean="0"/>
              <a:t>All processors </a:t>
            </a:r>
            <a:r>
              <a:rPr lang="en-US" dirty="0" smtClean="0"/>
              <a:t>finishes by </a:t>
            </a:r>
            <a:r>
              <a:rPr lang="en-US" smtClean="0"/>
              <a:t>time 13, so makespan = 13.</a:t>
            </a:r>
            <a:endParaRPr lang="en-US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700948" y="420507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51163" y="521688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27266" y="419157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12683" y="469790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047965" y="415776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 case </a:t>
            </a:r>
            <a:r>
              <a:rPr lang="en-US" dirty="0" smtClean="0"/>
              <a:t>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</a:t>
            </a:r>
            <a:r>
              <a:rPr lang="en-US" smtClean="0"/>
              <a:t>m</a:t>
            </a:r>
            <a:r>
              <a:rPr lang="en-US" baseline="30000" smtClean="0"/>
              <a:t>2</a:t>
            </a:r>
            <a:r>
              <a:rPr lang="en-US" smtClean="0"/>
              <a:t> tasks </a:t>
            </a:r>
            <a:r>
              <a:rPr lang="en-US" dirty="0" smtClean="0"/>
              <a:t>with length 1, and </a:t>
            </a:r>
            <a:r>
              <a:rPr lang="en-US" smtClean="0"/>
              <a:t>one task </a:t>
            </a:r>
            <a:r>
              <a:rPr lang="en-US" dirty="0" smtClean="0"/>
              <a:t>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</a:t>
            </a:r>
            <a:r>
              <a:rPr lang="en-US" smtClean="0"/>
              <a:t>scheduling.</a:t>
            </a:r>
          </a:p>
          <a:p>
            <a:r>
              <a:rPr lang="en-US" smtClean="0">
                <a:solidFill>
                  <a:srgbClr val="140EFA"/>
                </a:solidFill>
              </a:rPr>
              <a:t>Thm</a:t>
            </a:r>
            <a:r>
              <a:rPr lang="en-US" smtClean="0"/>
              <a:t> Suppose the optimal makespan is M*, and LS produces a schedule with makespan M.  Then M</a:t>
            </a:r>
            <a:r>
              <a:rPr lang="en-US">
                <a:latin typeface="Symbol" pitchFamily="18" charset="2"/>
              </a:rPr>
              <a:t>£</a:t>
            </a:r>
            <a:r>
              <a:rPr lang="en-US"/>
              <a:t> 2M*.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3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4300"/>
            <a:ext cx="8429946" cy="255355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Suppose list scheduling produces above schedule.</a:t>
            </a:r>
            <a:endParaRPr lang="en-US" dirty="0" smtClean="0"/>
          </a:p>
          <a:p>
            <a:r>
              <a:rPr lang="en-US" smtClean="0"/>
              <a:t>Consider the </a:t>
            </a:r>
            <a:r>
              <a:rPr lang="en-US" dirty="0" smtClean="0"/>
              <a:t>task X that finishes </a:t>
            </a:r>
            <a:r>
              <a:rPr lang="en-US" smtClean="0"/>
              <a:t>last.  Say X starts at time T and has length t.</a:t>
            </a:r>
            <a:endParaRPr lang="en-US" u="sng" dirty="0" smtClean="0"/>
          </a:p>
          <a:p>
            <a:r>
              <a:rPr lang="en-US" dirty="0" smtClean="0">
                <a:solidFill>
                  <a:srgbClr val="140EFA"/>
                </a:solidFill>
              </a:rPr>
              <a:t>Claim 1 </a:t>
            </a:r>
            <a:r>
              <a:rPr lang="en-US" dirty="0" smtClean="0"/>
              <a:t>M*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t.</a:t>
            </a:r>
          </a:p>
          <a:p>
            <a:pPr lvl="1"/>
            <a:r>
              <a:rPr lang="en-US" dirty="0" smtClean="0"/>
              <a:t>In any schedule, X has to run on some process.</a:t>
            </a:r>
          </a:p>
          <a:p>
            <a:pPr lvl="1"/>
            <a:r>
              <a:rPr lang="en-US" dirty="0" smtClean="0"/>
              <a:t>Since X takes t time, every schedule, including </a:t>
            </a:r>
            <a:r>
              <a:rPr lang="en-US" smtClean="0"/>
              <a:t>the optimal, </a:t>
            </a:r>
            <a:r>
              <a:rPr lang="en-US" dirty="0" smtClean="0"/>
              <a:t>takes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t time.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22700"/>
            <a:ext cx="8465906" cy="28555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 2 </a:t>
            </a:r>
            <a:r>
              <a:rPr lang="en-US" dirty="0" smtClean="0"/>
              <a:t>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pPr lvl="1"/>
            <a:r>
              <a:rPr lang="en-US" dirty="0" smtClean="0"/>
              <a:t>Up to time T, </a:t>
            </a:r>
            <a:r>
              <a:rPr lang="en-US" dirty="0" smtClean="0">
                <a:solidFill>
                  <a:srgbClr val="000000"/>
                </a:solidFill>
              </a:rPr>
              <a:t>no processor is </a:t>
            </a:r>
            <a:r>
              <a:rPr lang="en-US" dirty="0" smtClean="0"/>
              <a:t>ever idle.</a:t>
            </a:r>
          </a:p>
          <a:p>
            <a:pPr lvl="2"/>
            <a:r>
              <a:rPr lang="en-US" dirty="0" smtClean="0"/>
              <a:t>Up to T, there’s </a:t>
            </a:r>
            <a:r>
              <a:rPr lang="en-US" smtClean="0"/>
              <a:t>always at least one unfinished task, namely X.</a:t>
            </a:r>
            <a:endParaRPr lang="en-US" dirty="0" smtClean="0"/>
          </a:p>
          <a:p>
            <a:pPr lvl="2"/>
            <a:r>
              <a:rPr lang="en-US" dirty="0" smtClean="0"/>
              <a:t>As soon as a processor finishes </a:t>
            </a:r>
            <a:r>
              <a:rPr lang="en-US" smtClean="0"/>
              <a:t>one task, </a:t>
            </a:r>
            <a:r>
              <a:rPr lang="en-US" dirty="0" smtClean="0"/>
              <a:t>it’s assigned another one.</a:t>
            </a:r>
          </a:p>
          <a:p>
            <a:pPr lvl="1"/>
            <a:r>
              <a:rPr lang="en-US" dirty="0" smtClean="0"/>
              <a:t>So at time T, each processor completed T units of work.</a:t>
            </a:r>
          </a:p>
          <a:p>
            <a:pPr lvl="1"/>
            <a:r>
              <a:rPr lang="en-US" dirty="0" smtClean="0"/>
              <a:t>So total amount of work in all </a:t>
            </a:r>
            <a:r>
              <a:rPr lang="en-US" smtClean="0"/>
              <a:t>the tasks </a:t>
            </a:r>
            <a:r>
              <a:rPr lang="en-US" dirty="0" smtClean="0"/>
              <a:t>is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.</a:t>
            </a:r>
          </a:p>
          <a:p>
            <a:pPr lvl="1"/>
            <a:r>
              <a:rPr lang="en-US" smtClean="0"/>
              <a:t>So </a:t>
            </a:r>
            <a:r>
              <a:rPr lang="en-US" dirty="0" smtClean="0"/>
              <a:t>length </a:t>
            </a:r>
            <a:r>
              <a:rPr lang="en-US" smtClean="0"/>
              <a:t>of the optimal schedule </a:t>
            </a:r>
            <a:r>
              <a:rPr lang="en-US" dirty="0" smtClean="0"/>
              <a:t>is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(total work)/m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err="1" smtClean="0"/>
              <a:t>mT</a:t>
            </a:r>
            <a:r>
              <a:rPr lang="en-US" dirty="0" smtClean="0"/>
              <a:t>/m = T.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8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1900"/>
            <a:ext cx="8183366" cy="25312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Claims 1 and 2, we have M*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t and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r>
              <a:rPr lang="en-US" dirty="0" smtClean="0"/>
              <a:t>So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max(</a:t>
            </a:r>
            <a:r>
              <a:rPr lang="en-US" dirty="0" err="1" smtClean="0"/>
              <a:t>T,t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 = T + t, because X is </a:t>
            </a:r>
            <a:r>
              <a:rPr lang="en-US" smtClean="0"/>
              <a:t>last task </a:t>
            </a:r>
            <a:r>
              <a:rPr lang="en-US" dirty="0" smtClean="0"/>
              <a:t>to finish.</a:t>
            </a:r>
          </a:p>
          <a:p>
            <a:r>
              <a:rPr lang="en-US" dirty="0" smtClean="0"/>
              <a:t>So M/M*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(</a:t>
            </a:r>
            <a:r>
              <a:rPr lang="en-US" err="1" smtClean="0"/>
              <a:t>T+t</a:t>
            </a:r>
            <a:r>
              <a:rPr lang="en-US" smtClean="0"/>
              <a:t>) / max(T,t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mtClean="0"/>
              <a:t>2.</a:t>
            </a:r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534117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can be “harmful” for schedule.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  <a:p>
            <a:r>
              <a:rPr lang="en-US" smtClean="0"/>
              <a:t>LS still has two advantages.</a:t>
            </a:r>
          </a:p>
          <a:p>
            <a:pPr lvl="1"/>
            <a:r>
              <a:rPr lang="en-US" smtClean="0"/>
              <a:t>It can schedule tasks dynamically, as they’re generated on the fly.</a:t>
            </a:r>
          </a:p>
          <a:p>
            <a:pPr lvl="1"/>
            <a:r>
              <a:rPr lang="en-US" smtClean="0"/>
              <a:t>It doesn’t need to know the sizes of the tasks.</a:t>
            </a:r>
          </a:p>
        </p:txBody>
      </p:sp>
    </p:spTree>
    <p:extLst>
      <p:ext uri="{BB962C8B-B14F-4D97-AF65-F5344CB8AC3E}">
        <p14:creationId xmlns:p14="http://schemas.microsoft.com/office/powerpoint/2010/main" val="26704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Again, let X be the last job to finish.  Assume it starts at time T and has size t.</a:t>
            </a:r>
          </a:p>
          <a:p>
            <a:r>
              <a:rPr lang="en-US" smtClean="0"/>
              <a:t>We can 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92500" lnSpcReduction="2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C* + t.</a:t>
            </a:r>
          </a:p>
          <a:p>
            <a:pPr lvl="1"/>
            <a:r>
              <a:rPr lang="en-US" sz="2400" smtClean="0"/>
              <a:t>As in LS, no processor is idle up to time T, so C* </a:t>
            </a:r>
            <a:r>
              <a:rPr lang="en-US" sz="2400">
                <a:latin typeface="Symbol" pitchFamily="18" charset="2"/>
              </a:rPr>
              <a:t>³ </a:t>
            </a:r>
            <a:r>
              <a:rPr lang="en-US" sz="2400" smtClean="0"/>
              <a:t>T.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C*/3.</a:t>
            </a:r>
          </a:p>
          <a:p>
            <a:pPr lvl="1"/>
            <a:r>
              <a:rPr lang="en-US" sz="2400" smtClean="0"/>
              <a:t>Then LPT’s makespan </a:t>
            </a:r>
            <a:r>
              <a:rPr lang="en-US" sz="2400" smtClean="0">
                <a:latin typeface="Symbol" pitchFamily="18" charset="2"/>
              </a:rPr>
              <a:t>£ </a:t>
            </a:r>
            <a:r>
              <a:rPr lang="en-US" sz="2400"/>
              <a:t>C* + </a:t>
            </a:r>
            <a:r>
              <a:rPr lang="en-US" sz="2400" smtClean="0"/>
              <a:t>t </a:t>
            </a:r>
            <a:r>
              <a:rPr lang="en-US" sz="2400">
                <a:latin typeface="Symbol" pitchFamily="18" charset="2"/>
              </a:rPr>
              <a:t>£ </a:t>
            </a:r>
            <a:r>
              <a:rPr lang="en-US" sz="2400"/>
              <a:t>C* + </a:t>
            </a:r>
            <a:r>
              <a:rPr lang="en-US" sz="2400" smtClean="0"/>
              <a:t>C*/3 = 4/3 C*.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699566" y="4660213"/>
            <a:ext cx="1279927" cy="1453321"/>
            <a:chOff x="4483875" y="3100545"/>
            <a:chExt cx="1279927" cy="1453321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821233" y="3471504"/>
              <a:ext cx="69537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657864" y="3830103"/>
              <a:ext cx="1105938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483875" y="4205888"/>
              <a:ext cx="120812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975912" y="3100545"/>
              <a:ext cx="402609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2028008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851894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70590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552965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solidFill>
                  <a:srgbClr val="1503FB"/>
                </a:solidFill>
              </a:rPr>
              <a:t>Case 2</a:t>
            </a:r>
            <a:r>
              <a:rPr lang="en-US"/>
              <a:t> t &gt; C*/3.</a:t>
            </a:r>
          </a:p>
          <a:p>
            <a:pPr lvl="1"/>
            <a:r>
              <a:rPr lang="en-US"/>
              <a:t>Since X is the smallest task, all tasks are &gt; C*/3.</a:t>
            </a:r>
          </a:p>
          <a:p>
            <a:pPr lvl="1"/>
            <a:r>
              <a:rPr lang="en-US"/>
              <a:t>So the optimal schedule has at most 2 tasks per processor.  So m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2n.</a:t>
            </a:r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n, then LPT and optimal schedule both put one task per processor.</a:t>
            </a:r>
          </a:p>
          <a:p>
            <a:pPr lvl="1"/>
            <a:r>
              <a:rPr lang="en-US"/>
              <a:t>If n &lt; m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2n, 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16888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7204" cy="508945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 many parallel applications, tasks have geometric coordinates, and nearby tasks communicate with each other.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a particle simulation, nearby particles interact. </a:t>
            </a:r>
            <a:endParaRPr lang="en-US" smtClean="0"/>
          </a:p>
          <a:p>
            <a:pPr lvl="1"/>
            <a:r>
              <a:rPr lang="en-US" smtClean="0"/>
              <a:t>Assume a static or semi-static setting, where tasks have same size.</a:t>
            </a:r>
            <a:endParaRPr lang="en-US" smtClean="0"/>
          </a:p>
          <a:p>
            <a:r>
              <a:rPr lang="en-US" smtClean="0"/>
              <a:t>We want to load balance and also minimize communication.  </a:t>
            </a:r>
          </a:p>
          <a:p>
            <a:pPr lvl="1"/>
            <a:r>
              <a:rPr lang="en-US" smtClean="0"/>
              <a:t>Want to place nearby tasks on same processor.</a:t>
            </a:r>
          </a:p>
          <a:p>
            <a:pPr lvl="1"/>
            <a:r>
              <a:rPr lang="en-US" smtClean="0"/>
              <a:t>Still assume the task sizes are known.</a:t>
            </a:r>
          </a:p>
          <a:p>
            <a:r>
              <a:rPr lang="en-US" smtClean="0"/>
              <a:t>Represent each task by a point at some coordinates.</a:t>
            </a:r>
          </a:p>
          <a:p>
            <a:r>
              <a:rPr lang="en-US" smtClean="0"/>
              <a:t>Partition the points into m sets.  Assign tasks in each set to one processor.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5" y="1566057"/>
            <a:ext cx="4021245" cy="2530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bisection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085708" cy="522815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First partition tasks evenly in the x direction.</a:t>
            </a:r>
          </a:p>
          <a:p>
            <a:r>
              <a:rPr lang="en-US" smtClean="0"/>
              <a:t>In each half, partition tasks evenly in the y direction.</a:t>
            </a:r>
          </a:p>
          <a:p>
            <a:r>
              <a:rPr lang="en-US" smtClean="0"/>
              <a:t>In each quarter, partition tasks evenly in the x direction.  Etc.</a:t>
            </a:r>
          </a:p>
          <a:p>
            <a:r>
              <a:rPr lang="en-US" smtClean="0"/>
              <a:t>This might lead to partitions with large aspect ratios, causing many communicating tasks to lie in different partitions.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6197" y="4152951"/>
            <a:ext cx="347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New Challenges in Dynamic Load Balancing, Devine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120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60770" cy="533089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Goal is to finish a set of tasks as quickly as possible.</a:t>
            </a:r>
          </a:p>
          <a:p>
            <a:pPr lvl="1"/>
            <a:r>
              <a:rPr lang="en-US" smtClean="0"/>
              <a:t>Requires resources don’t idle, i.e. do similar amounts of work.</a:t>
            </a:r>
          </a:p>
          <a:p>
            <a:r>
              <a:rPr lang="en-US" smtClean="0"/>
              <a:t>Load balancing decides which tasks to perform on which processors.</a:t>
            </a:r>
          </a:p>
          <a:p>
            <a:r>
              <a:rPr lang="en-US" smtClean="0"/>
              <a:t>Scheduling decides the order of tasks, which affects fairness, responsiveness, etc.</a:t>
            </a:r>
          </a:p>
          <a:p>
            <a:r>
              <a:rPr lang="en-US"/>
              <a:t>Load balancing and scheduling have a vast literature in parallel and distributed computing, operating systems, operations research, etc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Many different models for computation and communication, precedence constraints, heterogeneous systems, etc. </a:t>
            </a:r>
          </a:p>
          <a:p>
            <a:r>
              <a:rPr lang="en-US" smtClean="0"/>
              <a:t>Many packages available, e.g. Zoltan, Cilk, Chombo, ParMetis.</a:t>
            </a:r>
          </a:p>
          <a:p>
            <a:r>
              <a:rPr lang="en-US" smtClean="0"/>
              <a:t>For most scheduling problems, finding optimal solution is intractable.</a:t>
            </a:r>
          </a:p>
          <a:p>
            <a:pPr lvl="1"/>
            <a:r>
              <a:rPr lang="en-US"/>
              <a:t>Goal of load balancing is speed, so load balance algorithm itself needs to be fast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Rely on fast heuristics that work well in practice or have approximate performance guarantees.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filling curve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19225"/>
            <a:ext cx="4068564" cy="298838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 space filling curve (SFC) is a 1-D curve that passes through all the points in a discrete / continuous space</a:t>
            </a:r>
            <a:r>
              <a:rPr lang="en-US" smtClean="0"/>
              <a:t>.</a:t>
            </a:r>
          </a:p>
          <a:p>
            <a:r>
              <a:rPr lang="en-US" smtClean="0"/>
              <a:t>SFC’s have good locality properties, i.e. nearby points in the SFC are nearby in space, and usually vice versa.</a:t>
            </a:r>
            <a:r>
              <a:rPr lang="en-US" smtClean="0"/>
              <a:t>  </a:t>
            </a:r>
            <a:endParaRPr lang="en-US" smtClean="0"/>
          </a:p>
          <a:p>
            <a:r>
              <a:rPr lang="en-US" smtClean="0"/>
              <a:t>Many types of SFC’s, e.g. Morton (Z-order) and Hilbert curves.</a:t>
            </a:r>
          </a:p>
          <a:p>
            <a:r>
              <a:rPr lang="en-US" smtClean="0"/>
              <a:t>SFC’s can be generalized to higher dimensions.</a:t>
            </a:r>
          </a:p>
        </p:txBody>
      </p:sp>
      <p:pic>
        <p:nvPicPr>
          <p:cNvPr id="3074" name="Picture 2" descr="https://upload.wikimedia.org/wikipedia/commons/thumb/c/cd/Four-level_Z.svg/300px-Four-level_Z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1247775"/>
            <a:ext cx="2205529" cy="22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atagenetics.com/blog/march22013/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" y="4407613"/>
            <a:ext cx="3619490" cy="23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ariwatch.com/VS/Algorithms/Hilbert3D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94" y="1310776"/>
            <a:ext cx="2091127" cy="21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oj.org/images/124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35" y="3516305"/>
            <a:ext cx="4072340" cy="33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filling </a:t>
            </a:r>
            <a:r>
              <a:rPr lang="en-US" smtClean="0"/>
              <a:t>curve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5357" cy="2387350"/>
          </a:xfrm>
        </p:spPr>
        <p:txBody>
          <a:bodyPr>
            <a:normAutofit/>
          </a:bodyPr>
          <a:lstStyle/>
          <a:p>
            <a:r>
              <a:rPr lang="en-US" sz="2800" smtClean="0"/>
              <a:t>We can use an SFC to map nodes onto a 1D line.</a:t>
            </a:r>
          </a:p>
          <a:p>
            <a:r>
              <a:rPr lang="en-US" sz="2800" smtClean="0"/>
              <a:t>Then we partition nodes along the line evenly.</a:t>
            </a:r>
          </a:p>
          <a:p>
            <a:r>
              <a:rPr lang="en-US" sz="2800"/>
              <a:t>Given a node, there are efficient algorithms to determine which partition it lies in.</a:t>
            </a:r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40" y="3919591"/>
            <a:ext cx="2820160" cy="27110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426109"/>
            <a:ext cx="5229546" cy="3359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smtClean="0"/>
              <a:t>Given a box, can also efficiently enumerate all nodes lying inside the box.</a:t>
            </a:r>
          </a:p>
          <a:p>
            <a:r>
              <a:rPr lang="en-US" sz="2800" kern="0" smtClean="0"/>
              <a:t>These operations are useful for particle simulations and collision detection.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26185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Inertial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476125" cy="53565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top partitioning </a:t>
            </a:r>
            <a:r>
              <a:rPr lang="en-US" smtClean="0"/>
              <a:t>(across the dotted line) </a:t>
            </a:r>
            <a:r>
              <a:rPr lang="en-US" smtClean="0"/>
              <a:t>is better than the bottom one, because it cuts fewer communicating pairs of nodes.</a:t>
            </a:r>
          </a:p>
          <a:p>
            <a:r>
              <a:rPr lang="en-US" smtClean="0"/>
              <a:t>Intuitively, we want to find a line L that minimizes the moment of inertia of the nodes rotating around L.</a:t>
            </a:r>
          </a:p>
          <a:p>
            <a:pPr lvl="1"/>
            <a:r>
              <a:rPr lang="en-US" smtClean="0"/>
              <a:t>A closed form solution exists for the optimal L.</a:t>
            </a:r>
          </a:p>
          <a:p>
            <a:r>
              <a:rPr lang="en-US" smtClean="0"/>
              <a:t>Once we have L, project all the nodes onto L, then find the median.  </a:t>
            </a:r>
          </a:p>
          <a:p>
            <a:pPr lvl="1"/>
            <a:r>
              <a:rPr lang="en-US" smtClean="0"/>
              <a:t>Partition nodes based on which side of the median their projection lies.</a:t>
            </a:r>
          </a:p>
          <a:p>
            <a:r>
              <a:rPr lang="en-US" smtClean="0"/>
              <a:t>This produces two partitions.  For m partitions, apply the partitioning recursively.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66" y="839454"/>
            <a:ext cx="2855734" cy="108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4" y="2049542"/>
            <a:ext cx="2797750" cy="1125865"/>
          </a:xfrm>
          <a:prstGeom prst="rect">
            <a:avLst/>
          </a:prstGeom>
        </p:spPr>
      </p:pic>
      <p:pic>
        <p:nvPicPr>
          <p:cNvPr id="2050" name="Picture 2" descr="C:\Rui\ShanghaiTech\Work\Readings\Articles\Graph partitioning 1_files\2DInerti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08" y="3562303"/>
            <a:ext cx="3099692" cy="22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1061" y="5979560"/>
            <a:ext cx="348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https://people.eecs.berkeley.edu</a:t>
            </a:r>
            <a:r>
              <a:rPr lang="en-US" sz="1400" smtClean="0"/>
              <a:t>/</a:t>
            </a:r>
          </a:p>
          <a:p>
            <a:r>
              <a:rPr lang="en-US" sz="1400" smtClean="0"/>
              <a:t> ~</a:t>
            </a:r>
            <a:r>
              <a:rPr lang="en-US" sz="1400"/>
              <a:t>demmel/cs267/lecture18/lecture18.html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34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In geometric partitioning, the communicating tasks were defined implicitly based on proximity.</a:t>
            </a:r>
          </a:p>
          <a:p>
            <a:r>
              <a:rPr lang="en-US" smtClean="0"/>
              <a:t>In graph based partitioning, we’re given an explicit graph showing the pairs of communicating nodes.</a:t>
            </a:r>
          </a:p>
          <a:p>
            <a:pPr lvl="1"/>
            <a:r>
              <a:rPr lang="en-US" smtClean="0"/>
              <a:t>Graph nodes can be weighted based on size of the task.</a:t>
            </a:r>
          </a:p>
          <a:p>
            <a:pPr lvl="1"/>
            <a:r>
              <a:rPr lang="en-US" smtClean="0"/>
              <a:t>Graph edges can be weighted based on amount of communication.</a:t>
            </a:r>
          </a:p>
          <a:p>
            <a:r>
              <a:rPr lang="en-US" smtClean="0"/>
              <a:t>Want to partition nodes of graph in two parts, and map each part onto a processor.</a:t>
            </a:r>
          </a:p>
          <a:p>
            <a:pPr lvl="1"/>
            <a:r>
              <a:rPr lang="en-US" smtClean="0"/>
              <a:t>If we have more than two processors, do the partitioning recursively.</a:t>
            </a:r>
          </a:p>
          <a:p>
            <a:pPr lvl="1"/>
            <a:r>
              <a:rPr lang="en-US" smtClean="0"/>
              <a:t>Want each part to have approximately same number / weight of nodes, for load balance.</a:t>
            </a:r>
          </a:p>
          <a:p>
            <a:pPr lvl="1"/>
            <a:r>
              <a:rPr lang="en-US" smtClean="0"/>
              <a:t>Want to minimize number of edges cut (i.e. crossing between partitions), because these represent communication between processors.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based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697020" cy="5243566"/>
          </a:xfrm>
        </p:spPr>
        <p:txBody>
          <a:bodyPr/>
          <a:lstStyle/>
          <a:p>
            <a:r>
              <a:rPr lang="en-US" smtClean="0"/>
              <a:t>Computing optimal partitioning is NP-complete, so we have to settle for heuristics.</a:t>
            </a:r>
          </a:p>
          <a:p>
            <a:pPr lvl="1"/>
            <a:r>
              <a:rPr lang="en-US" smtClean="0"/>
              <a:t>Local search (e.g. Kernighan-Lin).</a:t>
            </a:r>
          </a:p>
          <a:p>
            <a:pPr lvl="1"/>
            <a:r>
              <a:rPr lang="en-US" smtClean="0"/>
              <a:t>Spectral.</a:t>
            </a:r>
          </a:p>
          <a:p>
            <a:pPr lvl="1"/>
            <a:r>
              <a:rPr lang="en-US" smtClean="0"/>
              <a:t>Multilevel.</a:t>
            </a:r>
            <a:endParaRPr lang="en-US"/>
          </a:p>
        </p:txBody>
      </p:sp>
      <p:pic>
        <p:nvPicPr>
          <p:cNvPr id="4098" name="Picture 2" descr="https://www.researchgate.net/profile/Santo_Fortunato/publication/1903620/figure/fig4/AS:267801529155601@1440860268802/Figure-5-Graph-partitioning-The-cut-shows-the-partition-in-two-groups-of-equal-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24" y="1520574"/>
            <a:ext cx="2746076" cy="24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Kernighan-Lin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08652" cy="51459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Greedily improve a partition by swapping nodes until no improvement possible.</a:t>
            </a:r>
          </a:p>
          <a:p>
            <a:r>
              <a:rPr lang="en-US" smtClean="0"/>
              <a:t>Start with an arbitrary partition A, B.</a:t>
            </a:r>
          </a:p>
          <a:p>
            <a:r>
              <a:rPr lang="en-US" smtClean="0"/>
              <a:t>For n/2 iterations.</a:t>
            </a:r>
          </a:p>
          <a:p>
            <a:pPr lvl="1"/>
            <a:r>
              <a:rPr lang="en-US" smtClean="0"/>
              <a:t>Choose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A and 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B s.t. swapping a</a:t>
            </a:r>
            <a:r>
              <a:rPr lang="en-US" baseline="-25000" smtClean="0"/>
              <a:t>i</a:t>
            </a:r>
            <a:r>
              <a:rPr lang="en-US" smtClean="0"/>
              <a:t> and b</a:t>
            </a:r>
            <a:r>
              <a:rPr lang="en-US" baseline="-25000" smtClean="0"/>
              <a:t>i</a:t>
            </a:r>
            <a:r>
              <a:rPr lang="en-US" smtClean="0"/>
              <a:t> reduces the cut the most, and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b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 smtClean="0"/>
              <a:t>have never been swapped before.</a:t>
            </a:r>
          </a:p>
          <a:p>
            <a:pPr lvl="1"/>
            <a:r>
              <a:rPr lang="en-US" smtClean="0"/>
              <a:t>Let C</a:t>
            </a:r>
            <a:r>
              <a:rPr lang="en-US" baseline="-25000" smtClean="0"/>
              <a:t>i</a:t>
            </a:r>
            <a:r>
              <a:rPr lang="en-US"/>
              <a:t> </a:t>
            </a:r>
            <a:r>
              <a:rPr lang="en-US" smtClean="0"/>
              <a:t>be the cost of the partition after swapping </a:t>
            </a:r>
            <a:r>
              <a:rPr lang="en-US"/>
              <a:t>a</a:t>
            </a:r>
            <a:r>
              <a:rPr lang="en-US" baseline="-25000"/>
              <a:t>i</a:t>
            </a:r>
            <a:r>
              <a:rPr lang="en-US"/>
              <a:t> and 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Choose the C</a:t>
            </a:r>
            <a:r>
              <a:rPr lang="en-US" baseline="-25000" smtClean="0"/>
              <a:t>i</a:t>
            </a:r>
            <a:r>
              <a:rPr lang="en-US" smtClean="0"/>
              <a:t> with the lowest cost.</a:t>
            </a:r>
          </a:p>
          <a:p>
            <a:r>
              <a:rPr lang="en-US" smtClean="0"/>
              <a:t>If C</a:t>
            </a:r>
            <a:r>
              <a:rPr lang="en-US" baseline="-25000" smtClean="0"/>
              <a:t>i</a:t>
            </a:r>
            <a:r>
              <a:rPr lang="en-US" smtClean="0"/>
              <a:t>’s cost is lower than cost of (A, B), restart the algorithm with partition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Otherwise return 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In practice KL is very fast and returns reasonably good partitions.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31" y="1247775"/>
            <a:ext cx="3305246" cy="48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Laplacian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52891" cy="1863367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an undirected graph G, define the Laplacian matrix L(G)</a:t>
            </a:r>
          </a:p>
          <a:p>
            <a:pPr lvl="1"/>
            <a:r>
              <a:rPr lang="en-US" smtClean="0"/>
              <a:t>For each edge (i,j) in G, set entry (i,j) to -1 in L(G).</a:t>
            </a:r>
          </a:p>
          <a:p>
            <a:pPr lvl="1"/>
            <a:r>
              <a:rPr lang="en-US" smtClean="0"/>
              <a:t>For each node i, set entry (i,i) of L(G) to –d, where d is the degree of i.</a:t>
            </a:r>
          </a:p>
          <a:p>
            <a:pPr lvl="1"/>
            <a:r>
              <a:rPr lang="en-US" smtClean="0"/>
              <a:t>Set all other entries to 0</a:t>
            </a:r>
            <a:r>
              <a:rPr lang="en-US" smtClean="0"/>
              <a:t>.</a:t>
            </a:r>
          </a:p>
          <a:p>
            <a:r>
              <a:rPr lang="en-US" smtClean="0"/>
              <a:t>Similar to adjacency matrix, but has interesting spectral properties.</a:t>
            </a:r>
            <a:endParaRPr lang="en-US" smtClean="0"/>
          </a:p>
          <a:p>
            <a:pPr lvl="1"/>
            <a:endParaRPr lang="en-US"/>
          </a:p>
        </p:txBody>
      </p:sp>
      <p:pic>
        <p:nvPicPr>
          <p:cNvPr id="5122" name="Picture 2" descr="https://people.eecs.berkeley.edu/~demmel/cs267/lecture20/Laplacian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60" y="3112319"/>
            <a:ext cx="5961577" cy="37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6908" y="6493267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8053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7973" cy="5269251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Fact</a:t>
            </a:r>
            <a:r>
              <a:rPr lang="en-US" smtClean="0"/>
              <a:t> </a:t>
            </a:r>
            <a:r>
              <a:rPr lang="en-US" smtClean="0"/>
              <a:t>L(G) is positive semidefinite, and all </a:t>
            </a:r>
            <a:r>
              <a:rPr lang="en-US" smtClean="0"/>
              <a:t>the eigenvalues of L(G) are real and nonnegative.</a:t>
            </a:r>
          </a:p>
          <a:p>
            <a:r>
              <a:rPr lang="en-US" smtClean="0"/>
              <a:t>Let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..., x</a:t>
            </a:r>
            <a:r>
              <a:rPr lang="en-US" baseline="-25000" smtClean="0"/>
              <a:t>n</a:t>
            </a:r>
            <a:r>
              <a:rPr lang="en-US" smtClean="0"/>
              <a:t>) be the eigenvector of L(G) corresponding to the second smallest eigenvalue.</a:t>
            </a:r>
          </a:p>
          <a:p>
            <a:r>
              <a:rPr lang="en-US" smtClean="0"/>
              <a:t>Partition G as A = {i : 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0} and B = {i : x</a:t>
            </a:r>
            <a:r>
              <a:rPr lang="en-US" baseline="-25000" smtClean="0"/>
              <a:t>i</a:t>
            </a:r>
            <a:r>
              <a:rPr lang="en-US" smtClean="0"/>
              <a:t> &gt; 0}.</a:t>
            </a:r>
          </a:p>
          <a:p>
            <a:r>
              <a:rPr lang="en-US" smtClean="0"/>
              <a:t>Usually produces better partitions than Kernighan-Lin.</a:t>
            </a:r>
          </a:p>
          <a:p>
            <a:r>
              <a:rPr lang="en-US" smtClean="0"/>
              <a:t>But finding second eigenvector quite expensive.</a:t>
            </a:r>
          </a:p>
          <a:p>
            <a:pPr lvl="1"/>
            <a:r>
              <a:rPr lang="en-US" smtClean="0"/>
              <a:t>Suffices to find approximate eigenvector.  But this is still costly.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44" y="43236"/>
            <a:ext cx="2055487" cy="2118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78" y="2162096"/>
            <a:ext cx="2769122" cy="2171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67" y="4349840"/>
            <a:ext cx="2107839" cy="210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2301" y="6396334"/>
            <a:ext cx="372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https</a:t>
            </a:r>
            <a:r>
              <a:rPr lang="en-US" sz="1200"/>
              <a:t>://www.cs.purdue.edu/homes</a:t>
            </a:r>
            <a:r>
              <a:rPr lang="en-US" sz="1200" smtClean="0"/>
              <a:t>/</a:t>
            </a:r>
          </a:p>
          <a:p>
            <a:r>
              <a:rPr lang="en-US" sz="1200" smtClean="0"/>
              <a:t>dgleich/demos/matlab/spectral/spectral.html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6754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Spectral, and even KL partitioning are too slow on very large graphs.</a:t>
            </a:r>
          </a:p>
          <a:p>
            <a:r>
              <a:rPr lang="en-US" smtClean="0"/>
              <a:t>To speed them up we run them on coarsened versions of the task graph.  </a:t>
            </a:r>
          </a:p>
          <a:p>
            <a:r>
              <a:rPr lang="en-US" smtClean="0"/>
              <a:t>In fact, we coarsen the graph several times, until the number of nodes is small.  Then we partition the coarse graph.  Finally, we recover a partition on the fine graph using the coarse partition.</a:t>
            </a:r>
          </a:p>
          <a:p>
            <a:pPr lvl="1"/>
            <a:r>
              <a:rPr lang="en-US" smtClean="0"/>
              <a:t>During the recovery, we can refine the coarse partitioning, by e.g. using it as the starting guess for Kernighan-Lin.</a:t>
            </a:r>
          </a:p>
          <a:p>
            <a:r>
              <a:rPr lang="en-US" smtClean="0"/>
              <a:t>Multilevel schemes achieve good quality and speed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7114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partitioning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4526"/>
            <a:ext cx="5793922" cy="213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" y="4156124"/>
            <a:ext cx="5917332" cy="216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333" y="1674688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One way to coarsen a graph is based on matchings.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First, find a maximal matching greedily.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Collapse matched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Merge edges connected to matched nodes.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308333" y="4225349"/>
            <a:ext cx="269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After partitioning the coarse graph, expand the merged edges to recover partition in the original graph.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Can refine the partition using e.g. Kernighan-Lin.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57200" y="6498404"/>
            <a:ext cx="627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https://people.eecs.berkeley.edu</a:t>
            </a:r>
            <a:r>
              <a:rPr lang="en-US" sz="1200" smtClean="0"/>
              <a:t>/~</a:t>
            </a:r>
            <a:r>
              <a:rPr lang="en-US" sz="1200"/>
              <a:t>demmel/cs267/lecture18/lecture18.html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0845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 dynamic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80972" cy="5305211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Some applications are static, i.e. the set of tasks in the application, their sizes and communication pattern are known at the start of the execution.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Dense </a:t>
            </a:r>
            <a:r>
              <a:rPr lang="en-US" smtClean="0"/>
              <a:t>and sparse </a:t>
            </a:r>
            <a:r>
              <a:rPr lang="en-US" smtClean="0"/>
              <a:t>linear </a:t>
            </a:r>
            <a:r>
              <a:rPr lang="en-US" smtClean="0"/>
              <a:t>algebra, FFT.</a:t>
            </a:r>
          </a:p>
          <a:p>
            <a:pPr lvl="1"/>
            <a:r>
              <a:rPr lang="en-US" smtClean="0"/>
              <a:t>Load balancing can be done once at beginning of computation.</a:t>
            </a:r>
          </a:p>
          <a:p>
            <a:pPr lvl="2"/>
            <a:r>
              <a:rPr lang="en-US" smtClean="0"/>
              <a:t>Can afford to spend more time to get higher quality solution.</a:t>
            </a:r>
          </a:p>
          <a:p>
            <a:r>
              <a:rPr lang="en-US" smtClean="0"/>
              <a:t>For semi-static problems, task information is known periodically at start of some phases.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Particle simulations, grid computations.</a:t>
            </a:r>
          </a:p>
          <a:p>
            <a:pPr lvl="1"/>
            <a:r>
              <a:rPr lang="en-US" smtClean="0"/>
              <a:t>Periodically rebalance when load changes substantially.</a:t>
            </a:r>
          </a:p>
          <a:p>
            <a:pPr lvl="2"/>
            <a:r>
              <a:rPr lang="en-US" smtClean="0"/>
              <a:t>Requires relatively efficient algorithm.</a:t>
            </a:r>
          </a:p>
          <a:p>
            <a:r>
              <a:rPr lang="en-US" smtClean="0"/>
              <a:t>For dynamic problems, information is only known at runtime.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problems.</a:t>
            </a:r>
          </a:p>
          <a:p>
            <a:pPr lvl="1"/>
            <a:r>
              <a:rPr lang="en-US" smtClean="0"/>
              <a:t>Constantly rebalance on the fly.  Need very lightweight methods.</a:t>
            </a:r>
          </a:p>
          <a:p>
            <a:r>
              <a:rPr lang="en-US" smtClean="0"/>
              <a:t>Can load balance at different granularities.</a:t>
            </a:r>
          </a:p>
          <a:p>
            <a:pPr lvl="1"/>
            <a:r>
              <a:rPr lang="en-US" smtClean="0"/>
              <a:t>Fine grained task balancing gives best results, but may take too much time and memory.</a:t>
            </a:r>
          </a:p>
          <a:p>
            <a:pPr lvl="1"/>
            <a:r>
              <a:rPr lang="en-US" smtClean="0"/>
              <a:t>Can group tasks together for coarse graine balancing.</a:t>
            </a:r>
          </a:p>
        </p:txBody>
      </p:sp>
    </p:spTree>
    <p:extLst>
      <p:ext uri="{BB962C8B-B14F-4D97-AF65-F5344CB8AC3E}">
        <p14:creationId xmlns:p14="http://schemas.microsoft.com/office/powerpoint/2010/main" val="26400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some applications tasks are created by processes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Search algorithms.  Recursive algorithms.</a:t>
            </a:r>
          </a:p>
          <a:p>
            <a:r>
              <a:rPr lang="en-US" smtClean="0"/>
              <a:t>Ideally do distributed load balancing, since tasks are created by distributed processes.</a:t>
            </a:r>
          </a:p>
          <a:p>
            <a:r>
              <a:rPr lang="en-US" smtClean="0"/>
              <a:t>One method is diffusion.  If a process has too many tasks, it sends some to its neighbors.  If a neighbor becomes overloaded, it does the same thing.</a:t>
            </a:r>
          </a:p>
          <a:p>
            <a:pPr lvl="1"/>
            <a:r>
              <a:rPr lang="en-US" smtClean="0"/>
              <a:t>Eventually load spreads out and equalizes.</a:t>
            </a:r>
          </a:p>
          <a:p>
            <a:pPr lvl="1"/>
            <a:r>
              <a:rPr lang="en-US" smtClean="0"/>
              <a:t>But might take a long time and cause lots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9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06657" cy="482746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Another technique is work stealing, where processes without work steal work from processes with.</a:t>
            </a:r>
          </a:p>
          <a:p>
            <a:r>
              <a:rPr lang="en-US" smtClean="0"/>
              <a:t>In </a:t>
            </a:r>
            <a:r>
              <a:rPr lang="en-US" smtClean="0"/>
              <a:t>work stealing, each process maintains a double-ended queue (deque).</a:t>
            </a:r>
          </a:p>
          <a:p>
            <a:r>
              <a:rPr lang="en-US" smtClean="0"/>
              <a:t>Process performs task on the top of the deque.</a:t>
            </a:r>
          </a:p>
          <a:p>
            <a:r>
              <a:rPr lang="en-US" smtClean="0"/>
              <a:t>If process creates a task, it pushes it onto top of the deque.</a:t>
            </a:r>
          </a:p>
          <a:p>
            <a:r>
              <a:rPr lang="en-US" smtClean="0"/>
              <a:t>If the process’s deque is empty, it needs to load balance.</a:t>
            </a:r>
          </a:p>
          <a:p>
            <a:pPr lvl="1"/>
            <a:r>
              <a:rPr lang="en-US" smtClean="0"/>
              <a:t>It picks a random other process and steals a task from the bottom of that process’s deque.</a:t>
            </a:r>
          </a:p>
          <a:p>
            <a:pPr lvl="1"/>
            <a:r>
              <a:rPr lang="en-US" smtClean="0"/>
              <a:t>This minimizes (but doesn’t completely avoid) contention between the two processes, since one takes tasks from top and one from bottom.</a:t>
            </a:r>
          </a:p>
          <a:p>
            <a:r>
              <a:rPr lang="en-US" smtClean="0"/>
              <a:t>Work stealing doesn’t incur any overhead when processes have tasks.</a:t>
            </a:r>
          </a:p>
          <a:p>
            <a:r>
              <a:rPr lang="en-US" smtClean="0"/>
              <a:t>Overhead when stealing is also borne by idle processes.</a:t>
            </a:r>
          </a:p>
          <a:p>
            <a:pPr lvl="1"/>
            <a:r>
              <a:rPr lang="en-US" smtClean="0"/>
              <a:t>In contrast, for work pushing busy processes incur overhead for load balancing.  </a:t>
            </a:r>
          </a:p>
          <a:p>
            <a:r>
              <a:rPr lang="en-US" smtClean="0"/>
              <a:t>Work stealing is used in the Cilk parallel runtime.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Centralized vs distributed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Centralized load balancing gathers all information at one node.</a:t>
            </a:r>
          </a:p>
          <a:p>
            <a:pPr lvl="1"/>
            <a:r>
              <a:rPr lang="en-US" smtClean="0"/>
              <a:t>Produces better result since global load info available.</a:t>
            </a:r>
          </a:p>
          <a:p>
            <a:pPr lvl="1"/>
            <a:r>
              <a:rPr lang="en-US" smtClean="0"/>
              <a:t>Central node becomes performance bottleneck.</a:t>
            </a:r>
          </a:p>
          <a:p>
            <a:r>
              <a:rPr lang="en-US" smtClean="0"/>
              <a:t>Distributed load balancing lets nodes communicate and make own balancing decisions.</a:t>
            </a:r>
          </a:p>
          <a:p>
            <a:pPr lvl="1"/>
            <a:r>
              <a:rPr lang="en-US" smtClean="0"/>
              <a:t>More scalable.  Can react faster to load changes.</a:t>
            </a:r>
          </a:p>
          <a:p>
            <a:pPr lvl="1"/>
            <a:r>
              <a:rPr lang="en-US" smtClean="0"/>
              <a:t>Hard to achieve globally optimal result.</a:t>
            </a:r>
          </a:p>
          <a:p>
            <a:pPr lvl="1"/>
            <a:r>
              <a:rPr lang="en-US" smtClean="0"/>
              <a:t>May be slower than centralized if multiple balancing steps required.</a:t>
            </a:r>
          </a:p>
          <a:p>
            <a:r>
              <a:rPr lang="en-US" smtClean="0"/>
              <a:t>Hierarchical scheme uses centralized node for coarse grained load balancing, then uses distributed nodes for fine grained balance.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First assign groups of tasks to nodes, then divide each group among the processors.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Load estimation tries to predict the load and communication pattern of a task.</a:t>
            </a:r>
          </a:p>
          <a:p>
            <a:pPr lvl="1"/>
            <a:r>
              <a:rPr lang="en-US" smtClean="0"/>
              <a:t>In best case, this can be inferred from the code.</a:t>
            </a:r>
          </a:p>
          <a:p>
            <a:pPr lvl="1"/>
            <a:r>
              <a:rPr lang="en-US" smtClean="0"/>
              <a:t>Otherwise, can profile the task, and assume its future behavior matches the past.</a:t>
            </a:r>
          </a:p>
          <a:p>
            <a:pPr lvl="2"/>
            <a:r>
              <a:rPr lang="en-US" smtClean="0"/>
              <a:t>Information gathered automatically, without user intervention.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Works well for some scientific computations and simulations.</a:t>
            </a:r>
          </a:p>
          <a:p>
            <a:pPr lvl="1"/>
            <a:r>
              <a:rPr lang="en-US" smtClean="0"/>
              <a:t>Alternatively, can build a model for the task behavior.</a:t>
            </a:r>
          </a:p>
          <a:p>
            <a:pPr lvl="2"/>
            <a:r>
              <a:rPr lang="en-US" smtClean="0"/>
              <a:t>Labor intensive.  Must update model if program changes.</a:t>
            </a:r>
          </a:p>
          <a:p>
            <a:r>
              <a:rPr lang="en-US" smtClean="0"/>
              <a:t>When load changes, can rebalance by migrating tasks from one node to another.</a:t>
            </a:r>
          </a:p>
          <a:p>
            <a:pPr lvl="1"/>
            <a:r>
              <a:rPr lang="en-US" smtClean="0"/>
              <a:t>May be costly, because need to move code and possibly data.</a:t>
            </a:r>
          </a:p>
          <a:p>
            <a:pPr lvl="1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791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 with a basic model where task sizes are known, there are no precedence constraints between tasks, and ignore communication costs.</a:t>
            </a:r>
          </a:p>
          <a:p>
            <a:pPr lvl="1"/>
            <a:r>
              <a:rPr lang="en-US" smtClean="0"/>
              <a:t>Even in this model optimal scheduling is NP-hard.</a:t>
            </a:r>
          </a:p>
          <a:p>
            <a:r>
              <a:rPr lang="en-US"/>
              <a:t>n independent </a:t>
            </a:r>
            <a:r>
              <a:rPr lang="en-US" smtClean="0"/>
              <a:t>tasks with different sizes.</a:t>
            </a:r>
            <a:endParaRPr lang="en-US"/>
          </a:p>
          <a:p>
            <a:pPr lvl="1"/>
            <a:r>
              <a:rPr lang="en-US"/>
              <a:t>T</a:t>
            </a:r>
            <a:r>
              <a:rPr lang="en-US" smtClean="0"/>
              <a:t>asks </a:t>
            </a:r>
            <a:r>
              <a:rPr lang="en-US"/>
              <a:t>can be done in any order.</a:t>
            </a:r>
          </a:p>
          <a:p>
            <a:pPr lvl="1"/>
            <a:r>
              <a:rPr lang="en-US"/>
              <a:t>Any </a:t>
            </a:r>
            <a:r>
              <a:rPr lang="en-US" smtClean="0"/>
              <a:t>task </a:t>
            </a:r>
            <a:r>
              <a:rPr lang="en-US"/>
              <a:t>can be done on any </a:t>
            </a:r>
            <a:r>
              <a:rPr lang="en-US" smtClean="0"/>
              <a:t>processor.</a:t>
            </a:r>
            <a:endParaRPr lang="en-US"/>
          </a:p>
          <a:p>
            <a:r>
              <a:rPr lang="en-US"/>
              <a:t>m </a:t>
            </a:r>
            <a:r>
              <a:rPr lang="en-US" smtClean="0"/>
              <a:t>processors with the same speed.</a:t>
            </a:r>
            <a:endParaRPr lang="en-US"/>
          </a:p>
          <a:p>
            <a:pPr lvl="1"/>
            <a:r>
              <a:rPr lang="en-US"/>
              <a:t>Each processors can do one </a:t>
            </a:r>
            <a:r>
              <a:rPr lang="en-US" smtClean="0"/>
              <a:t>task </a:t>
            </a:r>
            <a:r>
              <a:rPr lang="en-US"/>
              <a:t>at a time</a:t>
            </a:r>
            <a:r>
              <a:rPr lang="en-US" smtClean="0"/>
              <a:t>.</a:t>
            </a:r>
          </a:p>
          <a:p>
            <a:r>
              <a:rPr lang="en-US" smtClean="0"/>
              <a:t>Minimize </a:t>
            </a:r>
            <a:r>
              <a:rPr lang="en-US"/>
              <a:t>the </a:t>
            </a:r>
            <a:r>
              <a:rPr lang="en-US" smtClean="0"/>
              <a:t>makespan, i.e. time when last processor finishes.</a:t>
            </a:r>
            <a:endParaRPr lang="en-US"/>
          </a:p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71230" y="4668716"/>
            <a:ext cx="5926015" cy="2136532"/>
            <a:chOff x="1266093" y="4668716"/>
            <a:chExt cx="5926015" cy="2136532"/>
          </a:xfrm>
        </p:grpSpPr>
        <p:grpSp>
          <p:nvGrpSpPr>
            <p:cNvPr id="5" name="Group 4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11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28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26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4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2" name="Rounded Rectangle 21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ounded Rectangle 22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0" name="Left Brace 19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0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Show that minimizing makespan on even two processors is NP-complete.</a:t>
            </a:r>
          </a:p>
          <a:p>
            <a:r>
              <a:rPr lang="en-US" smtClean="0"/>
              <a:t>Decision </a:t>
            </a:r>
            <a:r>
              <a:rPr lang="en-US" dirty="0" smtClean="0"/>
              <a:t>version </a:t>
            </a:r>
            <a:r>
              <a:rPr lang="en-US" smtClean="0"/>
              <a:t>of problem is in NP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40EFA"/>
                </a:solidFill>
              </a:rPr>
              <a:t>SUBSET-SUM </a:t>
            </a:r>
            <a:r>
              <a:rPr lang="en-US" smtClean="0">
                <a:solidFill>
                  <a:srgbClr val="140EFA"/>
                </a:solidFill>
              </a:rPr>
              <a:t>problem</a:t>
            </a:r>
            <a:r>
              <a:rPr lang="en-US" smtClean="0"/>
              <a:t>: Given </a:t>
            </a:r>
            <a:r>
              <a:rPr lang="en-US" dirty="0" smtClean="0"/>
              <a:t>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</a:t>
            </a:r>
            <a:r>
              <a:rPr lang="en-US" smtClean="0"/>
              <a:t>}.  For t=9</a:t>
            </a:r>
            <a:r>
              <a:rPr lang="en-US" dirty="0" smtClean="0"/>
              <a:t>, yes</a:t>
            </a:r>
            <a:r>
              <a:rPr lang="en-US" smtClean="0"/>
              <a:t>.  For t=14</a:t>
            </a:r>
            <a:r>
              <a:rPr lang="en-US" dirty="0" smtClean="0"/>
              <a:t>, no.</a:t>
            </a:r>
          </a:p>
          <a:p>
            <a:pPr lvl="1"/>
            <a:r>
              <a:rPr lang="en-US" smtClean="0"/>
              <a:t>SUBSET-SUM is NP-complete.  Will reduce it to 2 processor makespan scheduling. </a:t>
            </a:r>
          </a:p>
          <a:p>
            <a:r>
              <a:rPr lang="en-US" smtClean="0"/>
              <a:t>Let </a:t>
            </a:r>
            <a:r>
              <a:rPr lang="en-US" dirty="0" smtClean="0"/>
              <a:t>(</a:t>
            </a:r>
            <a:r>
              <a:rPr lang="en-US" dirty="0" err="1" smtClean="0"/>
              <a:t>S,t</a:t>
            </a:r>
            <a:r>
              <a:rPr lang="en-US" dirty="0" smtClean="0"/>
              <a:t>) be an instance </a:t>
            </a:r>
            <a:r>
              <a:rPr lang="en-US" smtClean="0"/>
              <a:t>of SUBSET-SUM, and let s be sum of all elements in S.  </a:t>
            </a:r>
            <a:endParaRPr lang="en-US" dirty="0" smtClean="0"/>
          </a:p>
          <a:p>
            <a:r>
              <a:rPr lang="en-US" smtClean="0"/>
              <a:t>Make </a:t>
            </a:r>
            <a:r>
              <a:rPr lang="en-US" dirty="0" smtClean="0"/>
              <a:t>a set </a:t>
            </a:r>
            <a:r>
              <a:rPr lang="en-US" smtClean="0"/>
              <a:t>of tasks </a:t>
            </a:r>
            <a:r>
              <a:rPr lang="en-US" dirty="0" smtClean="0"/>
              <a:t>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</a:t>
            </a:r>
            <a:r>
              <a:rPr lang="en-US" smtClean="0"/>
              <a:t>processors</a:t>
            </a:r>
            <a:r>
              <a:rPr lang="en-US" smtClean="0"/>
              <a:t>.</a:t>
            </a:r>
          </a:p>
          <a:p>
            <a:r>
              <a:rPr lang="en-US" smtClean="0"/>
              <a:t>Show that SUBSET-SUM reduces to min makespan, i.e. SUBSET-SUM has a solution iff min makespan has a certain solution.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</a:t>
            </a:r>
            <a:r>
              <a:rPr lang="en-US" smtClean="0"/>
              <a:t>the tasks </a:t>
            </a:r>
            <a:r>
              <a:rPr lang="en-US" dirty="0" smtClean="0"/>
              <a:t>in S’ </a:t>
            </a:r>
            <a:r>
              <a:rPr lang="en-US" smtClean="0"/>
              <a:t>and task </a:t>
            </a:r>
            <a:r>
              <a:rPr lang="en-US" dirty="0" smtClean="0"/>
              <a:t>s-2t on processor 1.  </a:t>
            </a:r>
            <a:r>
              <a:rPr lang="en-US" smtClean="0"/>
              <a:t>So processor </a:t>
            </a:r>
            <a:r>
              <a:rPr lang="en-US" dirty="0" smtClean="0"/>
              <a:t>1 finishes at time t+s-2t=s-t</a:t>
            </a:r>
            <a:r>
              <a:rPr lang="en-US" smtClean="0"/>
              <a:t>.  Processor </a:t>
            </a:r>
            <a:r>
              <a:rPr lang="en-US" dirty="0" smtClean="0"/>
              <a:t>2 does </a:t>
            </a:r>
            <a:r>
              <a:rPr lang="en-US" smtClean="0"/>
              <a:t>the tasks </a:t>
            </a:r>
            <a:r>
              <a:rPr lang="en-US" dirty="0" smtClean="0"/>
              <a:t>in S-S’, so it finishes at time s-t as </a:t>
            </a:r>
            <a:r>
              <a:rPr lang="en-US" smtClean="0"/>
              <a:t>well.  Since processors finish at same time, the makespan is minimal.</a:t>
            </a:r>
            <a:endParaRPr lang="en-US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</a:t>
            </a:r>
            <a:r>
              <a:rPr lang="en-US" smtClean="0"/>
              <a:t>WLOG processor </a:t>
            </a:r>
            <a:r>
              <a:rPr lang="en-US" dirty="0" smtClean="0"/>
              <a:t>1 does the </a:t>
            </a:r>
            <a:r>
              <a:rPr lang="en-US" smtClean="0"/>
              <a:t>s-2t task.  </a:t>
            </a:r>
            <a:r>
              <a:rPr lang="en-US" dirty="0" smtClean="0"/>
              <a:t>Since </a:t>
            </a:r>
            <a:r>
              <a:rPr lang="en-US" dirty="0" err="1" smtClean="0"/>
              <a:t>makespan</a:t>
            </a:r>
            <a:r>
              <a:rPr lang="en-US" dirty="0" smtClean="0"/>
              <a:t> is s-t, the </a:t>
            </a:r>
            <a:r>
              <a:rPr lang="en-US" smtClean="0"/>
              <a:t>other tasks processor </a:t>
            </a:r>
            <a:r>
              <a:rPr lang="en-US" dirty="0" smtClean="0"/>
              <a:t>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err="1" smtClean="0"/>
              <a:t>iff</a:t>
            </a:r>
            <a:r>
              <a:rPr lang="en-US" smtClean="0"/>
              <a:t> minimum makespan = s-t, so minimizing makespan is NPC.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7984" cy="3513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smtClean="0"/>
              <a:t>List scheduling (Graham) </a:t>
            </a:r>
            <a:r>
              <a:rPr lang="en-US" dirty="0" smtClean="0"/>
              <a:t>is a simple </a:t>
            </a:r>
            <a:r>
              <a:rPr lang="en-US" smtClean="0"/>
              <a:t>greedy algorithm that finds </a:t>
            </a:r>
            <a:r>
              <a:rPr lang="en-US" dirty="0" smtClean="0"/>
              <a:t>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smtClean="0"/>
              <a:t>Call this a 2-approximation.</a:t>
            </a:r>
          </a:p>
          <a:p>
            <a:r>
              <a:rPr lang="en-US" smtClean="0"/>
              <a:t>If there are precedence constraints, we can modify list scheduling to allocate a task whenever it’s available, i.e. all its preceding tasks are finished.</a:t>
            </a:r>
          </a:p>
          <a:p>
            <a:pPr lvl="1"/>
            <a:r>
              <a:rPr lang="en-US" smtClean="0"/>
              <a:t>This still gives a 2-approximation, but we won’t prove it.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6374" y="5044406"/>
            <a:ext cx="4731251" cy="1446550"/>
          </a:xfrm>
          <a:prstGeom prst="rect">
            <a:avLst/>
          </a:prstGeom>
          <a:noFill/>
          <a:ln>
            <a:solidFill>
              <a:srgbClr val="140EFA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List </a:t>
            </a:r>
            <a:r>
              <a:rPr lang="en-US" sz="2200">
                <a:solidFill>
                  <a:srgbClr val="140EFA"/>
                </a:solidFill>
              </a:rPr>
              <a:t>the </a:t>
            </a:r>
            <a:r>
              <a:rPr lang="en-US" sz="2200" smtClean="0">
                <a:solidFill>
                  <a:srgbClr val="140EFA"/>
                </a:solidFill>
              </a:rPr>
              <a:t>tasks </a:t>
            </a:r>
            <a:r>
              <a:rPr lang="en-US" sz="2200">
                <a:solidFill>
                  <a:srgbClr val="140EFA"/>
                </a:solidFill>
              </a:rPr>
              <a:t>in any order.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While there are unfinished tasks.</a:t>
            </a:r>
            <a:endParaRPr lang="en-US" sz="2200">
              <a:solidFill>
                <a:srgbClr val="140EFA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smtClean="0">
                <a:solidFill>
                  <a:srgbClr val="140EFA"/>
                </a:solidFill>
              </a:rPr>
              <a:t>If any processor is idle, </a:t>
            </a:r>
            <a:r>
              <a:rPr lang="en-US" sz="2200">
                <a:solidFill>
                  <a:srgbClr val="140EFA"/>
                </a:solidFill>
              </a:rPr>
              <a:t>give it the next </a:t>
            </a:r>
            <a:r>
              <a:rPr lang="en-US" sz="2200" smtClean="0">
                <a:solidFill>
                  <a:srgbClr val="140EFA"/>
                </a:solidFill>
              </a:rPr>
              <a:t>task </a:t>
            </a:r>
            <a:r>
              <a:rPr lang="en-US" sz="2200">
                <a:solidFill>
                  <a:srgbClr val="140EFA"/>
                </a:solidFill>
              </a:rPr>
              <a:t>in the list.  </a:t>
            </a:r>
          </a:p>
        </p:txBody>
      </p:sp>
    </p:spTree>
    <p:extLst>
      <p:ext uri="{BB962C8B-B14F-4D97-AF65-F5344CB8AC3E}">
        <p14:creationId xmlns:p14="http://schemas.microsoft.com/office/powerpoint/2010/main" val="11471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65956</TotalTime>
  <Words>3133</Words>
  <Application>Microsoft Office PowerPoint</Application>
  <PresentationFormat>On-screen Show (4:3)</PresentationFormat>
  <Paragraphs>302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Symbol</vt:lpstr>
      <vt:lpstr>Times New Roman</vt:lpstr>
      <vt:lpstr>Wingdings</vt:lpstr>
      <vt:lpstr>Pixel</vt:lpstr>
      <vt:lpstr>Load Balancing and Scheduling</vt:lpstr>
      <vt:lpstr>Load balancing problem</vt:lpstr>
      <vt:lpstr>Static vs dynamic</vt:lpstr>
      <vt:lpstr>Centralized vs distributed</vt:lpstr>
      <vt:lpstr>Other issues</vt:lpstr>
      <vt:lpstr>Static load balancing</vt:lpstr>
      <vt:lpstr>Minimizing makespan is NPC</vt:lpstr>
      <vt:lpstr>Minimizing makespan is NPC</vt:lpstr>
      <vt:lpstr>List scheduling</vt:lpstr>
      <vt:lpstr>Example</vt:lpstr>
      <vt:lpstr>Worst case for LS</vt:lpstr>
      <vt:lpstr>LS is a 2-approximation</vt:lpstr>
      <vt:lpstr>LS is a 2-approximation</vt:lpstr>
      <vt:lpstr>LS is a 2-approximation</vt:lpstr>
      <vt:lpstr>LPT scheduling</vt:lpstr>
      <vt:lpstr>LPT is a 4/3-approximation</vt:lpstr>
      <vt:lpstr>LPT is a 4/3-approximation</vt:lpstr>
      <vt:lpstr>Geometric load balancing</vt:lpstr>
      <vt:lpstr>Recursive bisection </vt:lpstr>
      <vt:lpstr>Space filling curve</vt:lpstr>
      <vt:lpstr>Space filling curve partitioning</vt:lpstr>
      <vt:lpstr>Inertial partitioning</vt:lpstr>
      <vt:lpstr>Graph based partitioning</vt:lpstr>
      <vt:lpstr>Graph based partitioning</vt:lpstr>
      <vt:lpstr>Kernighan-Lin partitioning</vt:lpstr>
      <vt:lpstr>Graph Laplacian</vt:lpstr>
      <vt:lpstr>Spectral partitioning</vt:lpstr>
      <vt:lpstr>Multilevel partitioning</vt:lpstr>
      <vt:lpstr>Multilevel partitioning</vt:lpstr>
      <vt:lpstr>Dynamic load balancing</vt:lpstr>
      <vt:lpstr>Dynamic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4245</cp:revision>
  <cp:lastPrinted>2016-09-14T12:08:15Z</cp:lastPrinted>
  <dcterms:created xsi:type="dcterms:W3CDTF">2004-01-06T19:40:29Z</dcterms:created>
  <dcterms:modified xsi:type="dcterms:W3CDTF">2017-04-24T01:06:27Z</dcterms:modified>
</cp:coreProperties>
</file>