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>
        <p:scale>
          <a:sx n="93" d="100"/>
          <a:sy n="93" d="100"/>
        </p:scale>
        <p:origin x="330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47" d="5000"/>
        <a:sy n="7847" d="5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MapReduce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Top </a:t>
            </a:r>
            <a:r>
              <a:rPr lang="en-US" smtClean="0"/>
              <a:t>10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Apply a ranking function to each input pair and keep the top 10 (or K) highest.</a:t>
            </a:r>
          </a:p>
          <a:p>
            <a:pPr lvl="1"/>
            <a:r>
              <a:rPr lang="en-US" smtClean="0"/>
              <a:t>Find outliers or most interesting data items.</a:t>
            </a:r>
          </a:p>
          <a:p>
            <a:r>
              <a:rPr lang="en-US" smtClean="0"/>
              <a:t>Use multiple mapper tasks and one reducer task.</a:t>
            </a:r>
          </a:p>
          <a:p>
            <a:r>
              <a:rPr lang="en-US" smtClean="0"/>
              <a:t>Each mapper outputs top 10 values among its local inputs, as (NULL, value) pairs.</a:t>
            </a:r>
          </a:p>
          <a:p>
            <a:r>
              <a:rPr lang="en-US" smtClean="0"/>
              <a:t>All pairs get sent to reducer.  It sorts data by value and outputs top 10.</a:t>
            </a:r>
          </a:p>
          <a:p>
            <a:pPr lvl="1"/>
            <a:r>
              <a:rPr lang="en-US" smtClean="0"/>
              <a:t>Since each mapper produces a small number of outputs, reducer usually will not be overloaded.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Distinct </a:t>
            </a:r>
            <a:r>
              <a:rPr lang="en-US" smtClean="0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2342" cy="520760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Find the unique values among input, e.g. for deduplication. </a:t>
            </a:r>
          </a:p>
          <a:p>
            <a:r>
              <a:rPr lang="en-US" smtClean="0"/>
              <a:t>Each mapper does (key, value)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®</a:t>
            </a:r>
            <a:r>
              <a:rPr lang="en-US" smtClean="0"/>
              <a:t> (value, NULL) and outputs the latter pair.</a:t>
            </a:r>
          </a:p>
          <a:p>
            <a:r>
              <a:rPr lang="en-US" smtClean="0"/>
              <a:t>All pairs with same value are sent to same reducer.  Pairs are sorted by key (i.e. </a:t>
            </a:r>
            <a:r>
              <a:rPr lang="en-US" smtClean="0"/>
              <a:t>the value of the intermediate pair), </a:t>
            </a:r>
            <a:r>
              <a:rPr lang="en-US" smtClean="0"/>
              <a:t>so reducer just iterates through its pairs and outputs the distinct </a:t>
            </a:r>
            <a:r>
              <a:rPr lang="en-US" smtClean="0"/>
              <a:t>keys.</a:t>
            </a:r>
            <a:endParaRPr lang="en-US" smtClean="0"/>
          </a:p>
          <a:p>
            <a:r>
              <a:rPr lang="en-US" smtClean="0"/>
              <a:t>Can use combiner in mapper to precombine matching values.</a:t>
            </a:r>
          </a:p>
          <a:p>
            <a:r>
              <a:rPr lang="en-US" smtClean="0"/>
              <a:t>We can use an arbitrary number of mappers and reducers.  </a:t>
            </a:r>
          </a:p>
          <a:p>
            <a:pPr lvl="1"/>
            <a:r>
              <a:rPr lang="en-US" smtClean="0"/>
              <a:t>More reducers improve performance until communication dominates.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5165834" cy="343950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Joins are used in databases to combine data from two tables.</a:t>
            </a:r>
          </a:p>
          <a:p>
            <a:pPr lvl="1"/>
            <a:r>
              <a:rPr lang="en-US" smtClean="0"/>
              <a:t>Several types, including inner, left, right, outer, etc.</a:t>
            </a:r>
          </a:p>
          <a:p>
            <a:pPr lvl="1"/>
            <a:r>
              <a:rPr lang="en-US" smtClean="0"/>
              <a:t>We’ll consider inner join.</a:t>
            </a:r>
          </a:p>
          <a:p>
            <a:pPr lvl="2"/>
            <a:r>
              <a:rPr lang="en-US" smtClean="0"/>
              <a:t>Takes two tables and a predicate as input.</a:t>
            </a:r>
          </a:p>
          <a:p>
            <a:pPr lvl="2"/>
            <a:r>
              <a:rPr lang="en-US" smtClean="0"/>
              <a:t>Form the Cartesian product of all rows of the two tables, and keep the ones satisfying the predicate.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Join A and B, s.t. A.(User ID) = B.(User ID)</a:t>
            </a:r>
          </a:p>
          <a:p>
            <a:pPr lvl="1"/>
            <a:r>
              <a:rPr lang="en-US" smtClean="0"/>
              <a:t>User ID is called the foreign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99" y="1433215"/>
            <a:ext cx="2413230" cy="154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764" y="3070511"/>
            <a:ext cx="3354216" cy="1788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436" y="5030183"/>
            <a:ext cx="6534820" cy="15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</a:t>
            </a:r>
            <a:r>
              <a:rPr lang="en-US" smtClean="0"/>
              <a:t>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9448" cy="51287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Mapper goes through each record in the two data sets and extracts the foreign key and the rest of the record.</a:t>
            </a:r>
          </a:p>
          <a:p>
            <a:pPr lvl="1"/>
            <a:r>
              <a:rPr lang="en-US" smtClean="0"/>
              <a:t>It outputs a pair (foreign key, rest of record + X), where X is a binary value indicating which data set the record came from.</a:t>
            </a:r>
          </a:p>
          <a:p>
            <a:r>
              <a:rPr lang="en-US" smtClean="0"/>
              <a:t>Shuffle and reduce send all records with the same foreign key to one reducer.</a:t>
            </a:r>
          </a:p>
          <a:p>
            <a:r>
              <a:rPr lang="en-US" smtClean="0"/>
              <a:t>A reducer takes each (key, [record + X]), and stores the record in one of two lists L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and L</a:t>
            </a:r>
            <a:r>
              <a:rPr lang="en-US" baseline="-25000" smtClean="0"/>
              <a:t>2</a:t>
            </a:r>
            <a:r>
              <a:rPr lang="en-US" smtClean="0"/>
              <a:t>, depending on X.</a:t>
            </a:r>
          </a:p>
          <a:p>
            <a:r>
              <a:rPr lang="en-US" smtClean="0"/>
              <a:t>It then does a nested loop over L</a:t>
            </a:r>
            <a:r>
              <a:rPr lang="en-US" baseline="-25000" smtClean="0"/>
              <a:t>1</a:t>
            </a:r>
            <a:r>
              <a:rPr lang="en-US" smtClean="0"/>
              <a:t> and L</a:t>
            </a:r>
            <a:r>
              <a:rPr lang="en-US" baseline="-25000" smtClean="0"/>
              <a:t>2</a:t>
            </a:r>
            <a:r>
              <a:rPr lang="en-US" smtClean="0"/>
              <a:t>, and outputs a record of L</a:t>
            </a:r>
            <a:r>
              <a:rPr lang="en-US" baseline="-25000" smtClean="0"/>
              <a:t>1</a:t>
            </a:r>
            <a:r>
              <a:rPr lang="en-US" smtClean="0"/>
              <a:t> concatenated with a record of L</a:t>
            </a:r>
            <a:r>
              <a:rPr lang="en-US" baseline="-25000" smtClean="0"/>
              <a:t>2</a:t>
            </a:r>
            <a:r>
              <a:rPr lang="en-US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85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Word </a:t>
            </a:r>
            <a:r>
              <a:rPr lang="en-US" smtClean="0"/>
              <a:t>co-occurrence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908331" cy="5386224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vocabulary of words, count the number of times a pair of words occur together in some context, e.g. a sentence, paragraph, document, etc.</a:t>
            </a:r>
          </a:p>
          <a:p>
            <a:pPr lvl="1"/>
            <a:r>
              <a:rPr lang="en-US" smtClean="0"/>
              <a:t>Used in text mining, estimating joint events, correlation / mutual information.</a:t>
            </a:r>
          </a:p>
          <a:p>
            <a:r>
              <a:rPr lang="en-US" smtClean="0"/>
              <a:t>Neighbors(w) gives all words co-occurring with w in some context, e.g. a sliding window.</a:t>
            </a:r>
          </a:p>
          <a:p>
            <a:r>
              <a:rPr lang="en-US" smtClean="0"/>
              <a:t>Pairs approach outputs all co-occurring pairs as intermediate values, and sums them in reducer.</a:t>
            </a:r>
          </a:p>
          <a:p>
            <a:r>
              <a:rPr lang="en-US" smtClean="0"/>
              <a:t>Stripes approach stores all words co-occurring with each word w in an associative array (e.g. Java Map), along with number of co-occurrences.</a:t>
            </a:r>
          </a:p>
          <a:p>
            <a:pPr lvl="1"/>
            <a:r>
              <a:rPr lang="en-US" smtClean="0"/>
              <a:t>Shuffle and sort the associative arrays.</a:t>
            </a:r>
          </a:p>
          <a:p>
            <a:pPr lvl="1"/>
            <a:r>
              <a:rPr lang="en-US" smtClean="0"/>
              <a:t>Reducer sums the arrays, e.g. using Java Map’s merge(), to get the overall co-occurrences with each word.</a:t>
            </a:r>
            <a:endParaRPr lang="en-US" smtClean="0"/>
          </a:p>
          <a:p>
            <a:pPr lvl="1"/>
            <a:endParaRPr lang="en-US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517931" y="1247775"/>
            <a:ext cx="3444601" cy="2601001"/>
            <a:chOff x="5517931" y="1247775"/>
            <a:chExt cx="3444601" cy="26010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7931" y="1247775"/>
              <a:ext cx="3444601" cy="237978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47944" y="3540999"/>
              <a:ext cx="2186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Pairs approach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7833" y="3762217"/>
            <a:ext cx="4036167" cy="2974879"/>
            <a:chOff x="5107833" y="3762217"/>
            <a:chExt cx="4036167" cy="297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833" y="3762217"/>
              <a:ext cx="4036167" cy="274148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547944" y="6429319"/>
              <a:ext cx="2186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Stripes approach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04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Word co-occurrence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340772" cy="5265354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Can use combiners with both pairs and stripes approaches.</a:t>
            </a:r>
          </a:p>
          <a:p>
            <a:pPr lvl="1"/>
            <a:r>
              <a:rPr lang="en-US" smtClean="0"/>
              <a:t>Combiners have limited effect with pairs, since the same pair of words is unlikely to recur at one mapper.</a:t>
            </a:r>
          </a:p>
          <a:p>
            <a:r>
              <a:rPr lang="en-US" smtClean="0"/>
              <a:t>Stripes approach holds associative arrays in memory (or requires paging), and may not work for very large files (tera or petabytes).</a:t>
            </a:r>
          </a:p>
          <a:p>
            <a:pPr lvl="1"/>
            <a:r>
              <a:rPr lang="en-US" smtClean="0"/>
              <a:t>Pairs approach writes out pairs immediately, so not limited by memory.</a:t>
            </a:r>
          </a:p>
          <a:p>
            <a:r>
              <a:rPr lang="en-US" smtClean="0"/>
              <a:t>On real workload with 2.3M documents totaling 5.7GB, and 19 slave nodes with two single-cores processors each:</a:t>
            </a:r>
          </a:p>
          <a:p>
            <a:pPr lvl="1"/>
            <a:r>
              <a:rPr lang="en-US" smtClean="0"/>
              <a:t>Pairs mappers produced 2.6B intermediate pairs (1.1B after combining) totaling 31.2GB.  Reducers output 142M key-value pairs.</a:t>
            </a:r>
          </a:p>
          <a:p>
            <a:pPr lvl="1"/>
            <a:r>
              <a:rPr lang="en-US" smtClean="0"/>
              <a:t>Stripes mappers produced 653M intermediate pairs (29M after combiners) totaling 48GB.  Reducers output 1.7M key-value (array) pairs.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16" y="1247775"/>
            <a:ext cx="3433867" cy="253381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85107" y="3909849"/>
            <a:ext cx="3332617" cy="2856667"/>
            <a:chOff x="5785107" y="3909849"/>
            <a:chExt cx="3332617" cy="2856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5107" y="3909849"/>
              <a:ext cx="3332617" cy="25225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931572" y="6458739"/>
              <a:ext cx="2186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Stripes scaling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8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Breadth first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27" y="1381873"/>
            <a:ext cx="3579673" cy="33553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234684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BFS is an iterative algorithm where in iteration k we find all the nodes at distance k.</a:t>
                </a:r>
              </a:p>
              <a:p>
                <a:r>
                  <a:rPr lang="en-US" smtClean="0"/>
                  <a:t>Run multiple iterations of MapReduce.  </a:t>
                </a:r>
              </a:p>
              <a:p>
                <a:pPr lvl="1"/>
                <a:r>
                  <a:rPr lang="en-US" smtClean="0"/>
                  <a:t>Mapper increments distance to each node’s neighbors.</a:t>
                </a:r>
              </a:p>
              <a:p>
                <a:pPr lvl="1"/>
                <a:r>
                  <a:rPr lang="en-US" smtClean="0"/>
                  <a:t>Reducer receive (node, estimated distance) pairs grouped by node, and sets node’s distance to min estimated distance.</a:t>
                </a:r>
              </a:p>
              <a:p>
                <a:r>
                  <a:rPr lang="en-US" smtClean="0"/>
                  <a:t>Not work efficient, because each iteration processes all nodes in graph.</a:t>
                </a:r>
              </a:p>
              <a:p>
                <a:pPr lvl="1"/>
                <a:r>
                  <a:rPr lang="en-US"/>
                  <a:t>W</a:t>
                </a:r>
                <a:r>
                  <a:rPr lang="en-US" smtClean="0"/>
                  <a:t>orks reasonably well for small-world graphs.</a:t>
                </a:r>
              </a:p>
              <a:p>
                <a:r>
                  <a:rPr lang="en-US" smtClean="0"/>
                  <a:t>MapReduce “driver” program responsible for starting new iterations of the job.</a:t>
                </a:r>
              </a:p>
              <a:p>
                <a:pPr lvl="1"/>
                <a:r>
                  <a:rPr lang="en-US" smtClean="0"/>
                  <a:t>Terminate when all nodes have been discovered (i.e. their distance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/>
                  <a:t>Can check this condition using “counters” in API, which count number of user defined events.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234684" cy="5438775"/>
              </a:xfrm>
              <a:blipFill>
                <a:blip r:embed="rId3"/>
                <a:stretch>
                  <a:fillRect l="-349" t="-1682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Task: Single source shortest paths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Only need to change BFS code so that node v emits d+w for a neighbor u, where d is u’s current estimated distance and w is u’s distance to v.</a:t>
            </a:r>
          </a:p>
          <a:p>
            <a:r>
              <a:rPr lang="en-US" smtClean="0"/>
              <a:t>Termination condition changes to checking when all node distances stop changing.</a:t>
            </a:r>
          </a:p>
          <a:p>
            <a:r>
              <a:rPr lang="en-US" smtClean="0"/>
              <a:t>This algorithm very wasteful, since it relaxes all nodes in every iteration whereas Dijkstra’s algorithm relaxes only the nearest non-settled node.</a:t>
            </a:r>
          </a:p>
          <a:p>
            <a:r>
              <a:rPr lang="en-US" smtClean="0"/>
              <a:t>SSSP is a problem not suited for MapReduce.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PageRank</a:t>
            </a:r>
            <a:endParaRPr lang="en-US"/>
          </a:p>
        </p:txBody>
      </p:sp>
      <p:pic>
        <p:nvPicPr>
          <p:cNvPr id="1026" name="Picture 2" descr="http://computationalculture.net/wp-content/uploads/2012/08/ILLUSTRATION3.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08" y="513172"/>
            <a:ext cx="3926571" cy="2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18" y="3548599"/>
            <a:ext cx="4231988" cy="2893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643919" cy="530007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An algorithm to help rank the importance of websites.</a:t>
                </a:r>
              </a:p>
              <a:p>
                <a:pPr lvl="1"/>
                <a:r>
                  <a:rPr lang="en-US" smtClean="0"/>
                  <a:t>Idea is that important websites should have lots of incoming links (“recommendations” for site from other sites).  Also, links / recommendations from important sites should carry more weight than links from unimportant sites.</a:t>
                </a:r>
              </a:p>
              <a:p>
                <a:pPr lvl="1"/>
                <a:r>
                  <a:rPr lang="en-US" smtClean="0"/>
                  <a:t>Used in combination with many other heuristics by search engines.</a:t>
                </a:r>
              </a:p>
              <a:p>
                <a:r>
                  <a:rPr lang="en-US" smtClean="0"/>
                  <a:t>PageRank equation is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P(n) is the PageRank of node n.</a:t>
                </a:r>
              </a:p>
              <a:p>
                <a:pPr lvl="1"/>
                <a:r>
                  <a:rPr lang="en-US" smtClean="0"/>
                  <a:t>L(n) is the neighbors of n.</a:t>
                </a:r>
              </a:p>
              <a:p>
                <a:pPr lvl="1"/>
                <a:r>
                  <a:rPr lang="en-US" smtClean="0"/>
                  <a:t>C(m) is the degree of node m.</a:t>
                </a:r>
              </a:p>
              <a:p>
                <a:pPr lvl="1"/>
                <a:r>
                  <a:rPr lang="en-US" smtClean="0"/>
                  <a:t>|G| is the number of nodes in the webgraph 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mtClean="0"/>
                  <a:t> is probability a user jumps to a random website instead of one pointed to from the current site.</a:t>
                </a:r>
              </a:p>
              <a:p>
                <a:r>
                  <a:rPr lang="en-US" smtClean="0"/>
                  <a:t>Equation says that the probability of a site being visited is the probability a user goes to it from a random site, plus the probability that user comes to it from a site linked to it.</a:t>
                </a:r>
              </a:p>
              <a:p>
                <a:pPr lvl="1"/>
                <a:r>
                  <a:rPr lang="en-US" smtClean="0"/>
                  <a:t>Assumes if user is at a site m with C(m) outlinks, he follows one outlink randomly.</a:t>
                </a:r>
              </a:p>
              <a:p>
                <a:r>
                  <a:rPr lang="en-US" smtClean="0"/>
                  <a:t>PageRank can be computed by applying equation iteratively, after initializing all nodes with uniform probability.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643919" cy="5300075"/>
              </a:xfrm>
              <a:blipFill>
                <a:blip r:embed="rId4"/>
                <a:stretch>
                  <a:fillRect t="-1036" r="-1312" b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PageRank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45" y="1366462"/>
            <a:ext cx="4219391" cy="38379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25766" cy="519733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 simplified version of PageRank without random jumps, and assuming all nodes are reachable.</a:t>
            </a:r>
          </a:p>
          <a:p>
            <a:r>
              <a:rPr lang="en-US" smtClean="0"/>
              <a:t>Job is run iteratively until convergence, i.e. values of nodes don’t change anymore.</a:t>
            </a:r>
          </a:p>
          <a:p>
            <a:pPr lvl="1"/>
            <a:r>
              <a:rPr lang="en-US" smtClean="0"/>
              <a:t>Can also run until the ranks of nodes don’t change, which is usually faster.</a:t>
            </a:r>
          </a:p>
          <a:p>
            <a:pPr lvl="1"/>
            <a:r>
              <a:rPr lang="en-US" smtClean="0"/>
              <a:t>In practice, can stop after ~50-100 iterations.</a:t>
            </a:r>
          </a:p>
          <a:p>
            <a:r>
              <a:rPr lang="en-US" smtClean="0"/>
              <a:t>Combiners can be useful, but only if there are nodes that are pointed to by many other nodes processed by same mapper.</a:t>
            </a:r>
          </a:p>
          <a:p>
            <a:pPr lvl="1"/>
            <a:r>
              <a:rPr lang="en-US" smtClean="0"/>
              <a:t>Try to partition graph into clusters with many internal edges.</a:t>
            </a:r>
          </a:p>
          <a:p>
            <a:pPr lvl="1"/>
            <a:r>
              <a:rPr lang="en-US" smtClean="0"/>
              <a:t>Web graphs often form clusters when spidered.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5906" cy="52024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MapReduce is a programming model for processing large amounts of data on a distributed cluster of commodity servers.</a:t>
            </a:r>
          </a:p>
          <a:p>
            <a:r>
              <a:rPr lang="en-US" smtClean="0"/>
              <a:t>Web and user data, text / image / video, physical / astronomical / biological data.</a:t>
            </a:r>
          </a:p>
          <a:p>
            <a:pPr lvl="1"/>
            <a:r>
              <a:rPr lang="en-US" smtClean="0"/>
              <a:t>Claim is the answers lie in the data itself, so the more data the better.</a:t>
            </a:r>
          </a:p>
          <a:p>
            <a:pPr lvl="1"/>
            <a:r>
              <a:rPr lang="en-US" smtClean="0"/>
              <a:t>Aka “data science”, “fourth paradigm” of science.</a:t>
            </a:r>
          </a:p>
          <a:p>
            <a:r>
              <a:rPr lang="en-US" smtClean="0"/>
              <a:t>Scale “out” to large cluster of cheap networked servers, instead of “up” to small number of high-end shared memory SMPs.</a:t>
            </a:r>
          </a:p>
          <a:p>
            <a:r>
              <a:rPr lang="en-US" smtClean="0"/>
              <a:t>Ties in well with cloud computing.  MapReduce jobs run on dynamically allocated cloud servers.</a:t>
            </a:r>
          </a:p>
          <a:p>
            <a:r>
              <a:rPr lang="en-US" smtClean="0"/>
              <a:t>MapReduce originally developed by Google.  The same functionality is implemented in the open-source Hadoop.</a:t>
            </a:r>
          </a:p>
          <a:p>
            <a:r>
              <a:rPr lang="en-US" smtClean="0"/>
              <a:t>Widely used in academia and industry due to low cost and ease of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philosophy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0760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MapReduce’s design is based on certain assumptions about the hardware and workload.</a:t>
            </a:r>
          </a:p>
          <a:p>
            <a:r>
              <a:rPr lang="en-US" smtClean="0"/>
              <a:t>Assume failures are common.</a:t>
            </a:r>
          </a:p>
          <a:p>
            <a:pPr lvl="1"/>
            <a:r>
              <a:rPr lang="en-US" smtClean="0"/>
              <a:t>A 10,000 server cluster is likely to experience multiple failures a day.</a:t>
            </a:r>
          </a:p>
          <a:p>
            <a:r>
              <a:rPr lang="en-US" smtClean="0"/>
              <a:t>Move processing to data.</a:t>
            </a:r>
          </a:p>
          <a:p>
            <a:pPr lvl="1"/>
            <a:r>
              <a:rPr lang="en-US" smtClean="0"/>
              <a:t>MapReduce tasks often do simple computations on lots of data.  So transfer code to where data is already stored.</a:t>
            </a:r>
          </a:p>
          <a:p>
            <a:r>
              <a:rPr lang="en-US" smtClean="0"/>
              <a:t>Sequential instead of random data access.</a:t>
            </a:r>
          </a:p>
          <a:p>
            <a:pPr lvl="1"/>
            <a:r>
              <a:rPr lang="en-US" smtClean="0"/>
              <a:t>Because of its simplicity, MapReduce tasks often make one or a few sequential passes over the data.</a:t>
            </a:r>
          </a:p>
          <a:p>
            <a:r>
              <a:rPr lang="en-US" smtClean="0"/>
              <a:t>Scalability</a:t>
            </a:r>
          </a:p>
          <a:p>
            <a:pPr lvl="1"/>
            <a:r>
              <a:rPr lang="en-US" smtClean="0"/>
              <a:t>Many MapReduce tasks scale linearly with number of servers, due to limited communication.</a:t>
            </a:r>
          </a:p>
          <a:p>
            <a:r>
              <a:rPr lang="en-US" smtClean="0"/>
              <a:t>Many algorithms don’t satisfy these assumptions, and won’t work well on MapReduce.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88849" cy="530521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basic data structure in MapReduce is key-value pairs.</a:t>
            </a:r>
          </a:p>
          <a:p>
            <a:pPr lvl="1"/>
            <a:r>
              <a:rPr lang="en-US" smtClean="0"/>
              <a:t>Keys can be integers, floats, strings, etc.  </a:t>
            </a:r>
          </a:p>
          <a:p>
            <a:pPr lvl="1"/>
            <a:r>
              <a:rPr lang="en-US" smtClean="0"/>
              <a:t>Values can be arbitrary data structures, e.g. tuples, associative arrays, etc.</a:t>
            </a:r>
          </a:p>
          <a:p>
            <a:pPr lvl="1"/>
            <a:r>
              <a:rPr lang="en-US" smtClean="0"/>
              <a:t>All computations must be expressed in these terms.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To process a set of webpages, keys can be URLs and values the page content.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To process a graph, keys can be node IDs and values be adjacency lists.</a:t>
            </a:r>
          </a:p>
          <a:p>
            <a:r>
              <a:rPr lang="en-US" smtClean="0"/>
              <a:t>A MapReduce computation consists of applying a map function followed by a reduce function.</a:t>
            </a:r>
          </a:p>
          <a:p>
            <a:pPr lvl="1"/>
            <a:r>
              <a:rPr lang="en-US" smtClean="0"/>
              <a:t>map: (k, v)</a:t>
            </a:r>
            <a:r>
              <a:rPr lang="en-US"/>
              <a:t> </a:t>
            </a:r>
            <a:r>
              <a:rPr lang="en-US" smtClean="0">
                <a:latin typeface="Symbol" panose="05050102010706020507" pitchFamily="18" charset="2"/>
              </a:rPr>
              <a:t>® [</a:t>
            </a:r>
            <a:r>
              <a:rPr lang="en-US" smtClean="0"/>
              <a:t>(k’, v</a:t>
            </a:r>
            <a:r>
              <a:rPr lang="en-US"/>
              <a:t>’)], where [...] denotes </a:t>
            </a:r>
            <a:r>
              <a:rPr lang="en-US"/>
              <a:t>a </a:t>
            </a:r>
            <a:r>
              <a:rPr lang="en-US" smtClean="0"/>
              <a:t>list</a:t>
            </a:r>
            <a:endParaRPr lang="en-US" smtClean="0"/>
          </a:p>
          <a:p>
            <a:pPr lvl="1"/>
            <a:r>
              <a:rPr lang="en-US" smtClean="0"/>
              <a:t>reduce: </a:t>
            </a:r>
            <a:r>
              <a:rPr lang="en-US"/>
              <a:t>(k, </a:t>
            </a:r>
            <a:r>
              <a:rPr lang="en-US" smtClean="0"/>
              <a:t>[v]) </a:t>
            </a:r>
            <a:r>
              <a:rPr lang="en-US">
                <a:latin typeface="Symbol" panose="05050102010706020507" pitchFamily="18" charset="2"/>
              </a:rPr>
              <a:t>® </a:t>
            </a:r>
            <a:r>
              <a:rPr lang="en-US" smtClean="0">
                <a:latin typeface="Symbol" panose="05050102010706020507" pitchFamily="18" charset="2"/>
              </a:rPr>
              <a:t>[</a:t>
            </a:r>
            <a:r>
              <a:rPr lang="en-US" smtClean="0"/>
              <a:t>(</a:t>
            </a:r>
            <a:r>
              <a:rPr lang="en-US"/>
              <a:t>k’, v</a:t>
            </a:r>
            <a:r>
              <a:rPr lang="en-US" smtClean="0"/>
              <a:t>’)]</a:t>
            </a:r>
            <a:endParaRPr lang="en-US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35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9493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Inputs to a MapReduce job are initially stored as files in a distributed file system.</a:t>
            </a:r>
          </a:p>
          <a:p>
            <a:r>
              <a:rPr lang="en-US" smtClean="0"/>
              <a:t>At run time files are distributed to multiple servers each performing map or reduce tasks.</a:t>
            </a:r>
          </a:p>
          <a:p>
            <a:r>
              <a:rPr lang="en-US" smtClean="0"/>
              <a:t>Each map server executes the map function on all key-value pairs in the files it receives.  It outputs a set of key-value pairs.</a:t>
            </a:r>
          </a:p>
          <a:p>
            <a:pPr lvl="1"/>
            <a:r>
              <a:rPr lang="en-US" smtClean="0"/>
              <a:t>These are called intermediate key-value pairs.</a:t>
            </a:r>
          </a:p>
          <a:p>
            <a:r>
              <a:rPr lang="en-US" smtClean="0"/>
              <a:t>The MapReduce runtime then performs a “shuffle and sort” stage, which groups all map output pairs with the same key together.</a:t>
            </a:r>
          </a:p>
          <a:p>
            <a:r>
              <a:rPr lang="en-US" smtClean="0"/>
              <a:t>The grouped pairs are partitioned, and a partition is sent to each reduce server.</a:t>
            </a:r>
          </a:p>
          <a:p>
            <a:pPr lvl="1"/>
            <a:r>
              <a:rPr lang="en-US" smtClean="0"/>
              <a:t>Pairs for each reduce server are sorted by key.  </a:t>
            </a:r>
          </a:p>
          <a:p>
            <a:pPr lvl="1"/>
            <a:r>
              <a:rPr lang="en-US" smtClean="0"/>
              <a:t>Pairs between different reduce servers may not be sorted.</a:t>
            </a:r>
          </a:p>
          <a:p>
            <a:r>
              <a:rPr lang="en-US" smtClean="0"/>
              <a:t>Each reduce server executes the reduce function on the key-value pairs it receives.  It outputs a set of key-value pairs, which are written persistently to a file.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and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" y="1247775"/>
            <a:ext cx="4161034" cy="3095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675" y="3819610"/>
            <a:ext cx="363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Data-Intensive Text Processing with </a:t>
            </a:r>
            <a:r>
              <a:rPr lang="en-US" sz="1400" smtClean="0"/>
              <a:t>MapReduce, Lin and Dyer</a:t>
            </a:r>
            <a:endParaRPr lang="en-US" sz="1400" i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09" y="1309955"/>
            <a:ext cx="4102598" cy="235240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623371"/>
            <a:ext cx="8378575" cy="2090790"/>
          </a:xfrm>
        </p:spPr>
        <p:txBody>
          <a:bodyPr>
            <a:normAutofit fontScale="550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MapReduce job for counting the number of occurrences of different words in several documents.</a:t>
            </a:r>
          </a:p>
          <a:p>
            <a:r>
              <a:rPr lang="en-US" smtClean="0"/>
              <a:t>For each (doc ID, document) input pair, a map task iterates over all words in the document and outputs (word, 1) pairs.</a:t>
            </a:r>
          </a:p>
          <a:p>
            <a:r>
              <a:rPr lang="en-US" smtClean="0"/>
              <a:t>In shuffle and sort stage, all pairs with the same word are grouped together and sent to the same reduce server.</a:t>
            </a:r>
          </a:p>
          <a:p>
            <a:r>
              <a:rPr lang="en-US" smtClean="0"/>
              <a:t>Reduce task receives a set of (word, 1) pairs.  For each word it counts how many such pairs occurs and outputs a (word, count) pair.</a:t>
            </a:r>
          </a:p>
        </p:txBody>
      </p:sp>
    </p:spTree>
    <p:extLst>
      <p:ext uri="{BB962C8B-B14F-4D97-AF65-F5344CB8AC3E}">
        <p14:creationId xmlns:p14="http://schemas.microsoft.com/office/powerpoint/2010/main" val="38431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78575" cy="522815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 MapReduce job can consist of thousands of individual map and reduce tasks.</a:t>
            </a:r>
          </a:p>
          <a:p>
            <a:r>
              <a:rPr lang="en-US" smtClean="0"/>
              <a:t>The tasks are mapped onto a limited number of servers.</a:t>
            </a:r>
          </a:p>
          <a:p>
            <a:pPr lvl="1"/>
            <a:r>
              <a:rPr lang="en-US" smtClean="0"/>
              <a:t>Multiple tasks may be queued at a server.</a:t>
            </a:r>
          </a:p>
          <a:p>
            <a:r>
              <a:rPr lang="en-US" smtClean="0"/>
              <a:t>The reduce tasks can only start after all the map tasks have finished.</a:t>
            </a:r>
          </a:p>
          <a:p>
            <a:pPr lvl="1"/>
            <a:r>
              <a:rPr lang="en-US" smtClean="0"/>
              <a:t>Performance is sensitive to stragglers, i.e. tasks that take longer than others.</a:t>
            </a:r>
          </a:p>
          <a:p>
            <a:pPr lvl="2"/>
            <a:r>
              <a:rPr lang="en-US" smtClean="0"/>
              <a:t>Stragglers are caused by poor load balancing, or faulty hardware.</a:t>
            </a:r>
          </a:p>
          <a:p>
            <a:pPr lvl="1"/>
            <a:r>
              <a:rPr lang="en-US" smtClean="0"/>
              <a:t>But key-value pairs can be shuffled and sorted while some map tasks are still executing.</a:t>
            </a:r>
          </a:p>
          <a:p>
            <a:r>
              <a:rPr lang="en-US" smtClean="0"/>
              <a:t>MapReduce tries to move code to data.  But if a server is already handling too many tasks, MapReduce may move data to a less loaded server.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Partitioners and combiners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344" y="1419225"/>
            <a:ext cx="3955312" cy="5183594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Partitioners and combiners are user defined functions to optimize a job’s performance.</a:t>
            </a:r>
          </a:p>
          <a:p>
            <a:r>
              <a:rPr lang="en-US" smtClean="0"/>
              <a:t>Partitioner uses a function on keys to specify which reducer each intermediate key-value pair gets sent to.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It can map (k,v) to h(k) mod r, where h is a hash function and r is the number of reducers.</a:t>
            </a:r>
          </a:p>
          <a:p>
            <a:r>
              <a:rPr lang="en-US" smtClean="0"/>
              <a:t>Combiners do local key aggregation after mapping and before shuffle and reduce.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word count, combiner can compute local counts on (word, 1) pairs emitted by mapper, and produce one (word, count) for each word.</a:t>
            </a:r>
          </a:p>
          <a:p>
            <a:pPr lvl="1"/>
            <a:r>
              <a:rPr lang="en-US" smtClean="0"/>
              <a:t>Can be thought of as “mini-reducers”.</a:t>
            </a:r>
          </a:p>
          <a:p>
            <a:pPr lvl="1"/>
            <a:r>
              <a:rPr lang="en-US" smtClean="0"/>
              <a:t>However, there’s no guarantee that the runtime will execute the combiner on all (or any) of pairs emitted by mapper.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5" y="1380865"/>
            <a:ext cx="4792164" cy="48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Task: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a set of data and keep the ones that satisfy some condition.</a:t>
            </a:r>
          </a:p>
          <a:p>
            <a:pPr lvl="1"/>
            <a:r>
              <a:rPr lang="en-US" smtClean="0"/>
              <a:t>Used to isolate interesting data, cleaning data, sampling, etc.</a:t>
            </a:r>
          </a:p>
          <a:p>
            <a:r>
              <a:rPr lang="en-US" smtClean="0"/>
              <a:t>Filtering requires only mappers, not reducers.</a:t>
            </a:r>
          </a:p>
          <a:p>
            <a:r>
              <a:rPr lang="en-US" smtClean="0"/>
              <a:t>Each mapper simply processes its key-value pairs, and outputs all values satisfying the condition.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69191</TotalTime>
  <Words>2045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MapReduce</vt:lpstr>
      <vt:lpstr>Overview </vt:lpstr>
      <vt:lpstr>Design philosophy</vt:lpstr>
      <vt:lpstr>MapReduce model</vt:lpstr>
      <vt:lpstr>MapReduce model</vt:lpstr>
      <vt:lpstr>Model and example</vt:lpstr>
      <vt:lpstr>More details</vt:lpstr>
      <vt:lpstr>Partitioners and combiners</vt:lpstr>
      <vt:lpstr>Task: Filtering</vt:lpstr>
      <vt:lpstr>Task: Top 10</vt:lpstr>
      <vt:lpstr>Task: Distinct  </vt:lpstr>
      <vt:lpstr>Task: Joins</vt:lpstr>
      <vt:lpstr>Inner join</vt:lpstr>
      <vt:lpstr>Task: Word co-occurrence</vt:lpstr>
      <vt:lpstr>Task: Word co-occurrence</vt:lpstr>
      <vt:lpstr>Task: Breadth first search</vt:lpstr>
      <vt:lpstr>Task: Single source shortest paths</vt:lpstr>
      <vt:lpstr>Task: PageRank</vt:lpstr>
      <vt:lpstr>Task: PageRank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4436</cp:revision>
  <cp:lastPrinted>2016-11-03T01:24:09Z</cp:lastPrinted>
  <dcterms:created xsi:type="dcterms:W3CDTF">2004-01-06T19:40:29Z</dcterms:created>
  <dcterms:modified xsi:type="dcterms:W3CDTF">2017-05-27T03:28:02Z</dcterms:modified>
</cp:coreProperties>
</file>