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03FB"/>
    <a:srgbClr val="01FD61"/>
    <a:srgbClr val="FF0000"/>
    <a:srgbClr val="FF5050"/>
    <a:srgbClr val="FF6600"/>
    <a:srgbClr val="FFCC99"/>
    <a:srgbClr val="FF9966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02" autoAdjust="0"/>
    <p:restoredTop sz="95603" autoAdjust="0"/>
  </p:normalViewPr>
  <p:slideViewPr>
    <p:cSldViewPr snapToGrid="0">
      <p:cViewPr varScale="1">
        <p:scale>
          <a:sx n="104" d="100"/>
          <a:sy n="104" d="100"/>
        </p:scale>
        <p:origin x="267" y="60"/>
      </p:cViewPr>
      <p:guideLst>
        <p:guide orient="horz" pos="222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59" d="6250"/>
        <a:sy n="6059" d="6250"/>
      </p:scale>
      <p:origin x="0" y="-2163"/>
    </p:cViewPr>
  </p:sorterViewPr>
  <p:notesViewPr>
    <p:cSldViewPr snapToGrid="0">
      <p:cViewPr>
        <p:scale>
          <a:sx n="100" d="100"/>
          <a:sy n="100" d="100"/>
        </p:scale>
        <p:origin x="-366" y="1392"/>
      </p:cViewPr>
      <p:guideLst>
        <p:guide orient="horz" pos="2304"/>
        <p:guide pos="3024"/>
      </p:guideLst>
    </p:cSldViewPr>
  </p:notesViewPr>
  <p:gridSpacing cx="914400" cy="9144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7046" y="0"/>
            <a:ext cx="4162618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7747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7046" y="6947747"/>
            <a:ext cx="4162618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C333B31E-A7C0-4A3F-8514-7A36EFC7EC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0460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582" y="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algn="r"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0570" y="3474720"/>
            <a:ext cx="7040061" cy="329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44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582" y="694944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10903138-3899-4E15-BD25-410FB37790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2458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7819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819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655F58-A1C9-42C6-A3F3-76058D51A6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738B34-35CC-45D6-A7D9-E634FDB5F8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04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43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43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B99D09-8B98-4082-8A47-6EA51D04F8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9849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4FC9F7-C6FC-4D66-BA69-176D791FCD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0835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89C9CF-188C-4C48-9761-CD1146D131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464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2D628A-39D0-42E9-A6EC-CE2DC230FA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130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1786BF-930C-470D-A205-1EB6F2435D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614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010B92-C67A-47E6-881C-4FB24A583C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57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23D1AD-E64D-4B0F-A646-84C1F324DF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165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6EAF5D-5B3F-4128-9AB0-4815BED1FA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891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0A7414-2770-4E8F-B398-EE16E21575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622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0826CC-16A2-42F1-ABE6-492C9C51DD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65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A583AB-8B74-4EC3-A6DA-32EC4B96F8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96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9D02EC54-0B0B-4BC4-A897-11BFF64E19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9225"/>
            <a:ext cx="82296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7716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6" r:id="rId1"/>
    <p:sldLayoutId id="2147484234" r:id="rId2"/>
    <p:sldLayoutId id="2147484235" r:id="rId3"/>
    <p:sldLayoutId id="2147484236" r:id="rId4"/>
    <p:sldLayoutId id="2147484237" r:id="rId5"/>
    <p:sldLayoutId id="2147484238" r:id="rId6"/>
    <p:sldLayoutId id="2147484239" r:id="rId7"/>
    <p:sldLayoutId id="2147484240" r:id="rId8"/>
    <p:sldLayoutId id="2147484241" r:id="rId9"/>
    <p:sldLayoutId id="2147484242" r:id="rId10"/>
    <p:sldLayoutId id="2147484243" r:id="rId11"/>
    <p:sldLayoutId id="2147484244" r:id="rId12"/>
    <p:sldLayoutId id="2147484245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>
          <a:xfrm>
            <a:off x="2871788" y="1828800"/>
            <a:ext cx="6272212" cy="2209800"/>
          </a:xfrm>
        </p:spPr>
        <p:txBody>
          <a:bodyPr/>
          <a:lstStyle/>
          <a:p>
            <a:pPr eaLnBrk="1" hangingPunct="1"/>
            <a:r>
              <a:rPr lang="en-US" sz="4000" smtClean="0"/>
              <a:t>Parallel Algorithms for Sparse Matrices</a:t>
            </a: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/>
              <a:t>CS121 Parallel Computing</a:t>
            </a:r>
          </a:p>
          <a:p>
            <a:pPr eaLnBrk="1" hangingPunct="1"/>
            <a:r>
              <a:rPr lang="en-US"/>
              <a:t>Spring </a:t>
            </a:r>
            <a:r>
              <a:rPr lang="en-US" smtClean="0"/>
              <a:t>2018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Poisson’s equation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6736862" cy="5219944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en-US" smtClean="0"/>
                  <a:t>Poisson’s equation is a partial differential equation (PDE) to describe the potential field caused by a mass or electrostatic density distribution.</a:t>
                </a:r>
              </a:p>
              <a:p>
                <a:pPr lvl="1"/>
                <a:r>
                  <a:rPr lang="en-US" smtClean="0"/>
                  <a:t>We’ll look at Poisson’s equation in 2D space.</a:t>
                </a:r>
              </a:p>
              <a:p>
                <a:r>
                  <a:rPr lang="en-US" smtClean="0"/>
                  <a:t>Given a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, we want to find a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with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mtClean="0"/>
              </a:p>
              <a:p>
                <a:pPr lvl="1"/>
                <a:r>
                  <a:rPr lang="en-US" smtClean="0"/>
                  <a:t>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den>
                    </m:f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Poisson’s equation can be solved numerically by discretizing 2D space.</a:t>
                </a:r>
              </a:p>
              <a:p>
                <a:pPr lvl="1"/>
                <a:r>
                  <a:rPr lang="en-US" smtClean="0"/>
                  <a:t>For simplicity, we divide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×[0,1]</m:t>
                    </m:r>
                  </m:oMath>
                </a14:m>
                <a:r>
                  <a:rPr lang="en-US" smtClean="0"/>
                  <a:t> evenly into N+1 points along each axis.</a:t>
                </a:r>
              </a:p>
              <a:p>
                <a:pPr lvl="1"/>
                <a:r>
                  <a:rPr lang="en-US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=1/(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smtClean="0"/>
                  <a:t>,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mtClean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mtClean="0"/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mtClean="0"/>
                  <a:t>Then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mtClean="0"/>
                  <a:t>,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For simplicity, fix the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smtClean="0"/>
                  <a:t> on the boundary of the square, and divide out both sides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1/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Look for the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smtClean="0"/>
                  <a:t> in the square’s interior.</a:t>
                </a:r>
              </a:p>
              <a:p>
                <a:pPr lvl="1"/>
                <a:r>
                  <a:rPr lang="en-US" smtClean="0"/>
                  <a:t>This leads to a set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mtClean="0"/>
                  <a:t> linear equations, one 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mtClean="0"/>
              </a:p>
              <a:p>
                <a:pPr lvl="1"/>
                <a:endParaRPr lang="en-US" smtClean="0"/>
              </a:p>
              <a:p>
                <a:pPr lvl="1"/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6736862" cy="5219944"/>
              </a:xfrm>
              <a:blipFill>
                <a:blip r:embed="rId2"/>
                <a:stretch>
                  <a:fillRect l="-90" t="-1752" r="-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5223" y="722923"/>
            <a:ext cx="1648304" cy="15446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8579" y="4311375"/>
            <a:ext cx="1437514" cy="14547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2889" y="2498401"/>
            <a:ext cx="1627571" cy="1610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732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Matrix form of Poisson’s equation</a:t>
            </a:r>
            <a:endParaRPr lang="en-US" sz="40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5119077" cy="5298098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mtClean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mtClean="0"/>
                  <a:t>,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>
                  <a:lnSpc>
                    <a:spcPct val="120000"/>
                  </a:lnSpc>
                  <a:spcAft>
                    <a:spcPts val="0"/>
                  </a:spcAft>
                </a:pPr>
                <a:r>
                  <a:rPr lang="en-US" smtClean="0"/>
                  <a:t>Each equation from the discretization has the form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mtClean="0"/>
                  <a:t>, for some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mtClean="0"/>
                  <a:t>, and create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mtClean="0"/>
                  <a:t>matrix A for </a:t>
                </a:r>
                <a:r>
                  <a:rPr lang="en-US" smtClean="0"/>
                  <a:t>the nonzero </a:t>
                </a:r>
                <a:r>
                  <a:rPr lang="en-US" smtClean="0"/>
                  <a:t>coefficients of all the equations.  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mtClean="0"/>
                  <a:t> has the following nonzero structure.</a:t>
                </a:r>
              </a:p>
              <a:p>
                <a:pPr lvl="1"/>
                <a:r>
                  <a:rPr lang="en-US" smtClean="0"/>
                  <a:t>There are three bands of nonzeros, on the diagonal, and above and below the diagonal.</a:t>
                </a:r>
              </a:p>
              <a:p>
                <a:pPr lvl="1"/>
                <a:r>
                  <a:rPr lang="en-US" smtClean="0"/>
                  <a:t>There are two additional bands of nonzeros distance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smtClean="0"/>
                  <a:t> above and below the diagonal.</a:t>
                </a:r>
              </a:p>
              <a:p>
                <a:pPr lvl="1"/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5119077" cy="5298098"/>
              </a:xfrm>
              <a:blipFill>
                <a:blip r:embed="rId2"/>
                <a:stretch>
                  <a:fillRect l="-476" t="-18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0877" y="1383322"/>
            <a:ext cx="3277644" cy="3286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640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405446" cy="790575"/>
          </a:xfrm>
        </p:spPr>
        <p:txBody>
          <a:bodyPr/>
          <a:lstStyle/>
          <a:p>
            <a:r>
              <a:rPr lang="en-US" sz="4000" smtClean="0"/>
              <a:t>Gauss-Seidel for Poisson’s equation</a:t>
            </a:r>
            <a:endParaRPr lang="en-US" sz="40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8" y="1419224"/>
                <a:ext cx="5689601" cy="5212130"/>
              </a:xfrm>
            </p:spPr>
            <p:txBody>
              <a:bodyPr>
                <a:normAutofit fontScale="47500" lnSpcReduction="20000"/>
              </a:bodyPr>
              <a:lstStyle/>
              <a:p>
                <a:pPr marL="342900" lvl="1" indent="-342900"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</a:pPr>
                <a:r>
                  <a:rPr lang="en-US" sz="3300" smtClean="0"/>
                  <a:t>Recall the Gauss-Seidel iteration is </a:t>
                </a:r>
              </a:p>
              <a:p>
                <a:pPr marL="0" lvl="1" indent="0">
                  <a:buClr>
                    <a:schemeClr val="bg2"/>
                  </a:buClr>
                  <a:buSzPct val="75000"/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𝑖𝑖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e>
                        </m:nary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</m:sup>
                            </m:sSubSup>
                          </m:e>
                        </m:nary>
                      </m:e>
                    </m:d>
                  </m:oMath>
                </a14:m>
                <a:r>
                  <a:rPr lang="en-US" smtClean="0"/>
                  <a:t>.</a:t>
                </a:r>
                <a:endParaRPr lang="en-US"/>
              </a:p>
              <a:p>
                <a:r>
                  <a:rPr lang="en-US"/>
                  <a:t>Applied to Poisson’s equation, we have</a:t>
                </a:r>
              </a:p>
              <a:p>
                <a:pPr marL="0" lvl="1" indent="0">
                  <a:lnSpc>
                    <a:spcPct val="120000"/>
                  </a:lnSpc>
                  <a:buClr>
                    <a:schemeClr val="bg2"/>
                  </a:buClr>
                  <a:buSzPct val="75000"/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𝑖𝑖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sub>
                        </m:sSub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sub>
                          <m: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sub>
                        </m:sSub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sub>
                          <m: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/>
                  <a:t>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The values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sub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mtClean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mtClean="0"/>
                  <a:t> need to be computed before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If we place the x values on the grid, each x value depends on values directly above it and to its left.</a:t>
                </a:r>
              </a:p>
              <a:p>
                <a:pPr lvl="1"/>
                <a:r>
                  <a:rPr lang="en-US" smtClean="0">
                    <a:solidFill>
                      <a:srgbClr val="1503FB"/>
                    </a:solidFill>
                  </a:rPr>
                  <a:t>Ex</a:t>
                </a:r>
                <a:r>
                  <a:rPr lang="en-US" smtClean="0"/>
                  <a:t> Point 9 depends on 3 and 8.</a:t>
                </a:r>
              </a:p>
              <a:p>
                <a:r>
                  <a:rPr lang="en-US" smtClean="0"/>
                  <a:t>Notice the x values along each diagonal are all independent.</a:t>
                </a:r>
              </a:p>
              <a:p>
                <a:pPr lvl="1"/>
                <a:r>
                  <a:rPr lang="en-US"/>
                  <a:t>There are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i="1">
                        <a:latin typeface="Cambria Math" panose="02040503050406030204" pitchFamily="18" charset="0"/>
                      </a:rPr>
                      <m:t>−1 </m:t>
                    </m:r>
                  </m:oMath>
                </a14:m>
                <a:r>
                  <a:rPr lang="en-US"/>
                  <a:t>diagonals.</a:t>
                </a:r>
                <a:endParaRPr lang="en-US" smtClean="0"/>
              </a:p>
              <a:p>
                <a:pPr lvl="1"/>
                <a:r>
                  <a:rPr lang="en-US" smtClean="0"/>
                  <a:t>Each diagonal has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e>
                    </m:d>
                  </m:oMath>
                </a14:m>
                <a:r>
                  <a:rPr lang="en-US" smtClean="0"/>
                  <a:t> points, giving a large amount of parallelism.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mtClean="0"/>
                  <a:t>The first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smtClean="0"/>
                  <a:t> diagonals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smtClean="0"/>
                  <a:t> </a:t>
                </a:r>
                <a:r>
                  <a:rPr lang="en-US" smtClean="0"/>
                  <a:t>each contain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mtClean="0"/>
                  <a:t> points, with  indices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smtClean="0"/>
                  <a:t>,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mtClean="0"/>
                  <a:t>The last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mtClean="0"/>
                  <a:t> diagonals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=2,…,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smtClean="0"/>
                  <a:t> contain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+1 </m:t>
                    </m:r>
                  </m:oMath>
                </a14:m>
                <a:r>
                  <a:rPr lang="en-US" smtClean="0"/>
                  <a:t>points, with indices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smtClean="0"/>
                  <a:t>,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mtClean="0"/>
                  <a:t>.</a:t>
                </a:r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8" y="1419224"/>
                <a:ext cx="5689601" cy="5212130"/>
              </a:xfrm>
              <a:blipFill>
                <a:blip r:embed="rId2"/>
                <a:stretch>
                  <a:fillRect t="-1287" r="-18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8307" y="1326489"/>
            <a:ext cx="2996345" cy="19611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8062" y="3827962"/>
            <a:ext cx="2965938" cy="1983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927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456246" cy="790575"/>
          </a:xfrm>
        </p:spPr>
        <p:txBody>
          <a:bodyPr/>
          <a:lstStyle/>
          <a:p>
            <a:r>
              <a:rPr lang="en-US" sz="4000"/>
              <a:t>Gauss-Seidel for Poisson’s equation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4"/>
            <a:ext cx="4431323" cy="5286375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We parallelize Gauss-Seidel for Poisson’s equation by iterating through the diagonals sequentially, and computing all the values in each diagonal in parallel.</a:t>
            </a:r>
          </a:p>
          <a:p>
            <a:r>
              <a:rPr lang="en-US" smtClean="0"/>
              <a:t>Given p processors, each processor computes every p’th value </a:t>
            </a:r>
            <a:r>
              <a:rPr lang="en-US" smtClean="0">
                <a:latin typeface="Consolas" panose="020B0609020204030204" pitchFamily="49" charset="0"/>
              </a:rPr>
              <a:t>x[i]</a:t>
            </a:r>
            <a:r>
              <a:rPr lang="en-US" smtClean="0"/>
              <a:t> on the </a:t>
            </a:r>
            <a:r>
              <a:rPr lang="en-US" smtClean="0">
                <a:latin typeface="Consolas" panose="020B0609020204030204" pitchFamily="49" charset="0"/>
              </a:rPr>
              <a:t>l</a:t>
            </a:r>
            <a:r>
              <a:rPr lang="en-US" smtClean="0"/>
              <a:t>’th diagonal.</a:t>
            </a:r>
          </a:p>
          <a:p>
            <a:r>
              <a:rPr lang="en-US" smtClean="0"/>
              <a:t>The function </a:t>
            </a:r>
            <a:r>
              <a:rPr lang="en-US" smtClean="0">
                <a:latin typeface="Consolas" panose="020B0609020204030204" pitchFamily="49" charset="0"/>
              </a:rPr>
              <a:t>collect_elements</a:t>
            </a:r>
            <a:r>
              <a:rPr lang="en-US" smtClean="0"/>
              <a:t> sends the x values from the l’th diagonal to neighboring processors to compute the l+1’st diagonal.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6298" y="2414631"/>
            <a:ext cx="4052277" cy="438949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4967968" y="1412422"/>
                <a:ext cx="4098471" cy="841962"/>
              </a:xfrm>
              <a:prstGeom prst="rect">
                <a:avLst/>
              </a:prstGeom>
              <a:noFill/>
              <a:ln>
                <a:solidFill>
                  <a:srgbClr val="1503F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1371600" algn="l"/>
                    <a:tab pos="2571750" algn="l"/>
                    <a:tab pos="302895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 smtClean="0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bSup>
                      <m:r>
                        <a:rPr lang="en-US" sz="1400" i="1">
                          <a:solidFill>
                            <a:srgbClr val="1503FB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𝑖𝑖</m:t>
                              </m:r>
                            </m:sub>
                          </m:sSub>
                        </m:den>
                      </m:f>
                      <m:r>
                        <a:rPr lang="en-US" sz="1400" b="0" i="1" smtClean="0">
                          <a:solidFill>
                            <a:srgbClr val="1503FB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400" i="1">
                          <a:solidFill>
                            <a:srgbClr val="1503FB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sub>
                      </m:sSub>
                      <m:sSubSup>
                        <m:sSubSupPr>
                          <m:ctrlP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sub>
                        <m:sup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bSup>
                      <m:r>
                        <a:rPr lang="en-US" sz="1400" i="1">
                          <a:solidFill>
                            <a:srgbClr val="1503FB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i="1">
                          <a:solidFill>
                            <a:srgbClr val="1503FB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Sup>
                        <m:sSubSupPr>
                          <m:ctrlP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bSup>
                      <m:r>
                        <a:rPr lang="en-US" sz="1400" b="0" i="1" smtClean="0">
                          <a:solidFill>
                            <a:srgbClr val="1503FB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1400" smtClean="0">
                  <a:solidFill>
                    <a:srgbClr val="1503FB"/>
                  </a:solidFill>
                </a:endParaRPr>
              </a:p>
              <a:p>
                <a:pPr>
                  <a:tabLst>
                    <a:tab pos="1371600" algn="l"/>
                    <a:tab pos="2571750" algn="l"/>
                    <a:tab pos="302895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sSubSup>
                        <m:sSubSupPr>
                          <m:ctrlP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bSup>
                      <m:r>
                        <a:rPr lang="en-US" sz="1400" i="1">
                          <a:solidFill>
                            <a:srgbClr val="1503FB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sub>
                      </m:sSub>
                      <m:sSubSup>
                        <m:sSubSupPr>
                          <m:ctrlP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sub>
                        <m:sup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sz="1400">
                  <a:solidFill>
                    <a:srgbClr val="1503FB"/>
                  </a:solidFill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7968" y="1412422"/>
                <a:ext cx="4098471" cy="8419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1503FB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064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Red-black ordering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4"/>
                <a:ext cx="5713046" cy="5188683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smtClean="0"/>
                  <a:t>In Gauss-Seidel, each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/>
                  <a:t> depends on all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/>
                  <a:t>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When applying Gauss-Seidel on Poisson’s equation, many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mtClean="0"/>
                  <a:t> values are 0.  </a:t>
                </a:r>
              </a:p>
              <a:p>
                <a:r>
                  <a:rPr lang="en-US" smtClean="0"/>
                  <a:t>Thus, we can reduce the number of dependencies and increase parallelism by reordering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mtClean="0"/>
                  <a:t> values.</a:t>
                </a:r>
              </a:p>
              <a:p>
                <a:r>
                  <a:rPr lang="en-US" smtClean="0"/>
                  <a:t>We assign each mesh point a color, red or black.</a:t>
                </a:r>
              </a:p>
              <a:p>
                <a:pPr lvl="1"/>
                <a:r>
                  <a:rPr lang="en-US" smtClean="0"/>
                  <a:t>For each mesh point (i,j), if i+j is even, it is colored red.  Otherwise color it black.</a:t>
                </a:r>
              </a:p>
              <a:p>
                <a:r>
                  <a:rPr lang="en-US"/>
                  <a:t>Since a point only depends on the points above it and to its left, none of the red points depend on each other, and similarly for the black points.</a:t>
                </a:r>
              </a:p>
              <a:p>
                <a:endParaRPr lang="en-US" smtClean="0"/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4"/>
                <a:ext cx="5713046" cy="5188683"/>
              </a:xfrm>
              <a:blipFill>
                <a:blip r:embed="rId2"/>
                <a:stretch>
                  <a:fillRect l="-427" t="-1058" r="-12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1970" y="1391911"/>
            <a:ext cx="2915382" cy="18701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3931" y="3581501"/>
            <a:ext cx="3004437" cy="1949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906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Red-black ordering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4"/>
                <a:ext cx="5509846" cy="5188683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smtClean="0"/>
                  <a:t>Matrix A has a different structure after reordering.</a:t>
                </a:r>
              </a:p>
              <a:p>
                <a:r>
                  <a:rPr lang="en-US" smtClean="0"/>
                  <a:t>The red points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mtClean="0"/>
                  <a:t> only depend on the black points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mtClean="0"/>
                  <a:t>, and the black points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mtClean="0"/>
                  <a:t> only depend on the red points </a:t>
                </a:r>
                <a:r>
                  <a:rPr lang="en-US"/>
                  <a:t>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Thus, we can compute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smtClean="0"/>
                  <a:t> red points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mtClean="0"/>
                  <a:t> in parallel, then compute all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/>
                  <a:t> </a:t>
                </a:r>
                <a:r>
                  <a:rPr lang="en-US" smtClean="0"/>
                  <a:t>black </a:t>
                </a:r>
                <a:r>
                  <a:rPr lang="en-US"/>
                  <a:t>points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/>
                  <a:t> in </a:t>
                </a:r>
                <a:r>
                  <a:rPr lang="en-US" smtClean="0"/>
                  <a:t>parallel.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mtClean="0"/>
                  <a:t>Write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mtClean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mtClean="0"/>
                  <a:t> are diagonal matrices corresponding to the red and black points resp, and E and F are banded matrices.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mtClean="0"/>
                  <a:t>Also write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mtClean="0"/>
                  <a:t> are the set of red and black x values, resp.</a:t>
                </a:r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4"/>
                <a:ext cx="5509846" cy="5188683"/>
              </a:xfrm>
              <a:blipFill>
                <a:blip r:embed="rId2"/>
                <a:stretch>
                  <a:fillRect l="-332" t="-1763" r="-21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3999" y="1434123"/>
            <a:ext cx="2884656" cy="2887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353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Red-black ordering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419224"/>
                <a:ext cx="8323385" cy="5212129"/>
              </a:xfrm>
            </p:spPr>
            <p:txBody>
              <a:bodyPr>
                <a:normAutofit fontScale="550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mtClean="0"/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mtClean="0"/>
                  <a:t>Write the Gauss-Seidel iteration as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Sup>
                              <m:sSub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</m:sup>
                            </m:sSubSup>
                          </m:e>
                          <m:e>
                            <m:sSubSup>
                              <m:sSub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</m:sup>
                            </m:sSubSup>
                          </m:e>
                        </m:eqAr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Sup>
                              <m:sSub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</m:sup>
                            </m:sSubSup>
                          </m:e>
                          <m:e>
                            <m:sSubSup>
                              <m:sSub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</m:sup>
                            </m:sSubSup>
                          </m:e>
                        </m:eqArr>
                      </m:e>
                    </m:d>
                  </m:oMath>
                </a14:m>
                <a:r>
                  <a:rPr lang="en-US" smtClean="0"/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mtClean="0"/>
                  <a:t>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mtClean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=1,2,…</m:t>
                    </m:r>
                  </m:oMath>
                </a14:m>
                <a:r>
                  <a:rPr lang="en-US" smtClean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mtClean="0"/>
                  <a:t>,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=1,2,…</m:t>
                    </m:r>
                  </m:oMath>
                </a14:m>
                <a:endParaRPr lang="en-US" smtClean="0"/>
              </a:p>
              <a:p>
                <a:pPr>
                  <a:lnSpc>
                    <a:spcPct val="120000"/>
                  </a:lnSpc>
                </a:pPr>
                <a:r>
                  <a:rPr lang="en-US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mtClean="0"/>
                  <a:t> be the number of red and black points, resp.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mtClean="0"/>
                  <a:t>For each point i,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smtClean="0"/>
                  <a:t> be its neighbors in the grid.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/>
                  <a:t>In component form, we have 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</m:sup>
                            </m:sSubSup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𝑖𝑖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b>
                          <m:sup/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e>
                                </m:d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e>
                    </m:d>
                  </m:oMath>
                </a14:m>
                <a:r>
                  <a:rPr lang="en-US"/>
                  <a:t>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endParaRPr lang="en-US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</m:sup>
                            </m:sSubSup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sub>
                            </m:sSub>
                          </m:sub>
                        </m:sSub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sub>
                            </m:sSub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b>
                          <m:sup/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e>
                                </m:d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e>
                    </m:d>
                  </m:oMath>
                </a14:m>
                <a:r>
                  <a:rPr lang="en-US"/>
                  <a:t>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en-US" smtClean="0"/>
              </a:p>
              <a:p>
                <a:pPr>
                  <a:lnSpc>
                    <a:spcPct val="120000"/>
                  </a:lnSpc>
                </a:pPr>
                <a:r>
                  <a:rPr lang="en-US" smtClean="0"/>
                  <a:t>Thus, we first 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mtClean="0"/>
                  <a:t> for all the red points,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mtClean="0"/>
                  <a:t> for all the black points. </a:t>
                </a:r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419224"/>
                <a:ext cx="8323385" cy="5212129"/>
              </a:xfrm>
              <a:blipFill>
                <a:blip r:embed="rId2"/>
                <a:stretch>
                  <a:fillRect l="-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1623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red-black algorithm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5"/>
            <a:ext cx="4122615" cy="4781550"/>
          </a:xfrm>
        </p:spPr>
        <p:txBody>
          <a:bodyPr>
            <a:normAutofit fontScale="77500" lnSpcReduction="20000"/>
          </a:bodyPr>
          <a:lstStyle/>
          <a:p>
            <a:r>
              <a:rPr lang="en-US" smtClean="0"/>
              <a:t>Use a block row-wise decomposition of A and x across the processors.</a:t>
            </a:r>
          </a:p>
          <a:p>
            <a:r>
              <a:rPr lang="en-US" smtClean="0"/>
              <a:t>Use barrier synchronization between the two loops to compute black values after red ones.</a:t>
            </a:r>
          </a:p>
          <a:p>
            <a:r>
              <a:rPr lang="en-US" smtClean="0">
                <a:latin typeface="Consolas" panose="020B0609020204030204" pitchFamily="49" charset="0"/>
              </a:rPr>
              <a:t>collect_elements</a:t>
            </a:r>
            <a:r>
              <a:rPr lang="en-US" smtClean="0"/>
              <a:t> sends newly computed values of x that lie on the boundary between two processors to the other processor. 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770" y="1348154"/>
            <a:ext cx="4263219" cy="3786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237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Iterative algorithms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smtClean="0"/>
                  <a:t>To solve a dense system of linear equations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mtClean="0"/>
                  <a:t>, we saw direct methods such as Gaussian Elimination.</a:t>
                </a:r>
              </a:p>
              <a:p>
                <a:r>
                  <a:rPr lang="en-US" smtClean="0"/>
                  <a:t>When the A is very large (millions or billions of variables), GE is too slow.</a:t>
                </a:r>
              </a:p>
              <a:p>
                <a:r>
                  <a:rPr lang="en-US" smtClean="0"/>
                  <a:t>For structured matrices, e.g. banded matrices, special solution methods can be developed.</a:t>
                </a:r>
              </a:p>
              <a:p>
                <a:r>
                  <a:rPr lang="en-US" smtClean="0"/>
                  <a:t>For general sparse matrices, we use iterative algorithms that compute approximate solutions which eventually converge to the true solution.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5" t="-3571" r="-1630" b="-3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6316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Iterative algorithms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8229600" cy="5128532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mtClean="0"/>
                  <a:t>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mtClean="0"/>
                  <a:t>, write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mtClean="0"/>
                  <a:t>, where M and N are matrices such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mtClean="0"/>
                  <a:t> is easy to compute (e.g. a diagonal matrix).</a:t>
                </a:r>
              </a:p>
              <a:p>
                <a:pPr lvl="1"/>
                <a:r>
                  <a:rPr lang="en-US" smtClean="0"/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mtClean="0"/>
                  <a:t> be the solution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mtClean="0"/>
                  <a:t>. 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So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mtClean="0"/>
                  <a:t>.</a:t>
                </a:r>
                <a:endParaRPr lang="en-US" smtClean="0"/>
              </a:p>
              <a:p>
                <a:r>
                  <a:rPr lang="en-US" smtClean="0"/>
                  <a:t>Starting from an initial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mtClean="0"/>
                  <a:t>, repeatedly </a:t>
                </a:r>
                <a:r>
                  <a:rPr lang="en-US" smtClean="0"/>
                  <a:t>compute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/>
                  <a:t>D</a:t>
                </a:r>
                <a:r>
                  <a:rPr lang="en-US" smtClean="0"/>
                  <a:t>enote </a:t>
                </a:r>
                <a:r>
                  <a:rPr lang="en-US" smtClean="0"/>
                  <a:t>k’th iterate of x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mtClean="0"/>
                  <a:t>.</a:t>
                </a:r>
                <a:endParaRPr lang="en-US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8229600" cy="5128532"/>
              </a:xfrm>
              <a:blipFill>
                <a:blip r:embed="rId2"/>
                <a:stretch>
                  <a:fillRect l="-815" t="-2497" r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7255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Convergence criteria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4"/>
                <a:ext cx="8229600" cy="5095875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smtClean="0"/>
                  <a:t>We want the iterations to converge, starting from any initial vector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mtClean="0"/>
                  <a:t>.  </a:t>
                </a:r>
              </a:p>
              <a:p>
                <a:pPr lvl="1"/>
                <a:r>
                  <a:rPr lang="en-US" smtClean="0"/>
                  <a:t>I.e. we want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mtClean="0"/>
                  <a:t>, so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mtClean="0"/>
                  <a:t>.</a:t>
                </a:r>
                <a:endParaRPr lang="en-US" smtClean="0"/>
              </a:p>
              <a:p>
                <a:r>
                  <a:rPr lang="en-US" smtClean="0"/>
                  <a:t>Since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b="0" smtClean="0"/>
                  <a:t>, then subtracting, we get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smtClean="0"/>
                  <a:t>.</a:t>
                </a:r>
              </a:p>
              <a:p>
                <a:pPr lvl="1"/>
                <a:r>
                  <a:rPr lang="en-US" smtClean="0"/>
                  <a:t>Also,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, etc.</a:t>
                </a:r>
              </a:p>
              <a:p>
                <a:pPr lvl="1"/>
                <a:r>
                  <a:rPr lang="en-US" smtClean="0"/>
                  <a:t>So in general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be the magnitude of the largest eigenvalue of C.</a:t>
                </a:r>
              </a:p>
              <a:p>
                <a:r>
                  <a:rPr lang="en-US" smtClean="0">
                    <a:solidFill>
                      <a:srgbClr val="1503FB"/>
                    </a:solidFill>
                  </a:rPr>
                  <a:t>Thm</a:t>
                </a:r>
                <a:r>
                  <a:rPr lang="en-US" smtClean="0"/>
                  <a:t> The following are equivalent</a:t>
                </a:r>
              </a:p>
              <a:p>
                <a:pPr lvl="1"/>
                <a:r>
                  <a:rPr lang="en-US" smtClean="0"/>
                  <a:t>The iterative algorithm converges for any initial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mtClean="0"/>
                  <a:t>. 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func>
                  </m:oMath>
                </a14:m>
                <a:r>
                  <a:rPr lang="en-US" b="0" i="1" smtClean="0">
                    <a:latin typeface="Cambria Math" panose="02040503050406030204" pitchFamily="18" charset="0"/>
                  </a:rPr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smtClean="0"/>
                  <a:t>.</a:t>
                </a:r>
                <a:endParaRPr lang="en-US"/>
              </a:p>
              <a:p>
                <a:pPr lvl="1"/>
                <a:endParaRPr lang="en-US" b="0" smtClean="0"/>
              </a:p>
              <a:p>
                <a:pPr lvl="1"/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4"/>
                <a:ext cx="8229600" cy="5095875"/>
              </a:xfrm>
              <a:blipFill>
                <a:blip r:embed="rId2"/>
                <a:stretch>
                  <a:fillRect l="-519" t="-2512" r="-1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1695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Jacobi method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4"/>
                <a:ext cx="8194431" cy="5184775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smtClean="0"/>
                  <a:t>Write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mtClean="0"/>
                  <a:t>, where D is the diagonal elements of A, L is the lower triangular part of A without D, and R is the upper triangular part without D.</a:t>
                </a:r>
              </a:p>
              <a:p>
                <a:r>
                  <a:rPr lang="en-US" smtClean="0"/>
                  <a:t>Let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mtClean="0"/>
                  <a:t>.  Note that M is easy to invert.</a:t>
                </a:r>
              </a:p>
              <a:p>
                <a:r>
                  <a:rPr lang="en-US" smtClean="0"/>
                  <a:t>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</m:oMath>
                </a14:m>
                <a:r>
                  <a:rPr lang="en-US" smtClean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mtClean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mtClean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mtClean="0"/>
                  <a:t>.</a:t>
                </a:r>
                <a:endParaRPr lang="en-US" smtClean="0"/>
              </a:p>
              <a:p>
                <a:r>
                  <a:rPr lang="en-US" smtClean="0"/>
                  <a:t>Recall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mtClean="0"/>
                  <a:t>.  So </a:t>
                </a:r>
                <a:r>
                  <a:rPr lang="en-US" smtClean="0"/>
                  <a:t>the i’th component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mtClean="0"/>
                  <a:t> </a:t>
                </a:r>
                <a:r>
                  <a:rPr lang="en-US" smtClean="0"/>
                  <a:t>is</a:t>
                </a:r>
              </a:p>
              <a:p>
                <a:pPr marL="457200" lvl="1" indent="0" algn="ctr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𝑖𝑖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</m:sup>
                            </m:sSubSup>
                          </m:e>
                        </m:nary>
                      </m:e>
                    </m:d>
                  </m:oMath>
                </a14:m>
                <a:r>
                  <a:rPr lang="en-US" smtClean="0"/>
                  <a:t>.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mtClean="0"/>
                  <a:t> depends only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mtClean="0"/>
                  <a:t>, and different components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mtClean="0"/>
                  <a:t> do not have any dependencies.</a:t>
                </a:r>
              </a:p>
              <a:p>
                <a:pPr lvl="1"/>
                <a:r>
                  <a:rPr lang="en-US" smtClean="0"/>
                  <a:t>Thus, all components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mtClean="0"/>
                  <a:t>can be computed in parallel.</a:t>
                </a:r>
              </a:p>
              <a:p>
                <a:pPr lvl="1"/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4"/>
                <a:ext cx="8194431" cy="5184775"/>
              </a:xfrm>
              <a:blipFill>
                <a:blip r:embed="rId2"/>
                <a:stretch>
                  <a:fillRect l="-521" t="-2471" r="-19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7002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Jacobi method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4"/>
                <a:ext cx="3673231" cy="5133975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smtClean="0"/>
                  <a:t>Since all components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mtClean="0"/>
                  <a:t> are independent, we can use up to n processors.</a:t>
                </a:r>
              </a:p>
              <a:p>
                <a:r>
                  <a:rPr lang="en-US" smtClean="0"/>
                  <a:t>In distributed memory, matrix A and vector b are stored in row-wise block format across the processors.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mtClean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mtClean="0"/>
                  <a:t> are computed in </a:t>
                </a:r>
                <a:r>
                  <a:rPr lang="en-US" smtClean="0">
                    <a:latin typeface="Consolas" panose="020B0609020204030204" pitchFamily="49" charset="0"/>
                  </a:rPr>
                  <a:t>x_new</a:t>
                </a:r>
                <a:r>
                  <a:rPr lang="en-US" smtClean="0"/>
                  <a:t> and </a:t>
                </a:r>
                <a:r>
                  <a:rPr lang="en-US" smtClean="0">
                    <a:latin typeface="Consolas" panose="020B0609020204030204" pitchFamily="49" charset="0"/>
                  </a:rPr>
                  <a:t>x_old</a:t>
                </a:r>
                <a:r>
                  <a:rPr lang="en-US" smtClean="0"/>
                  <a:t>, resp.</a:t>
                </a:r>
              </a:p>
              <a:p>
                <a:r>
                  <a:rPr lang="en-US"/>
                  <a:t>Each processor needs all the values of x.</a:t>
                </a:r>
              </a:p>
              <a:p>
                <a:r>
                  <a:rPr lang="en-US" smtClean="0"/>
                  <a:t>After all processors compute their part of </a:t>
                </a:r>
                <a:r>
                  <a:rPr lang="en-US">
                    <a:latin typeface="Consolas" panose="020B0609020204030204" pitchFamily="49" charset="0"/>
                  </a:rPr>
                  <a:t>x_new</a:t>
                </a:r>
                <a:r>
                  <a:rPr lang="en-US" smtClean="0"/>
                  <a:t>, the whole vector is distributed to all processors using </a:t>
                </a:r>
                <a:r>
                  <a:rPr lang="en-US" smtClean="0">
                    <a:latin typeface="Consolas" panose="020B0609020204030204" pitchFamily="49" charset="0"/>
                  </a:rPr>
                  <a:t>MPI_Allgather</a:t>
                </a:r>
                <a:r>
                  <a:rPr lang="en-US" smtClean="0"/>
                  <a:t>.</a:t>
                </a:r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4"/>
                <a:ext cx="3673231" cy="5133975"/>
              </a:xfrm>
              <a:blipFill>
                <a:blip r:embed="rId2"/>
                <a:stretch>
                  <a:fillRect l="-498" t="-1781" r="-1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0061" y="1383843"/>
            <a:ext cx="4681415" cy="547415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10368" y="6322158"/>
            <a:ext cx="3143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smtClean="0"/>
              <a:t>Source:</a:t>
            </a:r>
            <a:r>
              <a:rPr lang="en-US" sz="1200" smtClean="0"/>
              <a:t> Parallel </a:t>
            </a:r>
            <a:r>
              <a:rPr lang="en-US" sz="1200" smtClean="0"/>
              <a:t>Programming for Multicore and Cluster Systems, </a:t>
            </a:r>
            <a:r>
              <a:rPr lang="en-US" sz="1200" smtClean="0"/>
              <a:t>Rauber and Runger</a:t>
            </a:r>
            <a:endParaRPr lang="en-US" sz="1200" i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6413045" y="587829"/>
                <a:ext cx="2506437" cy="686855"/>
              </a:xfrm>
              <a:prstGeom prst="rect">
                <a:avLst/>
              </a:prstGeom>
              <a:noFill/>
              <a:ln>
                <a:solidFill>
                  <a:srgbClr val="1503FB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200" i="1" smtClean="0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i="1" smtClean="0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d>
                            <m:dPr>
                              <m:ctrlPr>
                                <a:rPr lang="en-US" sz="12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2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bSup>
                      <m:r>
                        <a:rPr lang="en-US" sz="1200" i="1">
                          <a:solidFill>
                            <a:srgbClr val="1503FB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𝑖𝑖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sz="12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sz="12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2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2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=1,</m:t>
                              </m:r>
                              <m:r>
                                <a:rPr lang="en-US" sz="12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2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sz="12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12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1503FB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1503FB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1503FB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sz="1200" i="1">
                                      <a:solidFill>
                                        <a:srgbClr val="1503FB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200" i="1">
                                      <a:solidFill>
                                        <a:srgbClr val="1503FB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1503FB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sz="1200" i="1">
                                          <a:solidFill>
                                            <a:srgbClr val="1503FB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 i="1">
                                          <a:solidFill>
                                            <a:srgbClr val="1503FB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nary>
                        </m:e>
                      </m:d>
                    </m:oMath>
                  </m:oMathPara>
                </a14:m>
                <a:endParaRPr lang="en-US">
                  <a:solidFill>
                    <a:srgbClr val="1503FB"/>
                  </a:solidFill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3045" y="587829"/>
                <a:ext cx="2506437" cy="68685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1503FB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9490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Gauss-Seidel method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419224"/>
                <a:ext cx="8315569" cy="5188683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smtClean="0"/>
                  <a:t>The Gauss-Seidel method usually converges faster than the Jacobi method.</a:t>
                </a:r>
              </a:p>
              <a:p>
                <a:r>
                  <a:rPr lang="en-US" smtClean="0"/>
                  <a:t>It also writes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mtClean="0"/>
                  <a:t>, but sets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mtClean="0"/>
                  <a:t> and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Thus, 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Since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mtClean="0"/>
                  <a:t> is lower triangular, it can be inverted by forward substitution.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mtClean="0"/>
                  <a:t>Convergence is guaranteed if the matrix is diagonally dominant, i.e.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nary>
                  </m:oMath>
                </a14:m>
                <a:r>
                  <a:rPr lang="en-US" smtClean="0"/>
                  <a:t> for all i.</a:t>
                </a:r>
              </a:p>
              <a:p>
                <a:r>
                  <a:rPr lang="en-US" smtClean="0"/>
                  <a:t>In components form we have 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𝑖𝑖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e>
                        </m:nary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</m:sup>
                            </m:sSubSup>
                          </m:e>
                        </m:nary>
                      </m:e>
                    </m:d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Unlike Jacobi method,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mtClean="0"/>
                  <a:t> depends on all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mtClean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Thus, </a:t>
                </a:r>
                <a:r>
                  <a:rPr lang="en-US" smtClean="0"/>
                  <a:t>unless many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mtClean="0"/>
                  <a:t>, different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mtClean="0"/>
                  <a:t> cannot be computed in parallel.</a:t>
                </a:r>
              </a:p>
              <a:p>
                <a:r>
                  <a:rPr lang="en-US" smtClean="0"/>
                  <a:t>While Gauss-Seidel converges faster than Jacobi, it has less parallelism, and may not run faster.  </a:t>
                </a:r>
                <a:endParaRPr lang="en-US"/>
              </a:p>
              <a:p>
                <a:pPr lvl="1"/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419224"/>
                <a:ext cx="8315569" cy="5188683"/>
              </a:xfrm>
              <a:blipFill>
                <a:blip r:embed="rId2"/>
                <a:stretch>
                  <a:fillRect l="-220" t="-1763" r="-1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2716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SOR method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419225"/>
                <a:ext cx="8421077" cy="4997206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smtClean="0"/>
                  <a:t>Successive over-relaxation modifies the Gauss-Seidel method to obtain faster convergence.</a:t>
                </a:r>
              </a:p>
              <a:p>
                <a:pPr lvl="1"/>
                <a:r>
                  <a:rPr lang="en-US" smtClean="0"/>
                  <a:t>x is updated as a linear combination of Gauss-Seidel update and its previous value. 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mtClean="0"/>
                  <a:t>Write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mtClean="0"/>
                  <a:t>, so that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/>
                  <a:t>In components form, 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𝜔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𝑖𝑖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e>
                        </m:nary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</m:sup>
                            </m:sSubSup>
                          </m:e>
                        </m:nary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Convergence depends on properties of A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smtClean="0"/>
                  <a:t>.  E.g. if A is symmetric and positive definite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∈(0,2)</m:t>
                    </m:r>
                  </m:oMath>
                </a14:m>
                <a:r>
                  <a:rPr lang="en-US" smtClean="0"/>
                  <a:t> then SOR converges.</a:t>
                </a:r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419225"/>
                <a:ext cx="8421077" cy="4997206"/>
              </a:xfrm>
              <a:blipFill>
                <a:blip r:embed="rId2"/>
                <a:stretch>
                  <a:fillRect l="-507" t="-2561" r="-1521" b="-18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6924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Gauss-Seidel method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419224"/>
                <a:ext cx="4282831" cy="5239483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en-US" smtClean="0"/>
                  <a:t>Since in general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mtClean="0"/>
                  <a:t> depends on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mtClean="0"/>
                  <a:t> for all j&lt;i, we compute the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mtClean="0"/>
                  <a:t> </a:t>
                </a:r>
                <a:r>
                  <a:rPr lang="en-US" smtClean="0"/>
                  <a:t>sequentially, for i=0,1,2...</a:t>
                </a:r>
                <a:endParaRPr lang="en-US" smtClean="0"/>
              </a:p>
              <a:p>
                <a:r>
                  <a:rPr lang="en-US" smtClean="0"/>
                  <a:t>Each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mtClean="0"/>
                  <a:t> is a dot product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,0,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mtClean="0"/>
                  <a:t>with the i’th row of A.</a:t>
                </a:r>
              </a:p>
              <a:p>
                <a:pPr lvl="1"/>
                <a:r>
                  <a:rPr lang="en-US" smtClean="0"/>
                  <a:t>This dot product can be split into multiple parts and computed in parallel.</a:t>
                </a:r>
              </a:p>
              <a:p>
                <a:r>
                  <a:rPr lang="en-US" smtClean="0"/>
                  <a:t>Use a block column-wise decomposition of A and x across the processors.</a:t>
                </a:r>
              </a:p>
              <a:p>
                <a:r>
                  <a:rPr lang="en-US" smtClean="0"/>
                  <a:t>Each processor computes part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The parts are </a:t>
                </a:r>
                <a:r>
                  <a:rPr lang="en-US" smtClean="0"/>
                  <a:t>then summed </a:t>
                </a:r>
                <a:r>
                  <a:rPr lang="en-US" smtClean="0"/>
                  <a:t>and distributed to all the processors using </a:t>
                </a:r>
                <a:r>
                  <a:rPr lang="en-US" smtClean="0">
                    <a:latin typeface="Consolas" panose="020B0609020204030204" pitchFamily="49" charset="0"/>
                  </a:rPr>
                  <a:t>MPI_Allreduce</a:t>
                </a:r>
                <a:r>
                  <a:rPr lang="en-US" smtClean="0"/>
                  <a:t>.</a:t>
                </a:r>
              </a:p>
              <a:p>
                <a:r>
                  <a:rPr lang="en-US" smtClean="0"/>
                  <a:t>Each processor only does n/p computations for each </a:t>
                </a:r>
                <a:r>
                  <a:rPr lang="en-US" smtClean="0"/>
                  <a:t>reduce communication step, </a:t>
                </a:r>
                <a:r>
                  <a:rPr lang="en-US" smtClean="0"/>
                  <a:t>so speedup is limited unless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≫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mtClean="0"/>
                  <a:t>.</a:t>
                </a:r>
              </a:p>
              <a:p>
                <a:endParaRPr lang="en-US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419224"/>
                <a:ext cx="4282831" cy="5239483"/>
              </a:xfrm>
              <a:blipFill>
                <a:blip r:embed="rId2"/>
                <a:stretch>
                  <a:fillRect l="-142" t="-931" r="-8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7182" y="2598755"/>
            <a:ext cx="4270838" cy="336659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4661807" y="1494064"/>
                <a:ext cx="4420961" cy="885050"/>
              </a:xfrm>
              <a:prstGeom prst="rect">
                <a:avLst/>
              </a:prstGeom>
              <a:noFill/>
              <a:ln>
                <a:solidFill>
                  <a:srgbClr val="1503FB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i="1" smtClean="0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d>
                            <m:dPr>
                              <m:ctrlPr>
                                <a:rPr lang="en-US" sz="16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6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bSup>
                      <m:r>
                        <a:rPr lang="en-US" sz="1600" i="1">
                          <a:solidFill>
                            <a:srgbClr val="1503FB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𝑖𝑖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sz="16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6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sz="16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6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6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6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6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rgbClr val="1503FB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rgbClr val="1503FB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rgbClr val="1503FB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sz="1600" i="1">
                                      <a:solidFill>
                                        <a:srgbClr val="1503FB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i="1">
                                      <a:solidFill>
                                        <a:srgbClr val="1503FB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rgbClr val="1503FB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sz="1600" i="1">
                                          <a:solidFill>
                                            <a:srgbClr val="1503FB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i="1">
                                          <a:solidFill>
                                            <a:srgbClr val="1503FB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sz="1600" i="1">
                                          <a:solidFill>
                                            <a:srgbClr val="1503FB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sz="16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e>
                          </m:nary>
                          <m:nary>
                            <m:naryPr>
                              <m:chr m:val="∑"/>
                              <m:ctrlPr>
                                <a:rPr lang="en-US" sz="16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6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6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6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6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sz="16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rgbClr val="1503FB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rgbClr val="1503FB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rgbClr val="1503FB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sz="1600" i="1">
                                      <a:solidFill>
                                        <a:srgbClr val="1503FB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i="1">
                                      <a:solidFill>
                                        <a:srgbClr val="1503FB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rgbClr val="1503FB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sz="1600" i="1">
                                          <a:solidFill>
                                            <a:srgbClr val="1503FB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i="1">
                                          <a:solidFill>
                                            <a:srgbClr val="1503FB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nary>
                        </m:e>
                      </m:d>
                    </m:oMath>
                  </m:oMathPara>
                </a14:m>
                <a:endParaRPr lang="en-US" sz="1600">
                  <a:solidFill>
                    <a:srgbClr val="1503FB"/>
                  </a:solidFill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1807" y="1494064"/>
                <a:ext cx="4420961" cy="8850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1503FB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6968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76874</TotalTime>
  <Words>501</Words>
  <Application>Microsoft Office PowerPoint</Application>
  <PresentationFormat>On-screen Show (4:3)</PresentationFormat>
  <Paragraphs>136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Arial Black</vt:lpstr>
      <vt:lpstr>Cambria Math</vt:lpstr>
      <vt:lpstr>Consolas</vt:lpstr>
      <vt:lpstr>Times New Roman</vt:lpstr>
      <vt:lpstr>Wingdings</vt:lpstr>
      <vt:lpstr>Pixel</vt:lpstr>
      <vt:lpstr>Parallel Algorithms for Sparse Matrices</vt:lpstr>
      <vt:lpstr>Iterative algorithms</vt:lpstr>
      <vt:lpstr>Iterative algorithms</vt:lpstr>
      <vt:lpstr>Convergence criteria</vt:lpstr>
      <vt:lpstr>Jacobi method</vt:lpstr>
      <vt:lpstr>Parallel Jacobi method</vt:lpstr>
      <vt:lpstr>Gauss-Seidel method</vt:lpstr>
      <vt:lpstr>SOR method</vt:lpstr>
      <vt:lpstr>Parallel Gauss-Seidel method</vt:lpstr>
      <vt:lpstr>Poisson’s equation</vt:lpstr>
      <vt:lpstr>Matrix form of Poisson’s equation</vt:lpstr>
      <vt:lpstr>Gauss-Seidel for Poisson’s equation</vt:lpstr>
      <vt:lpstr>Gauss-Seidel for Poisson’s equation</vt:lpstr>
      <vt:lpstr>Red-black ordering</vt:lpstr>
      <vt:lpstr>Red-black ordering</vt:lpstr>
      <vt:lpstr>Red-black ordering</vt:lpstr>
      <vt:lpstr>Parallel red-black algorithm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Lower Bounds in Distributed Computing</dc:title>
  <dc:creator>Rui</dc:creator>
  <cp:lastModifiedBy>Rui Fan</cp:lastModifiedBy>
  <cp:revision>4227</cp:revision>
  <cp:lastPrinted>2018-05-15T03:47:45Z</cp:lastPrinted>
  <dcterms:created xsi:type="dcterms:W3CDTF">2004-01-06T19:40:29Z</dcterms:created>
  <dcterms:modified xsi:type="dcterms:W3CDTF">2018-05-15T07:00:44Z</dcterms:modified>
</cp:coreProperties>
</file>