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24" d="100"/>
          <a:sy n="124" d="100"/>
        </p:scale>
        <p:origin x="1041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Implementing Collective Communication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2019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 and gather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3160"/>
            <a:ext cx="4663844" cy="482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Initially root has p pieces of data.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a process sends half the data it’s received along a new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Gather reverses the communication, and has the same cost.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blipFill>
                <a:blip r:embed="rId3"/>
                <a:stretch>
                  <a:fillRect l="-526" t="-373" r="-1754" b="-149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81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ring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4" y="1127600"/>
            <a:ext cx="8487962" cy="4690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743" y="4296477"/>
            <a:ext cx="2679089" cy="2246769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Dotted lines shown different steps of communication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{i,j} is msg from i to j.</a:t>
            </a:r>
            <a:endParaRPr lang="en-US" sz="1400" smtClean="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p-1 steps for p processes.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starts with 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Each time it receives data, it keeps the piece intended for it, and passes on the rest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46963" y="4826675"/>
                <a:ext cx="2139491" cy="1343894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1503FB"/>
                    </a:solidFill>
                  </a:rPr>
                  <a:t>Cost</a:t>
                </a:r>
              </a:p>
              <a:p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/2)(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963" y="4826675"/>
                <a:ext cx="2139491" cy="1343894"/>
              </a:xfrm>
              <a:prstGeom prst="rect">
                <a:avLst/>
              </a:prstGeom>
              <a:blipFill>
                <a:blip r:embed="rId3"/>
                <a:stretch>
                  <a:fillRect l="-567" t="-450" b="-1351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0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mesh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0253"/>
            <a:ext cx="5745368" cy="4989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row first breaks its data into </a:t>
                </a:r>
                <a:r>
                  <a:rPr lang="en-US" sz="1600" smtClean="0">
                    <a:solidFill>
                      <a:srgbClr val="1503FB"/>
                    </a:solidFill>
                    <a:latin typeface="Symbol" panose="05050102010706020507" pitchFamily="18" charset="2"/>
                  </a:rPr>
                  <a:t>Ö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p blocks, each block containing all its messages for nodes within a different column. 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Then it does all-to-all personalized with the blocks to its row.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Next, do all to all personalized along each column.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phase involves all-to-all personalized sending of data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𝑚𝑝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size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processors.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Using previous equation, total cost is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blipFill>
                <a:blip r:embed="rId3"/>
                <a:stretch>
                  <a:fillRect l="-680" t="-254" r="-3175" b="-509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All-all personalized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1" y="1140431"/>
            <a:ext cx="5108623" cy="571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7591" y="1358262"/>
            <a:ext cx="3209281" cy="489364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Send in order of dimension from least to most significant.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For dimension i, send all data with destination differing in i’th least significant bit.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Each step confines broadcast problem to one less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Total of log p steps, and send p/2 amount of data in each step.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Total time (t</a:t>
            </a:r>
            <a:r>
              <a:rPr lang="en-US" sz="1400" baseline="-25000" smtClean="0">
                <a:solidFill>
                  <a:srgbClr val="1503FB"/>
                </a:solidFill>
              </a:rPr>
              <a:t>s</a:t>
            </a:r>
            <a:r>
              <a:rPr lang="en-US" sz="1400" smtClean="0">
                <a:solidFill>
                  <a:srgbClr val="1503FB"/>
                </a:solidFill>
              </a:rPr>
              <a:t> + m p t</a:t>
            </a:r>
            <a:r>
              <a:rPr lang="en-US" sz="1400" baseline="-25000" smtClean="0">
                <a:solidFill>
                  <a:srgbClr val="1503FB"/>
                </a:solidFill>
              </a:rPr>
              <a:t>w</a:t>
            </a:r>
            <a:r>
              <a:rPr lang="en-US" sz="1400">
                <a:solidFill>
                  <a:srgbClr val="1503FB"/>
                </a:solidFill>
              </a:rPr>
              <a:t> </a:t>
            </a:r>
            <a:r>
              <a:rPr lang="en-US" sz="1400" smtClean="0">
                <a:solidFill>
                  <a:srgbClr val="1503FB"/>
                </a:solidFill>
              </a:rPr>
              <a:t>/ 2)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receives m (p-1)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Average distance between processes (log p)/2.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Total communication volume m(p-1)(log p) /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Number of links in hypercube is p log p /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So lower bound on communication is volume divided by number of links, i.e. t</a:t>
            </a:r>
            <a:r>
              <a:rPr lang="en-US" sz="1400" baseline="-25000" smtClean="0">
                <a:solidFill>
                  <a:srgbClr val="1503FB"/>
                </a:solidFill>
              </a:rPr>
              <a:t>w</a:t>
            </a:r>
            <a:r>
              <a:rPr lang="en-US" sz="1400" smtClean="0">
                <a:solidFill>
                  <a:srgbClr val="1503FB"/>
                </a:solidFill>
              </a:rPr>
              <a:t> m (p-1).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This algorithm isn’t optimal.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5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All-all personalized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288483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358262"/>
            <a:ext cx="3888769" cy="406265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Another method for all-to-all personalized communication is for each process to send one message to each other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Run for p-1 steps.  In step j, process i sends data to process (i XOR j).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Message routed using E-cube routing (i.e. send in order of increasing dimension.)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 hypercube is so well connected that this communication pattern can be routed with no congestion, assuming bidirectional links.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So each message sent in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time, and total time is (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m 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(p-1), which is optimal.</a:t>
            </a:r>
            <a:endParaRPr lang="en-US" sz="16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shift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403063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517511"/>
            <a:ext cx="3888769" cy="3724096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Given a shift of k, process p sends to (p+k) mod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Do k mod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shifts along x dimension,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ë</a:t>
            </a:r>
            <a:r>
              <a:rPr lang="en-US" sz="1600" smtClean="0">
                <a:solidFill>
                  <a:srgbClr val="1503FB"/>
                </a:solidFill>
              </a:rPr>
              <a:t>k /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û</a:t>
            </a:r>
            <a:r>
              <a:rPr lang="en-US" sz="1600" smtClean="0">
                <a:solidFill>
                  <a:srgbClr val="1503FB"/>
                </a:solidFill>
              </a:rPr>
              <a:t> shifts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First, shift along the x dimension.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For each x shift, need to do a compensatory shift in the first column.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E.g. in figure (b), 3’s message should be at node 4, not 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shift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 movement in either dimension is at most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Each shift costs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+ 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, so total cost (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(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p+1).</a:t>
            </a: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shift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479"/>
            <a:ext cx="4712417" cy="503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in hypercube, first map the ring into the hypercube using the Gray code construction.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any i &gt; 0, any two nodes differing by 2</a:t>
                </a:r>
                <a:r>
                  <a:rPr lang="en-US" sz="14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in ring are mapped to nodes distance 2 apart in the hypercube.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Nodes 2 and 6 get mapped to (011)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and 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resp.</a:t>
                </a:r>
                <a:endParaRPr lang="en-US" sz="1400">
                  <a:solidFill>
                    <a:srgbClr val="1503FB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Neighbors in the ring are mapped to neighbors in the hypercube.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by k, write k in binary, then shift along dimensions with 1 digits.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To shift by 5=(101)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each node shifts along dimension 0, then 2.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each dimension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, shifting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 takes 2 steps. 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Shifting along dimension 0 takes 1 step.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Shift along at most log p dimensions, so cost is </a:t>
                </a:r>
                <a:r>
                  <a:rPr lang="en-US" sz="1600">
                    <a:solidFill>
                      <a:srgbClr val="1503FB"/>
                    </a:solidFill>
                  </a:rPr>
                  <a:t>(t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s</a:t>
                </a:r>
                <a:r>
                  <a:rPr lang="en-US" sz="1600">
                    <a:solidFill>
                      <a:srgbClr val="1503FB"/>
                    </a:solidFill>
                  </a:rPr>
                  <a:t> + m 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blipFill>
                <a:blip r:embed="rId3"/>
                <a:stretch>
                  <a:fillRect l="-481" t="-245" r="-208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3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Collective communication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046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Important as the basis for many parallel algorithms.</a:t>
            </a:r>
          </a:p>
          <a:p>
            <a:r>
              <a:rPr lang="en-US" smtClean="0"/>
              <a:t>Implemented using multiple point to point communications, possibly in parallel.</a:t>
            </a:r>
          </a:p>
          <a:p>
            <a:pPr lvl="1"/>
            <a:r>
              <a:rPr lang="en-US" smtClean="0"/>
              <a:t>Assume communicating m words (without contention)  between a source and destination takes t</a:t>
            </a:r>
            <a:r>
              <a:rPr lang="en-US" baseline="-25000" smtClean="0"/>
              <a:t>s</a:t>
            </a:r>
            <a:r>
              <a:rPr lang="en-US" smtClean="0"/>
              <a:t> + m t</a:t>
            </a:r>
            <a:r>
              <a:rPr lang="en-US" baseline="-25000" smtClean="0"/>
              <a:t>w</a:t>
            </a:r>
            <a:r>
              <a:rPr lang="en-US" smtClean="0"/>
              <a:t> time. </a:t>
            </a:r>
          </a:p>
          <a:p>
            <a:pPr lvl="2"/>
            <a:r>
              <a:rPr lang="en-US" smtClean="0"/>
              <a:t>Ignore the the distance of the message, since per hop latency t</a:t>
            </a:r>
            <a:r>
              <a:rPr lang="en-US" baseline="-25000"/>
              <a:t>h</a:t>
            </a:r>
            <a:r>
              <a:rPr lang="en-US" smtClean="0"/>
              <a:t> </a:t>
            </a:r>
            <a:r>
              <a:rPr lang="en-US" smtClean="0"/>
              <a:t>is usually </a:t>
            </a:r>
            <a:r>
              <a:rPr lang="en-US" smtClean="0"/>
              <a:t>small. </a:t>
            </a:r>
          </a:p>
          <a:p>
            <a:pPr lvl="1"/>
            <a:r>
              <a:rPr lang="en-US" smtClean="0"/>
              <a:t>With contention c, time becomes t</a:t>
            </a:r>
            <a:r>
              <a:rPr lang="en-US" baseline="-25000" smtClean="0"/>
              <a:t>s</a:t>
            </a:r>
            <a:r>
              <a:rPr lang="en-US" smtClean="0"/>
              <a:t> </a:t>
            </a:r>
            <a:r>
              <a:rPr lang="en-US"/>
              <a:t>+ </a:t>
            </a:r>
            <a:r>
              <a:rPr lang="en-US" smtClean="0"/>
              <a:t>c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Implementations depend on communication hardware architecture.</a:t>
            </a:r>
          </a:p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Broadcast and reduction.</a:t>
            </a:r>
          </a:p>
          <a:p>
            <a:pPr lvl="1"/>
            <a:r>
              <a:rPr lang="en-US" smtClean="0"/>
              <a:t>All-to-all broadcast and reduction.</a:t>
            </a:r>
          </a:p>
          <a:p>
            <a:pPr lvl="1"/>
            <a:r>
              <a:rPr lang="en-US" smtClean="0"/>
              <a:t>All-reduce, prefix sum.</a:t>
            </a:r>
          </a:p>
          <a:p>
            <a:pPr lvl="1"/>
            <a:r>
              <a:rPr lang="en-US" smtClean="0"/>
              <a:t>Scatter and gather.</a:t>
            </a:r>
          </a:p>
          <a:p>
            <a:pPr lvl="1"/>
            <a:r>
              <a:rPr lang="en-US" smtClean="0"/>
              <a:t>All-to-all scatter and reduce.</a:t>
            </a:r>
          </a:p>
          <a:p>
            <a:pPr lvl="1"/>
            <a:r>
              <a:rPr lang="en-US" smtClean="0"/>
              <a:t>Circular shift.</a:t>
            </a:r>
          </a:p>
        </p:txBody>
      </p:sp>
    </p:spTree>
    <p:extLst>
      <p:ext uri="{BB962C8B-B14F-4D97-AF65-F5344CB8AC3E}">
        <p14:creationId xmlns:p14="http://schemas.microsoft.com/office/powerpoint/2010/main" val="42608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1247775"/>
            <a:ext cx="4773362" cy="272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and reduction on ring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4032274"/>
            <a:ext cx="4773362" cy="252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1657" y="6155323"/>
            <a:ext cx="333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Source</a:t>
            </a:r>
            <a:r>
              <a:rPr lang="en-US" smtClean="0"/>
              <a:t>: Introduction to Parallel Computing, Grama et al</a:t>
            </a:r>
            <a:endParaRPr lang="en-US" i="1"/>
          </a:p>
        </p:txBody>
      </p:sp>
      <p:sp>
        <p:nvSpPr>
          <p:cNvPr id="10" name="TextBox 9"/>
          <p:cNvSpPr txBox="1"/>
          <p:nvPr/>
        </p:nvSpPr>
        <p:spPr>
          <a:xfrm>
            <a:off x="5637068" y="1558777"/>
            <a:ext cx="3341235" cy="378565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Start with root sending message to distance p/2 node.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later stages all nodes with the message send it distance d/2, where d is distance of during last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Reduction has reverse communication pattern.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With p processors, log p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each step, a processor sends a size m message.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time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</a:t>
            </a:r>
            <a:r>
              <a:rPr lang="en-US" sz="1600" smtClean="0">
                <a:solidFill>
                  <a:srgbClr val="1503FB"/>
                </a:solidFill>
              </a:rPr>
              <a:t>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log p.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US" sz="1600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3764"/>
            <a:ext cx="4584450" cy="486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1657" y="1558777"/>
            <a:ext cx="3166646" cy="3970318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Root first broadcasts along its row</a:t>
            </a:r>
            <a:r>
              <a:rPr lang="en-US">
                <a:solidFill>
                  <a:srgbClr val="1503FB"/>
                </a:solidFill>
              </a:rPr>
              <a:t> </a:t>
            </a:r>
            <a:r>
              <a:rPr lang="en-US" smtClean="0">
                <a:solidFill>
                  <a:srgbClr val="1503FB"/>
                </a:solidFill>
              </a:rPr>
              <a:t>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The nodes of root’s row  then broadcast along their columns using ring algorithm.</a:t>
            </a:r>
          </a:p>
          <a:p>
            <a:endParaRPr lang="en-US">
              <a:solidFill>
                <a:srgbClr val="1503FB"/>
              </a:solidFill>
            </a:endParaRPr>
          </a:p>
          <a:p>
            <a:r>
              <a:rPr lang="en-US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log </a:t>
            </a:r>
            <a:r>
              <a:rPr lang="en-US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mtClean="0">
                <a:solidFill>
                  <a:srgbClr val="1503FB"/>
                </a:solidFill>
              </a:rPr>
              <a:t>p = (log p) / 2 steps along row, same along columns.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3" y="1827072"/>
            <a:ext cx="6106122" cy="340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0068" y="2123373"/>
            <a:ext cx="3166646" cy="2031325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All nodes with message send.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Send in parallel along the dimensions in order.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Again, log p steps, so 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82472" cy="790575"/>
          </a:xfrm>
        </p:spPr>
        <p:txBody>
          <a:bodyPr/>
          <a:lstStyle/>
          <a:p>
            <a:r>
              <a:rPr lang="en-US" smtClean="0"/>
              <a:t>All-to-all broadcast on ring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" y="1247775"/>
            <a:ext cx="5057209" cy="646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4078" y="1558777"/>
            <a:ext cx="4044225" cy="2585323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For a size p ring, run in p-1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Keep passing data down the ring.  Processes store any new data they receive.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Numbers in parentheses show the data a process has received by a certain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Cost is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m t</a:t>
            </a:r>
            <a:r>
              <a:rPr lang="en-US" baseline="-25000">
                <a:solidFill>
                  <a:srgbClr val="1503FB"/>
                </a:solidFill>
              </a:rPr>
              <a:t>w</a:t>
            </a:r>
            <a:r>
              <a:rPr lang="en-US">
                <a:solidFill>
                  <a:srgbClr val="1503FB"/>
                </a:solidFill>
              </a:rPr>
              <a:t>) </a:t>
            </a:r>
            <a:r>
              <a:rPr lang="en-US" smtClean="0">
                <a:solidFill>
                  <a:srgbClr val="1503FB"/>
                </a:solidFill>
              </a:rPr>
              <a:t>(p-1).</a:t>
            </a:r>
            <a:endParaRPr lang="en-US">
              <a:solidFill>
                <a:srgbClr val="1503FB"/>
              </a:solidFill>
            </a:endParaRPr>
          </a:p>
          <a:p>
            <a:endParaRPr lang="en-US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broadcast on mesh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8268"/>
            <a:ext cx="5358828" cy="3013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6067" y="1558777"/>
            <a:ext cx="2942236" cy="5201424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do all-to-all broadcast along each row 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After this, each process has a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do all-to-all broadcast along each column using ring algorithm.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sends data with size </a:t>
            </a:r>
            <a:r>
              <a:rPr lang="en-US" sz="14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400" smtClean="0">
                <a:solidFill>
                  <a:srgbClr val="1503FB"/>
                </a:solidFill>
              </a:rPr>
              <a:t>p.</a:t>
            </a:r>
          </a:p>
          <a:p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stage has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p-1 steps and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</a:rPr>
              <a:t>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</a:t>
            </a:r>
            <a:r>
              <a:rPr lang="en-US" sz="1600">
                <a:solidFill>
                  <a:srgbClr val="1503FB"/>
                </a:solidFill>
              </a:rPr>
              <a:t>1</a:t>
            </a:r>
            <a:r>
              <a:rPr lang="en-US" sz="1600" smtClean="0">
                <a:solidFill>
                  <a:srgbClr val="1503FB"/>
                </a:solidFill>
              </a:rPr>
              <a:t>) cost.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Second stage has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p-1 steps and (t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Ö</a:t>
            </a:r>
            <a:r>
              <a:rPr lang="en-US" sz="1600">
                <a:solidFill>
                  <a:srgbClr val="1503FB"/>
                </a:solidFill>
              </a:rPr>
              <a:t>p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-1) </a:t>
            </a:r>
            <a:r>
              <a:rPr lang="en-US" sz="1600" smtClean="0">
                <a:solidFill>
                  <a:srgbClr val="1503FB"/>
                </a:solidFill>
              </a:rPr>
              <a:t>cost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because each message has m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size.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cost 2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-1) + </a:t>
            </a:r>
            <a:r>
              <a:rPr lang="en-US" sz="160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(p </a:t>
            </a:r>
            <a:r>
              <a:rPr lang="en-US" sz="1600">
                <a:solidFill>
                  <a:srgbClr val="1503FB"/>
                </a:solidFill>
              </a:rPr>
              <a:t>-1)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4530"/>
            <a:ext cx="8491591" cy="790575"/>
          </a:xfrm>
        </p:spPr>
        <p:txBody>
          <a:bodyPr/>
          <a:lstStyle/>
          <a:p>
            <a:r>
              <a:rPr lang="en-US" sz="4000"/>
              <a:t>All-to-all broadcast </a:t>
            </a:r>
            <a:r>
              <a:rPr lang="en-US" sz="4000" smtClean="0"/>
              <a:t>and reduce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97978"/>
            <a:ext cx="4572428" cy="479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each process sends all the data it has received along a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log p steps total.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step i, send messages of size 2</a:t>
                </a:r>
                <a:r>
                  <a:rPr lang="en-US" sz="16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All-to-all reduce has same communication pattern, except processes add all the data they receive.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So each message only has size m, and total cost is </a:t>
                </a:r>
                <a:r>
                  <a:rPr lang="en-US" sz="1600">
                    <a:solidFill>
                      <a:srgbClr val="1503FB"/>
                    </a:solidFill>
                  </a:rPr>
                  <a:t>(t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s</a:t>
                </a:r>
                <a:r>
                  <a:rPr lang="en-US" sz="1600">
                    <a:solidFill>
                      <a:srgbClr val="1503FB"/>
                    </a:solidFill>
                  </a:rPr>
                  <a:t> + m</a:t>
                </a:r>
                <a:r>
                  <a:rPr lang="en-US" sz="1600">
                    <a:solidFill>
                      <a:srgbClr val="1503FB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 </a:t>
                </a:r>
                <a:r>
                  <a:rPr lang="en-US" sz="1600">
                    <a:solidFill>
                      <a:srgbClr val="1503FB"/>
                    </a:solidFill>
                  </a:rPr>
                  <a:t>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blipFill>
                <a:blip r:embed="rId3"/>
                <a:stretch>
                  <a:fillRect l="-552" t="-233" r="-2026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7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" y="1123437"/>
            <a:ext cx="5663398" cy="573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2683" y="1404736"/>
            <a:ext cx="3369923" cy="489364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keeps two values, its prefix sum p (shown in brackets), and the sum s of all the values it’s received (shown in parentheses).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There are some mistakes in the s values, e.g. in figure (b) the (6) value should be (6+7), and in figure (c), (4+5+6) should be (4+5+6+7)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In each step, each process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Sends its s value along a new dimension, in order of least to most significant dimension.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Adds s it receives into its own 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If it received s from a lower ordered process, it adds the new s into its current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This works correctly because by the time a process is ready to receive data along a dimension, all values of processes in lower dimensions have been summed in s and will be sent.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There are log p steps, and the total cost is (t</a:t>
            </a:r>
            <a:r>
              <a:rPr lang="en-US" sz="1400" baseline="-25000" smtClean="0">
                <a:solidFill>
                  <a:srgbClr val="1503FB"/>
                </a:solidFill>
              </a:rPr>
              <a:t>s</a:t>
            </a:r>
            <a:r>
              <a:rPr lang="en-US" sz="1400" smtClean="0">
                <a:solidFill>
                  <a:srgbClr val="1503FB"/>
                </a:solidFill>
              </a:rPr>
              <a:t> </a:t>
            </a:r>
            <a:r>
              <a:rPr lang="en-US" sz="1400">
                <a:solidFill>
                  <a:srgbClr val="1503FB"/>
                </a:solidFill>
              </a:rPr>
              <a:t>+ m t</a:t>
            </a:r>
            <a:r>
              <a:rPr lang="en-US" sz="1400" baseline="-25000">
                <a:solidFill>
                  <a:srgbClr val="1503FB"/>
                </a:solidFill>
              </a:rPr>
              <a:t>w</a:t>
            </a:r>
            <a:r>
              <a:rPr lang="en-US" sz="1400">
                <a:solidFill>
                  <a:srgbClr val="1503FB"/>
                </a:solidFill>
              </a:rPr>
              <a:t>) </a:t>
            </a:r>
            <a:r>
              <a:rPr lang="en-US" sz="1400" smtClean="0">
                <a:solidFill>
                  <a:srgbClr val="1503FB"/>
                </a:solidFill>
              </a:rPr>
              <a:t>log p.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57865</TotalTime>
  <Words>1310</Words>
  <Application>Microsoft Office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Implementing Collective Communication</vt:lpstr>
      <vt:lpstr>Collective communication</vt:lpstr>
      <vt:lpstr>Broadcast and reduction on ring</vt:lpstr>
      <vt:lpstr>Broadcast on mesh</vt:lpstr>
      <vt:lpstr>Broadcast on hypercube</vt:lpstr>
      <vt:lpstr>All-to-all broadcast on ring</vt:lpstr>
      <vt:lpstr>All-to-all broadcast on mesh</vt:lpstr>
      <vt:lpstr>All-to-all broadcast and reduce on hypercube</vt:lpstr>
      <vt:lpstr>Prefix sum on hypercube</vt:lpstr>
      <vt:lpstr>Scatter and gather</vt:lpstr>
      <vt:lpstr>All-to-all personalized on ring</vt:lpstr>
      <vt:lpstr>All-to-all personalized on mesh</vt:lpstr>
      <vt:lpstr>All-all personalized on hypercube</vt:lpstr>
      <vt:lpstr>All-all personalized on hypercube</vt:lpstr>
      <vt:lpstr>Circular shift on mesh</vt:lpstr>
      <vt:lpstr>Circular shift on hypercube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3687</cp:revision>
  <cp:lastPrinted>2018-03-15T03:56:30Z</cp:lastPrinted>
  <dcterms:created xsi:type="dcterms:W3CDTF">2004-01-06T19:40:29Z</dcterms:created>
  <dcterms:modified xsi:type="dcterms:W3CDTF">2019-03-06T02:00:37Z</dcterms:modified>
</cp:coreProperties>
</file>