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9"/>
  </p:notesMasterIdLst>
  <p:handoutMasterIdLst>
    <p:handoutMasterId r:id="rId20"/>
  </p:handoutMasterIdLst>
  <p:sldIdLst>
    <p:sldId id="256" r:id="rId2"/>
    <p:sldId id="299" r:id="rId3"/>
    <p:sldId id="300" r:id="rId4"/>
    <p:sldId id="301" r:id="rId5"/>
    <p:sldId id="302" r:id="rId6"/>
    <p:sldId id="305" r:id="rId7"/>
    <p:sldId id="303" r:id="rId8"/>
    <p:sldId id="304" r:id="rId9"/>
    <p:sldId id="306" r:id="rId10"/>
    <p:sldId id="307" r:id="rId11"/>
    <p:sldId id="308" r:id="rId12"/>
    <p:sldId id="310" r:id="rId13"/>
    <p:sldId id="311" r:id="rId14"/>
    <p:sldId id="312" r:id="rId15"/>
    <p:sldId id="309" r:id="rId16"/>
    <p:sldId id="313" r:id="rId17"/>
    <p:sldId id="314" r:id="rId18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3FB"/>
    <a:srgbClr val="FF0000"/>
    <a:srgbClr val="FF5050"/>
    <a:srgbClr val="01FD61"/>
    <a:srgbClr val="FF6600"/>
    <a:srgbClr val="FFCC99"/>
    <a:srgbClr val="FF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4" autoAdjust="0"/>
    <p:restoredTop sz="95473" autoAdjust="0"/>
  </p:normalViewPr>
  <p:slideViewPr>
    <p:cSldViewPr snapToGrid="0">
      <p:cViewPr varScale="1">
        <p:scale>
          <a:sx n="113" d="100"/>
          <a:sy n="113" d="100"/>
        </p:scale>
        <p:origin x="1374" y="66"/>
      </p:cViewPr>
      <p:guideLst>
        <p:guide orient="horz" pos="2224"/>
        <p:guide pos="2880"/>
      </p:guideLst>
    </p:cSldViewPr>
  </p:slideViewPr>
  <p:outlineViewPr>
    <p:cViewPr>
      <p:scale>
        <a:sx n="33" d="100"/>
        <a:sy n="33" d="100"/>
      </p:scale>
      <p:origin x="0" y="-25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66" y="1392"/>
      </p:cViewPr>
      <p:guideLst>
        <p:guide orient="horz" pos="2304"/>
        <p:guide pos="3024"/>
      </p:guideLst>
    </p:cSldViewPr>
  </p:notesViewPr>
  <p:gridSpacing cx="914400" cy="9144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7046" y="0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6947747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83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7046" y="6947747"/>
            <a:ext cx="4162618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498" tIns="45249" rIns="90498" bIns="4524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C333B31E-A7C0-4A3F-8514-7A36EFC7EC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46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584" y="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>
            <a:lvl1pPr algn="r"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3388" y="550863"/>
            <a:ext cx="36544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0572" y="3474721"/>
            <a:ext cx="7040061" cy="329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defTabSz="912833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584" y="6949440"/>
            <a:ext cx="4162619" cy="36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358" tIns="45678" rIns="91358" bIns="45678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10903138-3899-4E15-BD25-410FB37790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458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sz="2400" smtClean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819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819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655F58-A1C9-42C6-A3F3-76058D51A6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738B34-35CC-45D6-A7D9-E634FDB5F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04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43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43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99D09-8B98-4082-8A47-6EA51D04F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84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4FC9F7-C6FC-4D66-BA69-176D791FC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83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457200"/>
            <a:ext cx="8229600" cy="7905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19225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886200"/>
            <a:ext cx="4038600" cy="2314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89C9CF-188C-4C48-9761-CD1146D131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2D628A-39D0-42E9-A6EC-CE2DC230FA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1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786BF-930C-470D-A205-1EB6F2435D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4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10B92-C67A-47E6-881C-4FB24A583C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7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3D1AD-E64D-4B0F-A646-84C1F324DF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65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EAF5D-5B3F-4128-9AB0-4815BED1FA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9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A7414-2770-4E8F-B398-EE16E21575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62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826CC-16A2-42F1-ABE6-492C9C51DDD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6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583AB-8B74-4EC3-A6DA-32EC4B96F8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9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715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9D02EC54-0B0B-4BC4-A897-11BFF64E194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z="2400" smtClean="0">
                <a:latin typeface="Times New Roman" panose="02020603050405020304" pitchFamily="18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defRPr/>
              </a:pPr>
              <a:endParaRPr lang="en-US" smtClean="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790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78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7716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34" r:id="rId2"/>
    <p:sldLayoutId id="2147484235" r:id="rId3"/>
    <p:sldLayoutId id="2147484236" r:id="rId4"/>
    <p:sldLayoutId id="2147484237" r:id="rId5"/>
    <p:sldLayoutId id="2147484238" r:id="rId6"/>
    <p:sldLayoutId id="2147484239" r:id="rId7"/>
    <p:sldLayoutId id="2147484240" r:id="rId8"/>
    <p:sldLayoutId id="2147484241" r:id="rId9"/>
    <p:sldLayoutId id="2147484242" r:id="rId10"/>
    <p:sldLayoutId id="2147484243" r:id="rId11"/>
    <p:sldLayoutId id="2147484244" r:id="rId12"/>
    <p:sldLayoutId id="2147484245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ctrTitle"/>
          </p:nvPr>
        </p:nvSpPr>
        <p:spPr>
          <a:xfrm>
            <a:off x="2871788" y="1828800"/>
            <a:ext cx="6272212" cy="2209800"/>
          </a:xfrm>
        </p:spPr>
        <p:txBody>
          <a:bodyPr/>
          <a:lstStyle/>
          <a:p>
            <a:pPr eaLnBrk="1" hangingPunct="1"/>
            <a:r>
              <a:rPr lang="en-US" sz="4000" smtClean="0"/>
              <a:t>Shared Memory Synchronization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CS121 Parallel Computing</a:t>
            </a:r>
          </a:p>
          <a:p>
            <a:pPr eaLnBrk="1" hangingPunct="1"/>
            <a:r>
              <a:rPr lang="en-US"/>
              <a:t>Spring </a:t>
            </a:r>
            <a:r>
              <a:rPr lang="en-US" smtClean="0"/>
              <a:t>2019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Lamport’s bakery algorithm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47775"/>
            <a:ext cx="4536040" cy="308143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359350"/>
            <a:ext cx="4534341" cy="24421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0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doorway code is lines 12 to 14.  Line 15 is the waiting section.</a:t>
            </a:r>
          </a:p>
          <a:p>
            <a:r>
              <a:rPr lang="en-US" sz="2000" kern="0" smtClean="0"/>
              <a:t>Each process has a flag to show interest in the CS, and an integer label.</a:t>
            </a:r>
          </a:p>
          <a:p>
            <a:r>
              <a:rPr lang="en-US" sz="2000" kern="0" smtClean="0"/>
              <a:t>Each process reads the labels of all the other processes, and sets its label to be one larger than the max.</a:t>
            </a:r>
          </a:p>
          <a:p>
            <a:pPr lvl="1"/>
            <a:r>
              <a:rPr lang="en-US" sz="1600" kern="0" smtClean="0"/>
              <a:t>Several threads can be reading and setting labels at the same time, and can assign themselves the same label.</a:t>
            </a:r>
          </a:p>
          <a:p>
            <a:r>
              <a:rPr lang="en-US" sz="2000" kern="0" smtClean="0"/>
              <a:t>Then the thread waits for all other interested threads with smaller labels to reset their flags.</a:t>
            </a:r>
          </a:p>
          <a:p>
            <a:pPr lvl="1"/>
            <a:r>
              <a:rPr lang="en-US" sz="1600" kern="0" smtClean="0"/>
              <a:t>Use thread ID to break ties on labels (lexicographic ordering).</a:t>
            </a:r>
          </a:p>
          <a:p>
            <a:endParaRPr lang="en-US" sz="2000" kern="0" smtClean="0"/>
          </a:p>
          <a:p>
            <a:endParaRPr lang="en-US" sz="2000" kern="0" smtClean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993241" y="1217630"/>
            <a:ext cx="4041170" cy="558386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The algorithm is deadlock free.</a:t>
            </a:r>
          </a:p>
          <a:p>
            <a:pPr lvl="1"/>
            <a:r>
              <a:rPr lang="en-US" sz="1600" kern="0" smtClean="0"/>
              <a:t>At any time, some thread has the min (label, ID).  That thread won’t wait to enter the CS.</a:t>
            </a:r>
          </a:p>
          <a:p>
            <a:r>
              <a:rPr lang="en-US" sz="2000" kern="0" smtClean="0"/>
              <a:t>The algorithm is FCFS.</a:t>
            </a:r>
          </a:p>
          <a:p>
            <a:pPr lvl="1"/>
            <a:r>
              <a:rPr lang="en-US" sz="1600" kern="0" smtClean="0"/>
              <a:t>If some thread i finishes line 14, then any other thread who starts its doorway (line 12) later will see i’s label and choose a larger label.  Then it will wait for i at 15.</a:t>
            </a:r>
          </a:p>
          <a:p>
            <a:r>
              <a:rPr lang="en-US" sz="2000" kern="0" smtClean="0"/>
              <a:t>The algorithm satisfies mutual exclusion.</a:t>
            </a:r>
          </a:p>
          <a:p>
            <a:pPr lvl="1"/>
            <a:r>
              <a:rPr lang="en-US" sz="1600" kern="0" smtClean="0"/>
              <a:t>Suppose for contradiction both i and j are in CS.  Suppose WLOG (label[j], j) &gt; (label[i], i).</a:t>
            </a:r>
          </a:p>
          <a:p>
            <a:pPr lvl="1"/>
            <a:r>
              <a:rPr lang="en-US" sz="1600" kern="0" smtClean="0"/>
              <a:t>When j did line 15, it saw either flag[i] == 0 or (label[i], i) &gt; (label[j], j).</a:t>
            </a:r>
          </a:p>
          <a:p>
            <a:pPr lvl="2"/>
            <a:r>
              <a:rPr lang="en-US" sz="1200" kern="0" smtClean="0"/>
              <a:t>The latter can’t happen, because i’s labels are monotonically increasing.</a:t>
            </a:r>
          </a:p>
          <a:p>
            <a:pPr lvl="1"/>
            <a:r>
              <a:rPr lang="en-US" sz="1600" kern="0" smtClean="0"/>
              <a:t>So flag[i] == 0, and i hasn’t done 13 yet.</a:t>
            </a:r>
          </a:p>
          <a:p>
            <a:pPr lvl="1"/>
            <a:r>
              <a:rPr lang="en-US" sz="1600" kern="0" smtClean="0"/>
              <a:t>But then when i does 14, it will see label[j] and choose a higher label, contradiction.</a:t>
            </a:r>
          </a:p>
        </p:txBody>
      </p:sp>
    </p:spTree>
    <p:extLst>
      <p:ext uri="{BB962C8B-B14F-4D97-AF65-F5344CB8AC3E}">
        <p14:creationId xmlns:p14="http://schemas.microsoft.com/office/powerpoint/2010/main" val="423298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Test-and-set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7"/>
            <a:ext cx="8229600" cy="2175850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n process mutex algorithms are somewhat complicated.  </a:t>
            </a:r>
          </a:p>
          <a:p>
            <a:r>
              <a:rPr lang="en-US" smtClean="0"/>
              <a:t>Most also assume sequential consistency, which many processors don’t offer.</a:t>
            </a:r>
          </a:p>
          <a:p>
            <a:r>
              <a:rPr lang="en-US" smtClean="0"/>
              <a:t>Instead, we can build simpler locks using built-in hardware primitives such as test-and-set (aka TAS, aka getAndSet).</a:t>
            </a:r>
          </a:p>
          <a:p>
            <a:r>
              <a:rPr lang="en-US" smtClean="0"/>
              <a:t>A basic algorithm is the following.</a:t>
            </a:r>
          </a:p>
          <a:p>
            <a:pPr lvl="1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277" y="3702084"/>
            <a:ext cx="4071815" cy="16647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216401" y="3678871"/>
            <a:ext cx="4712676" cy="274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To enter CS, a process does getAndSet on variable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  </a:t>
            </a:r>
          </a:p>
          <a:p>
            <a:r>
              <a:rPr lang="en-US" sz="2000" kern="0" smtClean="0"/>
              <a:t>If it’s the first to arrive at the CS, it receives return value false and enters the CS.  If it’s not the first, it receives true and waits.</a:t>
            </a:r>
          </a:p>
          <a:p>
            <a:r>
              <a:rPr lang="en-US" sz="2000" kern="0" smtClean="0"/>
              <a:t>To exit the CS, a process resets </a:t>
            </a:r>
            <a:r>
              <a:rPr lang="en-US" sz="2000" kern="0" smtClean="0">
                <a:latin typeface="Consolas" panose="020B0609020204030204" pitchFamily="49" charset="0"/>
              </a:rPr>
              <a:t>state</a:t>
            </a:r>
            <a:r>
              <a:rPr lang="en-US" sz="2000" kern="0" smtClean="0"/>
              <a:t>.</a:t>
            </a:r>
          </a:p>
          <a:p>
            <a:r>
              <a:rPr lang="en-US" sz="2000" kern="0" smtClean="0"/>
              <a:t>The algorithm satisfies mutual exclusion and deadlock-freedom.</a:t>
            </a:r>
          </a:p>
          <a:p>
            <a:r>
              <a:rPr lang="en-US" sz="2000" kern="0" smtClean="0"/>
              <a:t>It is not wait-free, because a process that wants the CS can always get true on line 4.</a:t>
            </a:r>
          </a:p>
        </p:txBody>
      </p:sp>
    </p:spTree>
    <p:extLst>
      <p:ext uri="{BB962C8B-B14F-4D97-AF65-F5344CB8AC3E}">
        <p14:creationId xmlns:p14="http://schemas.microsoft.com/office/powerpoint/2010/main" val="212909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Improving performance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6315" y="1247775"/>
            <a:ext cx="4387065" cy="5511930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Simple TASLock performs poorly on multiprocessors.</a:t>
            </a:r>
          </a:p>
          <a:p>
            <a:pPr lvl="1"/>
            <a:r>
              <a:rPr lang="en-US" smtClean="0"/>
              <a:t>Each getAndTest incurs cache coherency traffic.</a:t>
            </a:r>
          </a:p>
          <a:p>
            <a:pPr lvl="1"/>
            <a:r>
              <a:rPr lang="en-US" smtClean="0"/>
              <a:t>Also causes processes to flush their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, so they access memory to read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’s new value.</a:t>
            </a:r>
          </a:p>
          <a:p>
            <a:r>
              <a:rPr lang="en-US" smtClean="0"/>
              <a:t>TTASLock uses get (read) on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instead of TS.</a:t>
            </a:r>
          </a:p>
          <a:p>
            <a:pPr lvl="1"/>
            <a:r>
              <a:rPr lang="en-US" smtClean="0"/>
              <a:t>If it sees </a:t>
            </a:r>
            <a:r>
              <a:rPr lang="en-US" smtClean="0">
                <a:latin typeface="Consolas" panose="020B0609020204030204" pitchFamily="49" charset="0"/>
              </a:rPr>
              <a:t>state == false</a:t>
            </a:r>
            <a:r>
              <a:rPr lang="en-US" smtClean="0"/>
              <a:t>, it uses getAndSet to try to set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.</a:t>
            </a:r>
          </a:p>
          <a:p>
            <a:pPr lvl="1"/>
            <a:r>
              <a:rPr lang="en-US" smtClean="0"/>
              <a:t>TTASLock performs better than TASLock because the gets read the cached copy of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and don’t cause coherency traffic.</a:t>
            </a:r>
          </a:p>
          <a:p>
            <a:pPr lvl="2"/>
            <a:r>
              <a:rPr lang="en-US" smtClean="0"/>
              <a:t>Reading cached copy of variable is called local spinning.</a:t>
            </a:r>
          </a:p>
          <a:p>
            <a:pPr lvl="1"/>
            <a:r>
              <a:rPr lang="en-US" smtClean="0"/>
              <a:t>Only when the process in CS exits and sets </a:t>
            </a:r>
            <a:r>
              <a:rPr lang="en-US" smtClean="0">
                <a:latin typeface="Consolas" panose="020B0609020204030204" pitchFamily="49" charset="0"/>
              </a:rPr>
              <a:t>state</a:t>
            </a:r>
            <a:r>
              <a:rPr lang="en-US" smtClean="0"/>
              <a:t> to false, or at 6 when processes contend to enter the CS, is there a cache coherency broadcast.  </a:t>
            </a:r>
          </a:p>
          <a:p>
            <a:pPr lvl="1"/>
            <a:r>
              <a:rPr lang="en-US" smtClean="0"/>
              <a:t>Thus performance still degrades with increasing number of threads, but is much better than TSLock.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181047"/>
            <a:ext cx="4540160" cy="25786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126" y="1358273"/>
            <a:ext cx="2488542" cy="271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48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Backoff based locks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177" y="1247774"/>
            <a:ext cx="4474163" cy="5561979"/>
          </a:xfrm>
        </p:spPr>
        <p:txBody>
          <a:bodyPr>
            <a:normAutofit fontScale="55000" lnSpcReduction="20000"/>
          </a:bodyPr>
          <a:lstStyle/>
          <a:p>
            <a:r>
              <a:rPr lang="en-US" smtClean="0"/>
              <a:t>With previous algorithms, if a thread doesn’t get the lock, it keeps trying.</a:t>
            </a:r>
          </a:p>
          <a:p>
            <a:r>
              <a:rPr lang="en-US" smtClean="0"/>
              <a:t>Since the lock won’t be available immediately anyways, we can instead make thread back off, i.e. wait before retrying.</a:t>
            </a:r>
          </a:p>
          <a:p>
            <a:r>
              <a:rPr lang="en-US" smtClean="0"/>
              <a:t>To prevent all threads waiting same time and retrying together, back off for a random time period.</a:t>
            </a:r>
          </a:p>
          <a:p>
            <a:pPr lvl="1"/>
            <a:r>
              <a:rPr lang="en-US" smtClean="0"/>
              <a:t>Same idea (exponential backoff) used in e.g. Ethernet.</a:t>
            </a:r>
          </a:p>
          <a:p>
            <a:r>
              <a:rPr lang="en-US" smtClean="0"/>
              <a:t>If still fail to get lock after backoff, then double the waiting time (line 13 in Backoff).</a:t>
            </a:r>
          </a:p>
          <a:p>
            <a:r>
              <a:rPr lang="en-US" smtClean="0"/>
              <a:t>Main question is how long to back off for.</a:t>
            </a:r>
          </a:p>
          <a:p>
            <a:pPr lvl="1"/>
            <a:r>
              <a:rPr lang="en-US" smtClean="0"/>
              <a:t>Too short, and there are still wasted retries.</a:t>
            </a:r>
          </a:p>
          <a:p>
            <a:pPr lvl="1"/>
            <a:r>
              <a:rPr lang="en-US" smtClean="0"/>
              <a:t>Too long, and threads unnecessarily delay themselves entering the CS.</a:t>
            </a:r>
          </a:p>
          <a:p>
            <a:r>
              <a:rPr lang="en-US" smtClean="0"/>
              <a:t>The best backoff policy is still an active area of research.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088" y="1205350"/>
            <a:ext cx="4146371" cy="31088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088" y="4328075"/>
            <a:ext cx="3793009" cy="25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01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553" y="1145035"/>
            <a:ext cx="5055889" cy="44150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823" y="549667"/>
            <a:ext cx="2315177" cy="32287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Anderson’s queue lock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36057" y="1820471"/>
            <a:ext cx="336434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Queue locks avoid backoff’s problem of having to choose the right backoff period, and avoids the TAS locks’ problems of excessive cache coherency traffic.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queue lock algorithm requires a known upper bound size on the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There’s a shared integer </a:t>
            </a:r>
            <a:r>
              <a:rPr lang="en-US" sz="1200" smtClean="0">
                <a:latin typeface="Consolas" panose="020B0609020204030204" pitchFamily="49" charset="0"/>
              </a:rPr>
              <a:t>tail</a:t>
            </a:r>
            <a:r>
              <a:rPr lang="en-US" sz="1200" smtClean="0"/>
              <a:t>, initially 0, and a shared array </a:t>
            </a:r>
            <a:r>
              <a:rPr lang="en-US" sz="1200" smtClean="0">
                <a:latin typeface="Consolas" panose="020B0609020204030204" pitchFamily="49" charset="0"/>
              </a:rPr>
              <a:t>flag</a:t>
            </a:r>
            <a:r>
              <a:rPr lang="en-US" sz="12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/>
              <a:t>Initially only </a:t>
            </a:r>
            <a:r>
              <a:rPr lang="en-US" sz="1100" smtClean="0">
                <a:latin typeface="Consolas" panose="020B0609020204030204" pitchFamily="49" charset="0"/>
              </a:rPr>
              <a:t>flag[0]==true</a:t>
            </a:r>
            <a:r>
              <a:rPr lang="en-US" sz="1100" smtClean="0"/>
              <a:t>, all other flags are false.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also has its own private </a:t>
            </a:r>
            <a:r>
              <a:rPr lang="en-US" sz="1200" smtClean="0">
                <a:latin typeface="Consolas" panose="020B0609020204030204" pitchFamily="49" charset="0"/>
              </a:rPr>
              <a:t>mySlotIndex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get the lock, a thread atomically increments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and gets a slot.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it spins on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flag[slot]</a:t>
            </a:r>
            <a:r>
              <a:rPr lang="en-US" sz="1100" smtClean="0">
                <a:solidFill>
                  <a:srgbClr val="1503FB"/>
                </a:solidFill>
              </a:rPr>
              <a:t> until it becomes true, then enters the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To unset the lock, it sets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false, and sets the next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200" smtClean="0">
                <a:solidFill>
                  <a:srgbClr val="1503FB"/>
                </a:solidFill>
              </a:rPr>
              <a:t> (mod size)’s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flag</a:t>
            </a:r>
            <a:r>
              <a:rPr lang="en-US" sz="12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Then the process waiting at the next </a:t>
            </a:r>
            <a:r>
              <a:rPr lang="en-US" sz="1100" smtClean="0">
                <a:solidFill>
                  <a:srgbClr val="1503FB"/>
                </a:solidFill>
                <a:latin typeface="Consolas" panose="020B0609020204030204" pitchFamily="49" charset="0"/>
              </a:rPr>
              <a:t>slot</a:t>
            </a:r>
            <a:r>
              <a:rPr lang="en-US" sz="1100" smtClean="0">
                <a:solidFill>
                  <a:srgbClr val="1503FB"/>
                </a:solidFill>
              </a:rPr>
              <a:t> can enter the CS.</a:t>
            </a:r>
            <a:endParaRPr lang="en-US" sz="1100">
              <a:solidFill>
                <a:srgbClr val="1503FB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6283" y="4515406"/>
            <a:ext cx="23577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Each thread spins on a different </a:t>
            </a:r>
            <a:r>
              <a:rPr lang="en-US" sz="1200" smtClean="0">
                <a:latin typeface="Consolas" panose="020B0609020204030204" pitchFamily="49" charset="0"/>
              </a:rPr>
              <a:t>flag[slot]</a:t>
            </a:r>
            <a:r>
              <a:rPr lang="en-US" sz="12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If </a:t>
            </a:r>
            <a:r>
              <a:rPr lang="en-US" sz="1200" smtClean="0">
                <a:latin typeface="Consolas" panose="020B0609020204030204" pitchFamily="49" charset="0"/>
              </a:rPr>
              <a:t>slot</a:t>
            </a:r>
            <a:r>
              <a:rPr lang="en-US" sz="1200" smtClean="0"/>
              <a:t> changes to </a:t>
            </a:r>
            <a:r>
              <a:rPr lang="en-US" sz="1200" smtClean="0">
                <a:latin typeface="Consolas" panose="020B0609020204030204" pitchFamily="49" charset="0"/>
              </a:rPr>
              <a:t>slot+1</a:t>
            </a:r>
            <a:r>
              <a:rPr lang="en-US" sz="1200" smtClean="0"/>
              <a:t>, then only thread previously spinning on </a:t>
            </a:r>
            <a:r>
              <a:rPr lang="en-US" sz="1200" smtClean="0">
                <a:latin typeface="Consolas" panose="020B0609020204030204" pitchFamily="49" charset="0"/>
              </a:rPr>
              <a:t>flag[slot+1]</a:t>
            </a:r>
            <a:r>
              <a:rPr lang="en-US" sz="1200" smtClean="0"/>
              <a:t> needs to reread </a:t>
            </a:r>
            <a:r>
              <a:rPr lang="en-US" sz="1200" smtClean="0">
                <a:latin typeface="Consolas" panose="020B0609020204030204" pitchFamily="49" charset="0"/>
              </a:rPr>
              <a:t>flag[slot+1] </a:t>
            </a:r>
            <a:r>
              <a:rPr lang="en-US" sz="1200" smtClean="0"/>
              <a:t>from memory.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200" smtClean="0"/>
              <a:t>So there’s much less memory traffic and we get better performance.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1338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CLH queue lock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19" y="1112801"/>
            <a:ext cx="3725559" cy="256074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01" y="3757371"/>
            <a:ext cx="5054887" cy="302357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29546" y="741160"/>
            <a:ext cx="3791164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>
                <a:solidFill>
                  <a:srgbClr val="1503FB"/>
                </a:solidFill>
              </a:rPr>
              <a:t>Invented by Craig, Hagersten and Landin</a:t>
            </a:r>
            <a:r>
              <a:rPr lang="en-US" sz="14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ALock needs to know max number of concurrent threads.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CLH lock uses a linked list, doesn’t need to know a bound.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latin typeface="Consolas" panose="020B0609020204030204" pitchFamily="49" charset="0"/>
              </a:rPr>
              <a:t>tail</a:t>
            </a:r>
            <a:r>
              <a:rPr lang="en-US" sz="1400" smtClean="0"/>
              <a:t> is a shared variable, and each thread has a private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 and </a:t>
            </a:r>
            <a:r>
              <a:rPr lang="en-US" sz="1400" smtClean="0">
                <a:latin typeface="Consolas" panose="020B0609020204030204" pitchFamily="49" charset="0"/>
              </a:rPr>
              <a:t>myPred</a:t>
            </a:r>
            <a:r>
              <a:rPr lang="en-US" sz="140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4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thread wanting the lock first sets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true.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does </a:t>
            </a:r>
            <a:r>
              <a:rPr lang="en-US" altLang="zh-CN" sz="1200" smtClean="0">
                <a:solidFill>
                  <a:srgbClr val="1503FB"/>
                </a:solidFill>
              </a:rPr>
              <a:t>getAndSet</a:t>
            </a:r>
            <a:r>
              <a:rPr lang="en-US" sz="1200" smtClean="0">
                <a:solidFill>
                  <a:srgbClr val="1503FB"/>
                </a:solidFill>
              </a:rPr>
              <a:t>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set its predecessor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pred</a:t>
            </a:r>
            <a:r>
              <a:rPr lang="en-US" sz="1200" smtClean="0">
                <a:solidFill>
                  <a:srgbClr val="1503FB"/>
                </a:solidFill>
              </a:rPr>
              <a:t> to what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was pointing at, and set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100" smtClean="0">
                <a:solidFill>
                  <a:srgbClr val="1503FB"/>
                </a:solidFill>
              </a:rPr>
              <a:t>So thread joins the list of nodes waiting for the lock.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Then it spins on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 until it’s unlocked.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unlock, a thread sets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It also sets the node it will use the next time, i.e.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, to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This works because only one thread will use a node as its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2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smtClean="0"/>
              <a:t>Algorithm is very efficient, except in cacheless NUMA architecture.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200" smtClean="0"/>
              <a:t>Without cache, spinning on predecessor’s locked field incurs remote accesses.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8664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438438" y="1247775"/>
            <a:ext cx="4618226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>
                <a:solidFill>
                  <a:srgbClr val="1503FB"/>
                </a:solidFill>
              </a:rPr>
              <a:t>Invented by Mellor-Crummey and Scott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As with CLH lock, there is a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600" smtClean="0">
                <a:solidFill>
                  <a:srgbClr val="1503FB"/>
                </a:solidFill>
              </a:rPr>
              <a:t> </a:t>
            </a:r>
            <a:r>
              <a:rPr lang="en-US" sz="1600">
                <a:solidFill>
                  <a:srgbClr val="1503FB"/>
                </a:solidFill>
              </a:rPr>
              <a:t>shared variable, and each thread has a private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>
                <a:solidFill>
                  <a:srgbClr val="1503FB"/>
                </a:solidFill>
              </a:rPr>
              <a:t> and </a:t>
            </a:r>
            <a:r>
              <a:rPr lang="en-US" sz="1600">
                <a:solidFill>
                  <a:srgbClr val="1503FB"/>
                </a:solidFill>
                <a:latin typeface="Consolas" panose="020B0609020204030204" pitchFamily="49" charset="0"/>
              </a:rPr>
              <a:t>myPred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Each node now has a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next</a:t>
            </a:r>
            <a:r>
              <a:rPr lang="en-US" sz="1400" smtClean="0">
                <a:solidFill>
                  <a:srgbClr val="1503FB"/>
                </a:solidFill>
              </a:rPr>
              <a:t> pointer to the next thread that should enter the CS after itself.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 smtClean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To get lock, a thread does getAndSet on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set its node’s predecessor to what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was pointing at, and set </a:t>
            </a:r>
            <a:r>
              <a:rPr lang="en-US" sz="1600" smtClean="0">
                <a:latin typeface="Consolas" panose="020B0609020204030204" pitchFamily="49" charset="0"/>
              </a:rPr>
              <a:t>tail</a:t>
            </a:r>
            <a:r>
              <a:rPr lang="en-US" sz="1600" smtClean="0"/>
              <a:t> to </a:t>
            </a:r>
            <a:r>
              <a:rPr lang="en-US" sz="1600" smtClean="0">
                <a:latin typeface="Consolas" panose="020B0609020204030204" pitchFamily="49" charset="0"/>
              </a:rPr>
              <a:t>myNode</a:t>
            </a:r>
            <a:r>
              <a:rPr lang="en-US" sz="1600" smtClean="0"/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</a:t>
            </a:r>
            <a:r>
              <a:rPr lang="en-US" sz="1400" smtClean="0">
                <a:latin typeface="Consolas" panose="020B0609020204030204" pitchFamily="49" charset="0"/>
              </a:rPr>
              <a:t>pred == null</a:t>
            </a:r>
            <a:r>
              <a:rPr lang="en-US" sz="1400" smtClean="0"/>
              <a:t>, there’s no thread in the CS, so this thread enters.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If  </a:t>
            </a:r>
            <a:r>
              <a:rPr lang="en-US" sz="1400" smtClean="0">
                <a:latin typeface="Consolas" panose="020B0609020204030204" pitchFamily="49" charset="0"/>
              </a:rPr>
              <a:t>pred != null</a:t>
            </a:r>
            <a:r>
              <a:rPr lang="en-US" sz="1400" smtClean="0"/>
              <a:t>, set predecessor’s </a:t>
            </a:r>
            <a:r>
              <a:rPr lang="en-US" sz="1400" smtClean="0">
                <a:latin typeface="Consolas" panose="020B0609020204030204" pitchFamily="49" charset="0"/>
              </a:rPr>
              <a:t>next</a:t>
            </a:r>
            <a:r>
              <a:rPr lang="en-US" sz="1400" smtClean="0"/>
              <a:t> field to </a:t>
            </a:r>
            <a:r>
              <a:rPr lang="en-US" sz="1400" smtClean="0">
                <a:latin typeface="Consolas" panose="020B0609020204030204" pitchFamily="49" charset="0"/>
              </a:rPr>
              <a:t>myNode</a:t>
            </a:r>
            <a:r>
              <a:rPr lang="en-US" sz="1400" smtClean="0"/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/>
              <a:t>Spin till predecessor sets </a:t>
            </a:r>
            <a:r>
              <a:rPr lang="en-US" sz="1200" smtClean="0">
                <a:latin typeface="Consolas" panose="020B0609020204030204" pitchFamily="49" charset="0"/>
              </a:rPr>
              <a:t>myNode.locked</a:t>
            </a:r>
            <a:r>
              <a:rPr lang="en-US" sz="1200" smtClean="0"/>
              <a:t> to false, which lets this thread enter CS.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Advantage over CLHLock is that lock() spins on </a:t>
            </a:r>
            <a:r>
              <a:rPr lang="en-US" sz="1600" smtClean="0">
                <a:latin typeface="Consolas" panose="020B0609020204030204" pitchFamily="49" charset="0"/>
              </a:rPr>
              <a:t>myNode.locked</a:t>
            </a:r>
            <a:r>
              <a:rPr lang="en-US" sz="1600" smtClean="0"/>
              <a:t>, which is a local variable and doesn’t incur network traffic.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60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18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MCS queue lock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77802" y="692165"/>
            <a:ext cx="426459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>
                <a:solidFill>
                  <a:srgbClr val="1503FB"/>
                </a:solidFill>
              </a:rPr>
              <a:t>To unlock, check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600" smtClean="0">
                <a:solidFill>
                  <a:srgbClr val="1503FB"/>
                </a:solidFill>
              </a:rPr>
              <a:t> has predecessor (i.e. a thread waiting to enter CS) by checking if </a:t>
            </a:r>
            <a:r>
              <a:rPr lang="en-US" sz="16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myNode.next==null</a:t>
            </a:r>
            <a:r>
              <a:rPr lang="en-US" sz="1600" smtClean="0">
                <a:solidFill>
                  <a:srgbClr val="1503FB"/>
                </a:solidFill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so, then either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doesn’t have a predecessor, or the predecessor is slow to do line 23.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To distinguish the cases, thread does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CAS(tail, myNode, null).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== myNode</a:t>
            </a:r>
            <a:r>
              <a:rPr lang="en-US" sz="1400" smtClean="0">
                <a:solidFill>
                  <a:srgbClr val="1503FB"/>
                </a:solidFill>
              </a:rPr>
              <a:t>, then there’s no predecessor. 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200" smtClean="0">
                <a:solidFill>
                  <a:srgbClr val="1503FB"/>
                </a:solidFill>
              </a:rPr>
              <a:t> and sets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 to null.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If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tail != myNode</a:t>
            </a:r>
            <a:r>
              <a:rPr lang="en-US" sz="1400" smtClean="0">
                <a:solidFill>
                  <a:srgbClr val="1503FB"/>
                </a:solidFill>
              </a:rPr>
              <a:t>, then there is a predecessor.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CAS returns the predecessor, and doesn’t change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tail</a:t>
            </a:r>
            <a:r>
              <a:rPr lang="en-US" sz="1200" smtClean="0">
                <a:solidFill>
                  <a:srgbClr val="1503FB"/>
                </a:solidFill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200" smtClean="0">
                <a:solidFill>
                  <a:srgbClr val="1503FB"/>
                </a:solidFill>
              </a:rPr>
              <a:t>Wait for predecessor to identify itself, by setting </a:t>
            </a:r>
            <a:r>
              <a:rPr lang="en-US" sz="12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 </a:t>
            </a:r>
            <a:r>
              <a:rPr lang="en-US" sz="1200" smtClean="0">
                <a:solidFill>
                  <a:srgbClr val="1503FB"/>
                </a:solidFill>
              </a:rPr>
              <a:t>equal to its ID.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Let the predecessor (i.e.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) enter CS by setting its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locked</a:t>
            </a:r>
            <a:r>
              <a:rPr lang="en-US" sz="1400" smtClean="0">
                <a:solidFill>
                  <a:srgbClr val="1503FB"/>
                </a:solidFill>
              </a:rPr>
              <a:t> to false.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>
                <a:solidFill>
                  <a:srgbClr val="1503FB"/>
                </a:solidFill>
              </a:rPr>
              <a:t>Set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myNode.next</a:t>
            </a:r>
            <a:r>
              <a:rPr lang="en-US" sz="1400" smtClean="0">
                <a:solidFill>
                  <a:srgbClr val="1503FB"/>
                </a:solidFill>
              </a:rPr>
              <a:t> to null.  </a:t>
            </a:r>
            <a:r>
              <a:rPr lang="en-US" sz="1400" smtClean="0">
                <a:solidFill>
                  <a:srgbClr val="1503FB"/>
                </a:solidFill>
                <a:latin typeface="Consolas" panose="020B0609020204030204" pitchFamily="49" charset="0"/>
              </a:rPr>
              <a:t>myNode</a:t>
            </a:r>
            <a:r>
              <a:rPr lang="en-US" sz="1400" smtClean="0">
                <a:solidFill>
                  <a:srgbClr val="1503FB"/>
                </a:solidFill>
              </a:rPr>
              <a:t> can be reused by this thread for its next CS.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endParaRPr lang="en-US" sz="1400">
              <a:solidFill>
                <a:srgbClr val="1503FB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Unlocking requires spinning on nonlocal variable.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sz="1400" smtClean="0"/>
              <a:t>But this spinning usually short.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600" smtClean="0"/>
              <a:t>Compared to CLHLock, this algorithm does more reads and writes, and also uses CAS.</a:t>
            </a:r>
            <a:endParaRPr lang="en-US" sz="16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36" y="1247775"/>
            <a:ext cx="4043925" cy="33835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35" y="4550794"/>
            <a:ext cx="4320603" cy="11521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13" y="5666995"/>
            <a:ext cx="4339625" cy="111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57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04028" cy="5295235"/>
          </a:xfrm>
        </p:spPr>
        <p:txBody>
          <a:bodyPr>
            <a:normAutofit fontScale="62500" lnSpcReduction="20000"/>
          </a:bodyPr>
          <a:lstStyle/>
          <a:p>
            <a:r>
              <a:rPr lang="en-US" smtClean="0"/>
              <a:t>In parallel system, high performance achieved by using algorithm with high parallelism, good load balancing, memory locality, etc.</a:t>
            </a:r>
          </a:p>
          <a:p>
            <a:r>
              <a:rPr lang="en-US" smtClean="0"/>
              <a:t>But must also ensure multiple concurrent threads / processes operate correctly.</a:t>
            </a:r>
          </a:p>
          <a:p>
            <a:r>
              <a:rPr lang="en-US" smtClean="0"/>
              <a:t>Concurrency bugs can arise due to unexpected interleaving of concurrent threads.</a:t>
            </a:r>
          </a:p>
          <a:p>
            <a:r>
              <a:rPr lang="en-US" smtClean="0"/>
              <a:t>One of the most difficult issues to deal with in parallel / distributed computing.</a:t>
            </a:r>
          </a:p>
          <a:p>
            <a:pPr lvl="1"/>
            <a:r>
              <a:rPr lang="en-US" smtClean="0"/>
              <a:t>Bugs occur at random times depending on the interleaving.</a:t>
            </a:r>
          </a:p>
          <a:p>
            <a:pPr lvl="1"/>
            <a:r>
              <a:rPr lang="en-US" smtClean="0"/>
              <a:t>Bugs don’t occur during testing, but they will eventually occur in system deployed system.</a:t>
            </a:r>
          </a:p>
          <a:p>
            <a:pPr lvl="1"/>
            <a:r>
              <a:rPr lang="en-US" smtClean="0"/>
              <a:t>Humans have hard time anticipating and resolving concurrency bugs.</a:t>
            </a:r>
          </a:p>
          <a:p>
            <a:r>
              <a:rPr lang="en-US" smtClean="0"/>
              <a:t>Concurrency bugs can have very serious consequences.</a:t>
            </a:r>
          </a:p>
          <a:p>
            <a:pPr lvl="1"/>
            <a:r>
              <a:rPr lang="en-US" smtClean="0"/>
              <a:t>Therac-25 radiation therapy system had a concurrency bug that led to radiation overdose and death of several patients.</a:t>
            </a:r>
          </a:p>
          <a:p>
            <a:pPr lvl="1"/>
            <a:r>
              <a:rPr lang="en-US" smtClean="0"/>
              <a:t>Space shuttle aborted 20 minutes before maiden launch due to concurrency bug in its avionics software.</a:t>
            </a:r>
          </a:p>
          <a:p>
            <a:pPr lvl="1"/>
            <a:endParaRPr lang="en-US" smtClean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18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Eliminating concurrency bugs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46558" cy="5337766"/>
          </a:xfrm>
        </p:spPr>
        <p:txBody>
          <a:bodyPr>
            <a:normAutofit fontScale="85000" lnSpcReduction="20000"/>
          </a:bodyPr>
          <a:lstStyle/>
          <a:p>
            <a:r>
              <a:rPr lang="en-US" smtClean="0"/>
              <a:t>Multiple ways, each with pros and cons.</a:t>
            </a:r>
          </a:p>
          <a:p>
            <a:r>
              <a:rPr lang="en-US" smtClean="0"/>
              <a:t>Critical sections and locks</a:t>
            </a:r>
          </a:p>
          <a:p>
            <a:pPr lvl="1"/>
            <a:r>
              <a:rPr lang="en-US" smtClean="0"/>
              <a:t>Prevent processes from accessing a block of code at the same time.</a:t>
            </a:r>
          </a:p>
          <a:p>
            <a:pPr lvl="1"/>
            <a:r>
              <a:rPr lang="en-US" smtClean="0"/>
              <a:t>Easy to use, effective for some problems.</a:t>
            </a:r>
          </a:p>
          <a:p>
            <a:pPr lvl="1"/>
            <a:r>
              <a:rPr lang="en-US" smtClean="0"/>
              <a:t>But cause contention, overhead and serialization.</a:t>
            </a:r>
          </a:p>
          <a:p>
            <a:pPr lvl="1"/>
            <a:r>
              <a:rPr lang="en-US" smtClean="0"/>
              <a:t>Need to decide how much code to lock.</a:t>
            </a:r>
          </a:p>
          <a:p>
            <a:pPr lvl="2"/>
            <a:r>
              <a:rPr lang="en-US" smtClean="0"/>
              <a:t>Too little, and may still get concurrency bug.</a:t>
            </a:r>
          </a:p>
          <a:p>
            <a:pPr lvl="2"/>
            <a:r>
              <a:rPr lang="en-US" smtClean="0"/>
              <a:t>Too much, and we lose parallelism and performance.</a:t>
            </a:r>
          </a:p>
          <a:p>
            <a:pPr lvl="1"/>
            <a:r>
              <a:rPr lang="en-US" smtClean="0"/>
              <a:t>If processes acquire several locks, they need to coordinate to maintain correctness, avoid deadlock.</a:t>
            </a:r>
          </a:p>
          <a:p>
            <a:pPr lvl="1"/>
            <a:r>
              <a:rPr lang="en-US" smtClean="0"/>
              <a:t>Low priority that acquires a lock can delay high priority thread (priority inversion).</a:t>
            </a:r>
          </a:p>
          <a:p>
            <a:pPr lvl="1"/>
            <a:r>
              <a:rPr lang="en-US" smtClean="0"/>
              <a:t>Despite these problems, locks are still the most widely used solution.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16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Eliminating concurrency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30610" cy="5284603"/>
          </a:xfrm>
        </p:spPr>
        <p:txBody>
          <a:bodyPr>
            <a:normAutofit fontScale="70000" lnSpcReduction="20000"/>
          </a:bodyPr>
          <a:lstStyle/>
          <a:p>
            <a:r>
              <a:rPr lang="en-US" smtClean="0"/>
              <a:t>Transactional memory</a:t>
            </a:r>
          </a:p>
          <a:p>
            <a:pPr lvl="1"/>
            <a:r>
              <a:rPr lang="en-US" smtClean="0"/>
              <a:t>A block of code is defined as a transaction, i.e. the block of code either executes atomically without interleaving with other processes, or doesn’t execute at all.</a:t>
            </a:r>
          </a:p>
          <a:p>
            <a:pPr lvl="1"/>
            <a:r>
              <a:rPr lang="en-US" smtClean="0"/>
              <a:t>Keep track of reads and writes done by a transaction.  If two concurrent transactions read and write to same memory location, abort one of them, i.e. undo all the changes it made.</a:t>
            </a:r>
          </a:p>
          <a:p>
            <a:pPr lvl="1"/>
            <a:r>
              <a:rPr lang="en-US" smtClean="0"/>
              <a:t>Two concurrent transactions accessing different memory locations can both commit, i.e. all the changes it made are made permanent.</a:t>
            </a:r>
          </a:p>
          <a:p>
            <a:pPr lvl="1"/>
            <a:r>
              <a:rPr lang="en-US" smtClean="0"/>
              <a:t>Transactional memory can either be implemented in hardware (HTM) or software (STM).</a:t>
            </a:r>
          </a:p>
          <a:p>
            <a:pPr lvl="2"/>
            <a:r>
              <a:rPr lang="en-US" smtClean="0"/>
              <a:t>HTM has limits of size and type of transactions it can handle.</a:t>
            </a:r>
          </a:p>
          <a:p>
            <a:pPr lvl="3"/>
            <a:r>
              <a:rPr lang="en-US" smtClean="0"/>
              <a:t>Implemented in e.g. Intel Haswell, IBM Power8.</a:t>
            </a:r>
          </a:p>
          <a:p>
            <a:pPr lvl="2"/>
            <a:r>
              <a:rPr lang="en-US" smtClean="0"/>
              <a:t>STM is more flexible, but can be very slow.</a:t>
            </a:r>
          </a:p>
          <a:p>
            <a:r>
              <a:rPr lang="en-US" smtClean="0"/>
              <a:t>Write your own concurrent code, without hardware support.</a:t>
            </a:r>
          </a:p>
          <a:p>
            <a:pPr lvl="1"/>
            <a:r>
              <a:rPr lang="en-US" smtClean="0"/>
              <a:t>Challenging for most programmers.  Not scalable in terms of productivity.</a:t>
            </a:r>
          </a:p>
          <a:p>
            <a:pPr lvl="1"/>
            <a:r>
              <a:rPr lang="en-US" smtClean="0"/>
              <a:t>Correct, efficient algorithms are often research level publications.</a:t>
            </a:r>
          </a:p>
        </p:txBody>
      </p:sp>
    </p:spTree>
    <p:extLst>
      <p:ext uri="{BB962C8B-B14F-4D97-AF65-F5344CB8AC3E}">
        <p14:creationId xmlns:p14="http://schemas.microsoft.com/office/powerpoint/2010/main" val="393687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19224"/>
            <a:ext cx="8330609" cy="5210175"/>
          </a:xfrm>
        </p:spPr>
        <p:txBody>
          <a:bodyPr>
            <a:normAutofit fontScale="92500" lnSpcReduction="10000"/>
          </a:bodyPr>
          <a:lstStyle/>
          <a:p>
            <a:r>
              <a:rPr lang="en-US" smtClean="0"/>
              <a:t>Given n concurrent processes that want to perform a critical section (CS), mutual exclusion can satisfy the following properties.</a:t>
            </a:r>
          </a:p>
          <a:p>
            <a:pPr lvl="1"/>
            <a:r>
              <a:rPr lang="en-US" smtClean="0"/>
              <a:t>No two processes are in CS at same time.</a:t>
            </a:r>
          </a:p>
          <a:p>
            <a:pPr lvl="1"/>
            <a:r>
              <a:rPr lang="en-US" smtClean="0"/>
              <a:t>If several processes want to enter the CS, at least one succeeds in finite time (deadlock freedom).</a:t>
            </a:r>
          </a:p>
          <a:p>
            <a:pPr lvl="1"/>
            <a:r>
              <a:rPr lang="en-US" smtClean="0"/>
              <a:t>If several processes want to enter the CS, every process succeeds in finite time (wait freedom).</a:t>
            </a:r>
          </a:p>
          <a:p>
            <a:r>
              <a:rPr lang="en-US" smtClean="0"/>
              <a:t>All (useful) mutex algorithms satisfy first and second properties.</a:t>
            </a:r>
          </a:p>
          <a:p>
            <a:pPr lvl="1"/>
            <a:r>
              <a:rPr lang="en-US" smtClean="0"/>
              <a:t>Some algorithms satisfy the third property, but have lower performance.  </a:t>
            </a:r>
          </a:p>
        </p:txBody>
      </p:sp>
    </p:spTree>
    <p:extLst>
      <p:ext uri="{BB962C8B-B14F-4D97-AF65-F5344CB8AC3E}">
        <p14:creationId xmlns:p14="http://schemas.microsoft.com/office/powerpoint/2010/main" val="2567175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Mutual exclusion algorithms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4"/>
            <a:ext cx="8346558" cy="5438775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Mutex is provided by locks.  But how are </a:t>
            </a:r>
            <a:r>
              <a:rPr lang="en-US" smtClean="0"/>
              <a:t>locks implemented</a:t>
            </a:r>
            <a:r>
              <a:rPr lang="en-US"/>
              <a:t>?</a:t>
            </a:r>
          </a:p>
          <a:p>
            <a:pPr lvl="1"/>
            <a:r>
              <a:rPr lang="en-US"/>
              <a:t>Depends on the type of operations the underlying hardware supports.</a:t>
            </a:r>
          </a:p>
          <a:p>
            <a:pPr lvl="1"/>
            <a:r>
              <a:rPr lang="en-US"/>
              <a:t>First type of algorithm uses only read / write operations.  </a:t>
            </a:r>
          </a:p>
          <a:p>
            <a:pPr lvl="1"/>
            <a:r>
              <a:rPr lang="en-US"/>
              <a:t>Second type uses hardware synchronization primitives such as </a:t>
            </a:r>
            <a:r>
              <a:rPr lang="en-US" smtClean="0"/>
              <a:t>test-and-set (TAS) or compare-and-swap (CAS), provided in most processors.</a:t>
            </a:r>
          </a:p>
          <a:p>
            <a:r>
              <a:rPr lang="en-US" smtClean="0"/>
              <a:t>TAS(x) tests if a Boolean variable x is true.  </a:t>
            </a:r>
          </a:p>
          <a:p>
            <a:pPr lvl="1"/>
            <a:r>
              <a:rPr lang="en-US" smtClean="0"/>
              <a:t>If x == false, it sets x to true.  </a:t>
            </a:r>
          </a:p>
          <a:p>
            <a:pPr lvl="1"/>
            <a:r>
              <a:rPr lang="en-US"/>
              <a:t>R</a:t>
            </a:r>
            <a:r>
              <a:rPr lang="en-US" smtClean="0"/>
              <a:t>eturns x’s value before the TS.</a:t>
            </a:r>
          </a:p>
          <a:p>
            <a:pPr lvl="1"/>
            <a:r>
              <a:rPr lang="en-US" smtClean="0"/>
              <a:t>All these steps done atomically, without interruption from other threads.</a:t>
            </a:r>
          </a:p>
          <a:p>
            <a:pPr lvl="1"/>
            <a:r>
              <a:rPr lang="en-US" smtClean="0"/>
              <a:t>getAndSet(x) is like TAS(x), but allows non-Boolean x.</a:t>
            </a:r>
          </a:p>
          <a:p>
            <a:r>
              <a:rPr lang="en-US" smtClean="0"/>
              <a:t>CAS(x,v,v’) tests if variable x currently equals v.  If so, it sets x to v’.  Otherwise, it doesn’t change x.  It also returns x’s current value.</a:t>
            </a:r>
          </a:p>
          <a:p>
            <a:pPr lvl="1"/>
            <a:r>
              <a:rPr lang="en-US" smtClean="0"/>
              <a:t>Again, all this is atomic.</a:t>
            </a:r>
          </a:p>
          <a:p>
            <a:r>
              <a:rPr lang="en-US" smtClean="0"/>
              <a:t>Algorithms also depend on a processor’s memory model.</a:t>
            </a:r>
          </a:p>
          <a:p>
            <a:pPr lvl="1"/>
            <a:r>
              <a:rPr lang="en-US" smtClean="0"/>
              <a:t>Some processors reorder instructions to avoid stalls and obtain higher performance.  This can break many lock algorithms.</a:t>
            </a:r>
          </a:p>
          <a:p>
            <a:pPr lvl="1"/>
            <a:r>
              <a:rPr lang="en-US" smtClean="0"/>
              <a:t>Most lock algorithms assume memory model is sequentially consistent, i.e. the execution order of instructions from different processes is an interleaving of the instructions of each process in program order.  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2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first attempt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255" y="4405583"/>
            <a:ext cx="4615996" cy="2349794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r>
              <a:rPr lang="en-US" sz="2000" smtClean="0"/>
              <a:t>Two process lock using reads and writes.</a:t>
            </a:r>
          </a:p>
          <a:p>
            <a:r>
              <a:rPr lang="en-US" sz="2000" smtClean="0"/>
              <a:t>Each thread has an ID i for itself, and j for the other process.</a:t>
            </a:r>
          </a:p>
          <a:p>
            <a:r>
              <a:rPr lang="en-US" sz="2000" smtClean="0"/>
              <a:t>Set a flag to indicate interest in CS.</a:t>
            </a:r>
          </a:p>
          <a:p>
            <a:r>
              <a:rPr lang="en-US" sz="2000" smtClean="0"/>
              <a:t>Wait till other thread’s flag unset to enter CS.</a:t>
            </a:r>
          </a:p>
          <a:p>
            <a:r>
              <a:rPr lang="en-US" sz="2000" smtClean="0"/>
              <a:t>To leave the CS, it resets the flag.</a:t>
            </a:r>
            <a:endParaRPr lang="en-US"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91" y="1084853"/>
            <a:ext cx="4060858" cy="2893606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27368" y="751303"/>
            <a:ext cx="3673550" cy="600407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Algorithm satisfies mutual exclusion.</a:t>
            </a:r>
          </a:p>
          <a:p>
            <a:pPr lvl="1"/>
            <a:r>
              <a:rPr lang="en-US" sz="1800" kern="0" smtClean="0"/>
              <a:t>Either thread A or B does its line 7 first.</a:t>
            </a:r>
          </a:p>
          <a:p>
            <a:pPr lvl="1"/>
            <a:r>
              <a:rPr lang="en-US" sz="1800" kern="0" smtClean="0"/>
              <a:t>If A does 7 first, then when B does its line 8, it will see flag[A] set, and not enter CS.</a:t>
            </a:r>
          </a:p>
          <a:p>
            <a:pPr lvl="1"/>
            <a:r>
              <a:rPr lang="en-US" sz="1800" kern="0" smtClean="0"/>
              <a:t>So only one process in CS at a time.</a:t>
            </a:r>
          </a:p>
          <a:p>
            <a:r>
              <a:rPr lang="en-US" sz="2000" kern="0" smtClean="0"/>
              <a:t>Algorithm is not deadlock free.</a:t>
            </a:r>
          </a:p>
          <a:p>
            <a:pPr lvl="1"/>
            <a:r>
              <a:rPr lang="en-US" sz="1800" kern="0" smtClean="0"/>
              <a:t>If A and B both do line 7 before line 8, both will see the other’s flag as true, and wait forever.</a:t>
            </a:r>
          </a:p>
          <a:p>
            <a:pPr lvl="1"/>
            <a:endParaRPr lang="en-US" sz="2000" kern="0"/>
          </a:p>
        </p:txBody>
      </p:sp>
      <p:sp>
        <p:nvSpPr>
          <p:cNvPr id="7" name="TextBox 6"/>
          <p:cNvSpPr txBox="1"/>
          <p:nvPr/>
        </p:nvSpPr>
        <p:spPr>
          <a:xfrm>
            <a:off x="350961" y="3859865"/>
            <a:ext cx="4303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smtClean="0">
                <a:solidFill>
                  <a:srgbClr val="1503FB"/>
                </a:solidFill>
              </a:rPr>
              <a:t>Source</a:t>
            </a:r>
            <a:r>
              <a:rPr lang="en-US" sz="1400" smtClean="0">
                <a:solidFill>
                  <a:srgbClr val="1503FB"/>
                </a:solidFill>
              </a:rPr>
              <a:t>: The Art of Multiprocessor Programming.  Herlihy, Shavit</a:t>
            </a:r>
            <a:endParaRPr lang="en-US" sz="1400" i="1">
              <a:solidFill>
                <a:srgbClr val="1503F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306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6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55" y="1098920"/>
            <a:ext cx="4581295" cy="30105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Peterson’s mutex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3884" y="1419224"/>
            <a:ext cx="4042184" cy="5381626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1600" smtClean="0"/>
              <a:t>Mutual exclusion or deadlock-freedom can only be violated when both processes want to enter the CS.</a:t>
            </a:r>
          </a:p>
          <a:p>
            <a:pPr lvl="1"/>
            <a:r>
              <a:rPr lang="en-US" sz="1400"/>
              <a:t>Suppose WLOG both processes want to enter CS.  Let i be the process that did line 9 last</a:t>
            </a:r>
            <a:r>
              <a:rPr lang="en-US" sz="1400" smtClean="0"/>
              <a:t>.</a:t>
            </a:r>
            <a:endParaRPr lang="en-US" sz="1200" smtClean="0"/>
          </a:p>
          <a:p>
            <a:r>
              <a:rPr lang="en-US" sz="1600" smtClean="0"/>
              <a:t>Algorithm satisfies mutual exclusion.</a:t>
            </a:r>
          </a:p>
          <a:p>
            <a:pPr lvl="1"/>
            <a:r>
              <a:rPr lang="en-US" sz="1400"/>
              <a:t>B</a:t>
            </a:r>
            <a:r>
              <a:rPr lang="en-US" sz="1400" smtClean="0"/>
              <a:t>oth i, j already did line 8.  </a:t>
            </a:r>
          </a:p>
          <a:p>
            <a:pPr lvl="1"/>
            <a:r>
              <a:rPr lang="en-US" sz="1400" smtClean="0"/>
              <a:t>So when i does line 10, it waits for j.  </a:t>
            </a:r>
          </a:p>
          <a:p>
            <a:r>
              <a:rPr lang="en-US" sz="1600" smtClean="0"/>
              <a:t>Algorithm satisfies deadlock freedom.</a:t>
            </a:r>
          </a:p>
          <a:p>
            <a:pPr lvl="1"/>
            <a:r>
              <a:rPr lang="en-US" sz="1400" smtClean="0"/>
              <a:t>Suppose thread i is waiting at 10.  </a:t>
            </a:r>
          </a:p>
          <a:p>
            <a:pPr lvl="1"/>
            <a:r>
              <a:rPr lang="en-US" sz="1400" smtClean="0"/>
              <a:t>Then flag[j] == true, so j is interested in the CS.</a:t>
            </a:r>
          </a:p>
          <a:p>
            <a:pPr lvl="1"/>
            <a:r>
              <a:rPr lang="en-US" sz="1400" smtClean="0"/>
              <a:t>Since i did 9 last, victim == i, and so j is in the CS.</a:t>
            </a:r>
          </a:p>
          <a:p>
            <a:pPr lvl="1"/>
            <a:r>
              <a:rPr lang="en-US" sz="1400" smtClean="0"/>
              <a:t>So eventually j will do unlock, and set flag[j] == false. </a:t>
            </a:r>
          </a:p>
          <a:p>
            <a:pPr lvl="1"/>
            <a:r>
              <a:rPr lang="en-US" sz="1400" smtClean="0"/>
              <a:t>At that point, i can enter the CS.</a:t>
            </a:r>
          </a:p>
          <a:p>
            <a:r>
              <a:rPr lang="en-US" sz="1600"/>
              <a:t>Algorithm </a:t>
            </a:r>
            <a:r>
              <a:rPr lang="en-US" sz="1600" smtClean="0"/>
              <a:t>also wait-free.</a:t>
            </a:r>
            <a:endParaRPr lang="en-US" sz="1600"/>
          </a:p>
          <a:p>
            <a:r>
              <a:rPr lang="en-US" sz="1600" smtClean="0"/>
              <a:t>Can build n process mutex by repeated use of 2 process mutex.</a:t>
            </a:r>
            <a:endParaRPr lang="en-US" sz="160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97255" y="4171308"/>
            <a:ext cx="4440559" cy="253783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smtClean="0"/>
              <a:t>Each thread has a flag to indicate interest in CS.  </a:t>
            </a:r>
          </a:p>
          <a:p>
            <a:r>
              <a:rPr lang="en-US" sz="2000" kern="0" smtClean="0"/>
              <a:t>There’s a shared variable victim accessed by all the theads.</a:t>
            </a:r>
          </a:p>
          <a:p>
            <a:r>
              <a:rPr lang="en-US" sz="2000" kern="0" smtClean="0"/>
              <a:t>When a thread wants to enter the CS, it first sets victim to itself to let the other thread go first.</a:t>
            </a:r>
          </a:p>
          <a:p>
            <a:r>
              <a:rPr lang="en-US" sz="2000" kern="0" smtClean="0"/>
              <a:t>A thread waits while the other thread is interested in the CS, and while the victim is itself.  </a:t>
            </a:r>
          </a:p>
          <a:p>
            <a:r>
              <a:rPr lang="en-US" sz="2000" kern="0" smtClean="0"/>
              <a:t>To leave CS, it resets the flag.</a:t>
            </a:r>
          </a:p>
          <a:p>
            <a:endParaRPr lang="en-US" sz="2000" kern="0" smtClean="0"/>
          </a:p>
        </p:txBody>
      </p:sp>
    </p:spTree>
    <p:extLst>
      <p:ext uri="{BB962C8B-B14F-4D97-AF65-F5344CB8AC3E}">
        <p14:creationId xmlns:p14="http://schemas.microsoft.com/office/powerpoint/2010/main" val="416529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Lamports’s bakery algorithm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9225"/>
            <a:ext cx="8309344" cy="5188910"/>
          </a:xfrm>
        </p:spPr>
        <p:txBody>
          <a:bodyPr>
            <a:normAutofit fontScale="85000" lnSpcReduction="10000"/>
          </a:bodyPr>
          <a:lstStyle/>
          <a:p>
            <a:r>
              <a:rPr lang="en-US" smtClean="0"/>
              <a:t>n process mutual exclusion.</a:t>
            </a:r>
          </a:p>
          <a:p>
            <a:r>
              <a:rPr lang="en-US" smtClean="0"/>
              <a:t>Based on each process getting a ticket, similar to lining up at the bakery or bank.</a:t>
            </a:r>
          </a:p>
          <a:p>
            <a:pPr lvl="1"/>
            <a:r>
              <a:rPr lang="en-US" smtClean="0"/>
              <a:t>Code has two sections, doorway and waiting.</a:t>
            </a:r>
          </a:p>
          <a:p>
            <a:pPr lvl="1"/>
            <a:r>
              <a:rPr lang="en-US" smtClean="0"/>
              <a:t>A process always finishes its doorway code in a bounded (in n) number of steps.</a:t>
            </a:r>
          </a:p>
          <a:p>
            <a:r>
              <a:rPr lang="en-US" smtClean="0"/>
              <a:t>Satisfies first come first serve (FCFS) property:</a:t>
            </a:r>
          </a:p>
          <a:p>
            <a:pPr lvl="1"/>
            <a:r>
              <a:rPr lang="en-US" smtClean="0"/>
              <a:t>If process i finishes its doorway before process j starts, i will enter the CS before j.</a:t>
            </a:r>
          </a:p>
          <a:p>
            <a:r>
              <a:rPr lang="en-US" smtClean="0"/>
              <a:t>Thus, this algorithm is wait free, because each process eventually finishes its doorway section, after which it’s guaranteed to enter the CS before any process that starts the doorway later.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73032</TotalTime>
  <Words>2640</Words>
  <Application>Microsoft Office PowerPoint</Application>
  <PresentationFormat>On-screen Show (4:3)</PresentationFormat>
  <Paragraphs>204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Arial Black</vt:lpstr>
      <vt:lpstr>Consolas</vt:lpstr>
      <vt:lpstr>Times New Roman</vt:lpstr>
      <vt:lpstr>Wingdings</vt:lpstr>
      <vt:lpstr>Pixel</vt:lpstr>
      <vt:lpstr>Shared Memory Synchronization</vt:lpstr>
      <vt:lpstr>Concurrency bugs</vt:lpstr>
      <vt:lpstr>Eliminating concurrency bugs</vt:lpstr>
      <vt:lpstr>Eliminating concurrency bugs</vt:lpstr>
      <vt:lpstr>Mutual exclusion</vt:lpstr>
      <vt:lpstr>Mutual exclusion algorithms</vt:lpstr>
      <vt:lpstr>A first attempt</vt:lpstr>
      <vt:lpstr>Peterson’s mutex algorithm</vt:lpstr>
      <vt:lpstr>Lamports’s bakery algorithm</vt:lpstr>
      <vt:lpstr>Lamport’s bakery algorithm</vt:lpstr>
      <vt:lpstr>Test-and-set based locks</vt:lpstr>
      <vt:lpstr>Improving performance</vt:lpstr>
      <vt:lpstr>Backoff based locks</vt:lpstr>
      <vt:lpstr>Anderson’s queue lock</vt:lpstr>
      <vt:lpstr>CLH queue lock</vt:lpstr>
      <vt:lpstr>MCS queue lock</vt:lpstr>
      <vt:lpstr>MCS queue lock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Lower Bounds in Distributed Computing</dc:title>
  <dc:creator>Rui</dc:creator>
  <cp:lastModifiedBy>Rui Fan</cp:lastModifiedBy>
  <cp:revision>4162</cp:revision>
  <cp:lastPrinted>2019-03-18T05:57:15Z</cp:lastPrinted>
  <dcterms:created xsi:type="dcterms:W3CDTF">2004-01-06T19:40:29Z</dcterms:created>
  <dcterms:modified xsi:type="dcterms:W3CDTF">2019-03-18T06:00:37Z</dcterms:modified>
</cp:coreProperties>
</file>