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9926638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9966"/>
    <a:srgbClr val="FF0000"/>
    <a:srgbClr val="01FD61"/>
    <a:srgbClr val="FF5050"/>
    <a:srgbClr val="FF6600"/>
    <a:srgbClr val="FF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91" autoAdjust="0"/>
    <p:restoredTop sz="95463" autoAdjust="0"/>
  </p:normalViewPr>
  <p:slideViewPr>
    <p:cSldViewPr snapToGrid="0">
      <p:cViewPr varScale="1">
        <p:scale>
          <a:sx n="159" d="100"/>
          <a:sy n="159" d="100"/>
        </p:scale>
        <p:origin x="1712" y="9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832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60"/>
        <p:guide pos="3127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1338" y="0"/>
            <a:ext cx="43037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1338" y="6513513"/>
            <a:ext cx="43037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56F78C3-BA5F-4391-8B6E-DCFE698E6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>
            <a:lvl1pPr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>
            <a:lvl1pPr algn="r"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8025" y="514350"/>
            <a:ext cx="3430588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57550"/>
            <a:ext cx="7278688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b" anchorCtr="0" compatLnSpc="1">
            <a:prstTxWarp prst="textNoShape">
              <a:avLst/>
            </a:prstTxWarp>
          </a:bodyPr>
          <a:lstStyle>
            <a:lvl1pPr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51510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b" anchorCtr="0" compatLnSpc="1">
            <a:prstTxWarp prst="textNoShape">
              <a:avLst/>
            </a:prstTxWarp>
          </a:bodyPr>
          <a:lstStyle>
            <a:lvl1pPr algn="r" defTabSz="957299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662EB12-8454-4579-BC75-FC894F51C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F596E-1B1D-4AB3-A8F7-5C3871C4E6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5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B9F87-AC7B-4356-9FE8-623339C55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0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7C649-A07F-4252-BD42-5BB217102F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89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FD3AB-65F6-4939-9B94-B1E6DD3FD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55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2F6EE-8710-4511-AFFE-ED3455954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8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B10AA-1265-46C7-B9F8-CD6DA74A4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6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CC600-DA83-44AC-AC62-B034096BA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5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EE198-6784-4E43-9DB5-0714BC869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1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399C4-B0E7-41BC-AF36-0B2AF80CE2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81445-01BA-4797-8921-8509F708F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EB796-B19C-46F0-B0B5-19C31899EF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5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896A4-357D-4329-98FF-90C3A9C33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6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64730-4071-4746-83B6-F1AA12D39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4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3B33F76A-9B04-4AED-A8AF-6C1ECCE4E6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2" r:id="rId1"/>
    <p:sldLayoutId id="2147484270" r:id="rId2"/>
    <p:sldLayoutId id="2147484271" r:id="rId3"/>
    <p:sldLayoutId id="2147484272" r:id="rId4"/>
    <p:sldLayoutId id="2147484273" r:id="rId5"/>
    <p:sldLayoutId id="2147484274" r:id="rId6"/>
    <p:sldLayoutId id="2147484275" r:id="rId7"/>
    <p:sldLayoutId id="2147484276" r:id="rId8"/>
    <p:sldLayoutId id="2147484277" r:id="rId9"/>
    <p:sldLayoutId id="2147484278" r:id="rId10"/>
    <p:sldLayoutId id="2147484279" r:id="rId11"/>
    <p:sldLayoutId id="2147484280" r:id="rId12"/>
    <p:sldLayoutId id="21474842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CUDA 5 </a:t>
            </a:r>
            <a:br>
              <a:rPr lang="en-US" altLang="en-US" sz="3600" smtClean="0"/>
            </a:br>
            <a:r>
              <a:rPr lang="en-US" altLang="en-US" sz="3600" smtClean="0"/>
              <a:t>Sparse Matrix-Vector Multiplication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Spring </a:t>
            </a:r>
            <a:r>
              <a:rPr lang="en-US" altLang="en-US" smtClean="0"/>
              <a:t>2019</a:t>
            </a: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Which kernel to use?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5748338"/>
            <a:ext cx="7896225" cy="784225"/>
          </a:xfrm>
        </p:spPr>
        <p:txBody>
          <a:bodyPr/>
          <a:lstStyle/>
          <a:p>
            <a:r>
              <a:rPr lang="en-US" altLang="en-US" sz="2800" smtClean="0"/>
              <a:t>Right kernel depends on structure of matrix.</a:t>
            </a:r>
          </a:p>
        </p:txBody>
      </p:sp>
      <p:pic>
        <p:nvPicPr>
          <p:cNvPr id="14340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1247775"/>
            <a:ext cx="5800725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ELL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36900"/>
            <a:ext cx="4799013" cy="37211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Assign i’th thread to read i’th row of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If all rows have similar lengths, get good load balancing.</a:t>
            </a:r>
          </a:p>
          <a:p>
            <a:pPr lvl="1">
              <a:defRPr/>
            </a:pPr>
            <a:r>
              <a:rPr lang="en-US" smtClean="0"/>
              <a:t>Each thread takes about same number of steps to finish.</a:t>
            </a:r>
          </a:p>
          <a:p>
            <a:pPr>
              <a:defRPr/>
            </a:pPr>
            <a:r>
              <a:rPr lang="en-US" smtClean="0"/>
              <a:t>Since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mtClean="0"/>
              <a:t>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stored in column major format, all memory accesses coalesced.</a:t>
            </a:r>
          </a:p>
          <a:p>
            <a:pPr>
              <a:defRPr/>
            </a:pPr>
            <a:r>
              <a:rPr lang="en-US" smtClean="0"/>
              <a:t>Use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to read coordinates of vector and perform dot product.</a:t>
            </a:r>
            <a:endParaRPr lang="en-US"/>
          </a:p>
        </p:txBody>
      </p:sp>
      <p:pic>
        <p:nvPicPr>
          <p:cNvPr id="1536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1366838"/>
            <a:ext cx="43275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293813"/>
            <a:ext cx="413067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3136900"/>
            <a:ext cx="3841750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CSR scalar kernel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3454400"/>
            <a:ext cx="4227513" cy="323215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z="2800" smtClean="0"/>
              <a:t>Assign one thread per row.</a:t>
            </a:r>
          </a:p>
          <a:p>
            <a:pPr>
              <a:defRPr/>
            </a:pPr>
            <a:r>
              <a:rPr lang="en-US" sz="2800" smtClean="0"/>
              <a:t>Not load balanced, since rows can be different lengths.</a:t>
            </a:r>
          </a:p>
          <a:p>
            <a:pPr>
              <a:defRPr/>
            </a:pPr>
            <a:r>
              <a:rPr lang="en-US" sz="2800" smtClean="0"/>
              <a:t>Rarely memory coalesced, since elements of different rows likely stored far apart.</a:t>
            </a:r>
          </a:p>
          <a:p>
            <a:pPr>
              <a:defRPr/>
            </a:pPr>
            <a:r>
              <a:rPr lang="en-US" sz="2800" smtClean="0"/>
              <a:t>Usually poor performance.</a:t>
            </a:r>
          </a:p>
        </p:txBody>
      </p:sp>
      <p:pic>
        <p:nvPicPr>
          <p:cNvPr id="1638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13" y="1247775"/>
            <a:ext cx="4002087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454400"/>
            <a:ext cx="43942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100263"/>
            <a:ext cx="194151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1257300"/>
            <a:ext cx="3443287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1139825"/>
            <a:ext cx="19431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95538"/>
            <a:ext cx="40798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CSR vector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3638550"/>
            <a:ext cx="8462962" cy="315912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Assign one warp per row.</a:t>
            </a:r>
          </a:p>
          <a:p>
            <a:pPr lvl="1">
              <a:defRPr/>
            </a:pPr>
            <a:r>
              <a:rPr lang="en-US" smtClean="0"/>
              <a:t>Thread i in warp reads elements i, i+32, i+64, ...</a:t>
            </a:r>
          </a:p>
          <a:p>
            <a:pPr>
              <a:defRPr/>
            </a:pPr>
            <a:r>
              <a:rPr lang="en-US" smtClean="0"/>
              <a:t>Better memory coalescing.</a:t>
            </a:r>
          </a:p>
          <a:p>
            <a:pPr>
              <a:defRPr/>
            </a:pPr>
            <a:r>
              <a:rPr lang="en-US" smtClean="0"/>
              <a:t>Some threads in warp idle if row length too small or not divisible by 32.</a:t>
            </a:r>
          </a:p>
          <a:p>
            <a:pPr>
              <a:defRPr/>
            </a:pPr>
            <a:r>
              <a:rPr lang="en-US" smtClean="0"/>
              <a:t>Different warps not load balanced if rows have different lengths.</a:t>
            </a:r>
          </a:p>
          <a:p>
            <a:pPr lvl="1">
              <a:defRPr/>
            </a:pPr>
            <a:r>
              <a:rPr lang="en-US" smtClean="0"/>
              <a:t>But inter-warp imbalance less serious than intra-warp imbalance, since SM scheduler can switch between warps.</a:t>
            </a:r>
          </a:p>
          <a:p>
            <a:pPr lvl="1">
              <a:defRPr/>
            </a:pPr>
            <a:r>
              <a:rPr lang="en-US" smtClean="0"/>
              <a:t>This still hides memory latency as long as enough active warps.</a:t>
            </a:r>
          </a:p>
        </p:txBody>
      </p:sp>
      <p:pic>
        <p:nvPicPr>
          <p:cNvPr id="17414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13" y="1274763"/>
            <a:ext cx="363061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CSR vector kernel</a:t>
            </a:r>
          </a:p>
        </p:txBody>
      </p:sp>
      <p:pic>
        <p:nvPicPr>
          <p:cNvPr id="1843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81125"/>
            <a:ext cx="67945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Content Placeholder 2"/>
          <p:cNvSpPr>
            <a:spLocks noGrp="1"/>
          </p:cNvSpPr>
          <p:nvPr>
            <p:ph idx="1"/>
          </p:nvPr>
        </p:nvSpPr>
        <p:spPr>
          <a:xfrm>
            <a:off x="5689600" y="3482975"/>
            <a:ext cx="3303588" cy="3375025"/>
          </a:xfrm>
        </p:spPr>
        <p:txBody>
          <a:bodyPr/>
          <a:lstStyle/>
          <a:p>
            <a:r>
              <a:rPr lang="en-US" altLang="en-US" sz="1800" smtClean="0"/>
              <a:t>Thread i in warp multiplies matrix elements i, i+32, i+64, ... by corresponding elements in vector and sums these.</a:t>
            </a:r>
          </a:p>
          <a:p>
            <a:r>
              <a:rPr lang="en-US" altLang="en-US" sz="1800" smtClean="0"/>
              <a:t>So each warp produces 32 partial sums.  </a:t>
            </a:r>
          </a:p>
          <a:p>
            <a:r>
              <a:rPr lang="en-US" altLang="en-US" sz="1800" smtClean="0"/>
              <a:t>Warp does parallel reduction on partial sums to get sum of row.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COO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729163"/>
            <a:ext cx="8001000" cy="2041525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smtClean="0"/>
              <a:t>Assign one thread per nonzero.</a:t>
            </a:r>
          </a:p>
          <a:p>
            <a:pPr>
              <a:defRPr/>
            </a:pPr>
            <a:r>
              <a:rPr lang="en-US" smtClean="0"/>
              <a:t>Perfect load balancing.</a:t>
            </a:r>
          </a:p>
          <a:p>
            <a:pPr>
              <a:defRPr/>
            </a:pPr>
            <a:r>
              <a:rPr lang="en-US" smtClean="0"/>
              <a:t>Completely coalesced memory accesses.</a:t>
            </a:r>
          </a:p>
          <a:p>
            <a:pPr>
              <a:defRPr/>
            </a:pPr>
            <a:r>
              <a:rPr lang="en-US" smtClean="0"/>
              <a:t>One warp may span several (short) rows.</a:t>
            </a:r>
          </a:p>
          <a:p>
            <a:pPr lvl="1">
              <a:defRPr/>
            </a:pPr>
            <a:r>
              <a:rPr lang="en-US" smtClean="0"/>
              <a:t>Use parallel segmented reduction.</a:t>
            </a:r>
          </a:p>
          <a:p>
            <a:pPr>
              <a:defRPr/>
            </a:pPr>
            <a:r>
              <a:rPr lang="en-US" smtClean="0"/>
              <a:t>Code above assumes each row spans at most one warp. </a:t>
            </a:r>
          </a:p>
          <a:p>
            <a:pPr lvl="1">
              <a:defRPr/>
            </a:pPr>
            <a:r>
              <a:rPr lang="en-US" smtClean="0"/>
              <a:t>For general case see Bell and Garland’s SC2009 paper.</a:t>
            </a:r>
          </a:p>
        </p:txBody>
      </p:sp>
      <p:pic>
        <p:nvPicPr>
          <p:cNvPr id="1946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1312863"/>
            <a:ext cx="31623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1312863"/>
            <a:ext cx="387508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2663825"/>
            <a:ext cx="5446712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Performance</a:t>
            </a:r>
          </a:p>
        </p:txBody>
      </p:sp>
      <p:pic>
        <p:nvPicPr>
          <p:cNvPr id="2662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7775"/>
            <a:ext cx="3848100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62413"/>
            <a:ext cx="401478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92225" y="3708400"/>
            <a:ext cx="28749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+mj-lt"/>
              </a:rPr>
              <a:t>structured matrices throughput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9350" y="6437313"/>
            <a:ext cx="315595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+mj-lt"/>
              </a:rPr>
              <a:t>unstructured matrices throughput</a:t>
            </a:r>
          </a:p>
        </p:txBody>
      </p:sp>
      <p:pic>
        <p:nvPicPr>
          <p:cNvPr id="26632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8" y="1247775"/>
            <a:ext cx="3954462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8" y="4119563"/>
            <a:ext cx="4003675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40263" y="3689350"/>
            <a:ext cx="38481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+mj-lt"/>
              </a:rPr>
              <a:t>unstructured matrix bandwidth, no cache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0263" y="6435725"/>
            <a:ext cx="38481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+mj-lt"/>
              </a:rPr>
              <a:t>unstructured matrix bandwidth, with cache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SpMV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775"/>
            <a:ext cx="8393113" cy="3403600"/>
          </a:xfrm>
        </p:spPr>
        <p:txBody>
          <a:bodyPr/>
          <a:lstStyle/>
          <a:p>
            <a:r>
              <a:rPr lang="en-US" altLang="en-US" sz="2000" smtClean="0"/>
              <a:t>Sparse matrix vector multiplication.</a:t>
            </a:r>
          </a:p>
          <a:p>
            <a:r>
              <a:rPr lang="en-US" altLang="en-US" sz="2000" smtClean="0"/>
              <a:t>Many scientific algorithms require multiplying a matrix by a vector.</a:t>
            </a:r>
          </a:p>
          <a:p>
            <a:pPr lvl="1"/>
            <a:r>
              <a:rPr lang="en-US" altLang="en-US" sz="1800" smtClean="0"/>
              <a:t>Optimization (e.g. conjugate gradient), iterative methods (solving linear systems), eigenvalue methods (e.g. graph partitioning), simulations (e.g. finite elements), data analysis (e.g. Pagerank).</a:t>
            </a:r>
          </a:p>
          <a:p>
            <a:r>
              <a:rPr lang="en-US" altLang="en-US" sz="2000" smtClean="0"/>
              <a:t>The matrices are often sparse.</a:t>
            </a:r>
          </a:p>
          <a:p>
            <a:pPr lvl="1"/>
            <a:r>
              <a:rPr lang="en-US" altLang="en-US" sz="1800" smtClean="0"/>
              <a:t>In an nxn matrix, there are o(n</a:t>
            </a:r>
            <a:r>
              <a:rPr lang="en-US" altLang="en-US" sz="1800" baseline="30000" smtClean="0"/>
              <a:t>2</a:t>
            </a:r>
            <a:r>
              <a:rPr lang="en-US" altLang="en-US" sz="1800" smtClean="0"/>
              <a:t>) nonzero elements.</a:t>
            </a:r>
          </a:p>
          <a:p>
            <a:pPr lvl="1"/>
            <a:r>
              <a:rPr lang="en-US" altLang="en-US" sz="1800" smtClean="0">
                <a:solidFill>
                  <a:srgbClr val="1503FB"/>
                </a:solidFill>
              </a:rPr>
              <a:t>Ex </a:t>
            </a:r>
            <a:r>
              <a:rPr lang="en-US" altLang="en-US" sz="1800" smtClean="0"/>
              <a:t>For finite elements, matrix comes from low degree mesh.</a:t>
            </a:r>
          </a:p>
          <a:p>
            <a:pPr lvl="1"/>
            <a:r>
              <a:rPr lang="en-US" altLang="en-US" sz="1800" smtClean="0">
                <a:solidFill>
                  <a:srgbClr val="1503FB"/>
                </a:solidFill>
              </a:rPr>
              <a:t>Ex </a:t>
            </a:r>
            <a:r>
              <a:rPr lang="en-US" altLang="en-US" sz="1800" smtClean="0"/>
              <a:t>For Pagerank, the matrix is the web connectivity matrix.</a:t>
            </a:r>
          </a:p>
        </p:txBody>
      </p:sp>
      <p:pic>
        <p:nvPicPr>
          <p:cNvPr id="6148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24375"/>
            <a:ext cx="3881438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 descr="http://static.wixstatic.com/media/710a02_6c26bfd0f2754ffc94e3181254376bf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425" y="4603750"/>
            <a:ext cx="3979863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2032000" y="4768850"/>
          <a:ext cx="2076450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Acrobat Document" r:id="rId3" imgW="2603500" imgH="3505200" progId="AcroExch.Document">
                  <p:embed/>
                </p:oleObj>
              </mc:Choice>
              <mc:Fallback>
                <p:oleObj name="Acrobat Document" r:id="rId3" imgW="2603500" imgH="3505200" progId="AcroExch.Document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4768850"/>
                        <a:ext cx="2076450" cy="207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4535488" y="4768850"/>
          <a:ext cx="2076450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Acrobat Document" r:id="rId5" imgW="2603500" imgH="3505200" progId="">
                  <p:embed/>
                </p:oleObj>
              </mc:Choice>
              <mc:Fallback>
                <p:oleObj name="Acrobat Document" r:id="rId5" imgW="2603500" imgH="35052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4768850"/>
                        <a:ext cx="2076450" cy="207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SpMV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775"/>
            <a:ext cx="8299450" cy="3694113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defRPr/>
            </a:pPr>
            <a:r>
              <a:rPr lang="en-US" sz="2000" smtClean="0"/>
              <a:t>Compute b = A*x.  A is a sparse matrix, x is a vector.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/>
              <a:t>b[i] = </a:t>
            </a:r>
            <a:r>
              <a:rPr lang="en-US">
                <a:latin typeface="Symbol" panose="05050102010706020507" pitchFamily="18" charset="2"/>
              </a:rPr>
              <a:t>S</a:t>
            </a:r>
            <a:r>
              <a:rPr lang="en-US" sz="2000" baseline="60000"/>
              <a:t>n</a:t>
            </a:r>
            <a:r>
              <a:rPr lang="en-US" sz="2000" baseline="-25000"/>
              <a:t>j=1</a:t>
            </a:r>
            <a:r>
              <a:rPr lang="en-US" sz="2000"/>
              <a:t> </a:t>
            </a:r>
            <a:r>
              <a:rPr lang="en-US" sz="2000" smtClean="0"/>
              <a:t>A[i,j</a:t>
            </a:r>
            <a:r>
              <a:rPr lang="en-US" sz="2000"/>
              <a:t>]*v[j</a:t>
            </a:r>
            <a:r>
              <a:rPr lang="en-US" sz="2000" smtClean="0"/>
              <a:t>], for i = 1,...,n.</a:t>
            </a:r>
          </a:p>
          <a:p>
            <a:pPr>
              <a:defRPr/>
            </a:pPr>
            <a:r>
              <a:rPr lang="en-US" sz="2000" smtClean="0"/>
              <a:t>Computation is memory bound.</a:t>
            </a:r>
          </a:p>
          <a:p>
            <a:pPr lvl="1">
              <a:defRPr/>
            </a:pPr>
            <a:r>
              <a:rPr lang="en-US" sz="2000" smtClean="0"/>
              <a:t>2 reads for 2 computes.</a:t>
            </a:r>
          </a:p>
          <a:p>
            <a:pPr lvl="1">
              <a:defRPr/>
            </a:pPr>
            <a:r>
              <a:rPr lang="en-US" sz="2000" smtClean="0">
                <a:solidFill>
                  <a:srgbClr val="1503FB"/>
                </a:solidFill>
              </a:rPr>
              <a:t>Ex</a:t>
            </a:r>
            <a:r>
              <a:rPr lang="en-US" sz="2000" smtClean="0"/>
              <a:t> GTX 680 has 1.5 TFLOPS compute, 200 GB/s bandwidth.</a:t>
            </a:r>
          </a:p>
          <a:p>
            <a:pPr>
              <a:defRPr/>
            </a:pPr>
            <a:r>
              <a:rPr lang="en-US" sz="2000" smtClean="0"/>
              <a:t>Matrices </a:t>
            </a:r>
            <a:r>
              <a:rPr lang="en-US" sz="2000"/>
              <a:t>may be regular or irregular</a:t>
            </a:r>
            <a:r>
              <a:rPr lang="en-US" sz="2000" smtClean="0"/>
              <a:t>.</a:t>
            </a:r>
          </a:p>
          <a:p>
            <a:pPr lvl="1">
              <a:defRPr/>
            </a:pPr>
            <a:r>
              <a:rPr lang="en-US" sz="2000" smtClean="0"/>
              <a:t>Irregular matrices cause work imbalance, uncoalesced memory accesses.</a:t>
            </a:r>
          </a:p>
          <a:p>
            <a:pPr lvl="1">
              <a:defRPr/>
            </a:pPr>
            <a:r>
              <a:rPr lang="en-US" sz="2000" smtClean="0">
                <a:solidFill>
                  <a:srgbClr val="1503FB"/>
                </a:solidFill>
              </a:rPr>
              <a:t>Ex </a:t>
            </a:r>
            <a:r>
              <a:rPr lang="en-US" sz="2000" smtClean="0"/>
              <a:t>Finite element grids are regular.</a:t>
            </a:r>
          </a:p>
          <a:p>
            <a:pPr lvl="1">
              <a:defRPr/>
            </a:pPr>
            <a:r>
              <a:rPr lang="en-US" sz="2000" smtClean="0">
                <a:solidFill>
                  <a:srgbClr val="1503FB"/>
                </a:solidFill>
              </a:rPr>
              <a:t>Ex </a:t>
            </a:r>
            <a:r>
              <a:rPr lang="en-US" sz="2000" smtClean="0"/>
              <a:t>Web matrices for Pagerank have power law degree distribution.</a:t>
            </a:r>
            <a:endParaRPr lang="en-US" sz="2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SpMV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775"/>
            <a:ext cx="8229600" cy="3248025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Matrix and vector both stored in global memory.</a:t>
            </a:r>
          </a:p>
          <a:p>
            <a:pPr>
              <a:defRPr/>
            </a:pPr>
            <a:r>
              <a:rPr lang="en-US" smtClean="0"/>
              <a:t>Nothing we can do about memory boundedness.</a:t>
            </a:r>
          </a:p>
          <a:p>
            <a:pPr lvl="1">
              <a:defRPr/>
            </a:pPr>
            <a:r>
              <a:rPr lang="en-US" smtClean="0"/>
              <a:t>Unlike matrix-matrix multiply, few values are read multiple times.</a:t>
            </a:r>
          </a:p>
          <a:p>
            <a:pPr>
              <a:defRPr/>
            </a:pPr>
            <a:r>
              <a:rPr lang="en-US" smtClean="0"/>
              <a:t>To address irregularity of matrix accesses</a:t>
            </a:r>
          </a:p>
          <a:p>
            <a:pPr lvl="1">
              <a:defRPr/>
            </a:pPr>
            <a:r>
              <a:rPr lang="en-US" smtClean="0"/>
              <a:t>Store only the nonzero matrix elements.</a:t>
            </a:r>
          </a:p>
          <a:p>
            <a:pPr lvl="1">
              <a:defRPr/>
            </a:pPr>
            <a:r>
              <a:rPr lang="en-US" smtClean="0"/>
              <a:t>Different matrix storage formats improve memory coalescing.</a:t>
            </a:r>
          </a:p>
          <a:p>
            <a:pPr lvl="1">
              <a:defRPr/>
            </a:pPr>
            <a:r>
              <a:rPr lang="en-US" smtClean="0"/>
              <a:t>Formats also improve load balancing.</a:t>
            </a:r>
          </a:p>
          <a:p>
            <a:pPr lvl="1">
              <a:defRPr/>
            </a:pPr>
            <a:r>
              <a:rPr lang="en-US" smtClean="0"/>
              <a:t>Assign threads to work to minimize divergence.</a:t>
            </a:r>
          </a:p>
          <a:p>
            <a:pPr>
              <a:defRPr/>
            </a:pPr>
            <a:r>
              <a:rPr lang="en-US" smtClean="0"/>
              <a:t>To regularize vector accesses, permute elements to make matrix more block diagonal and cache vector elements.</a:t>
            </a:r>
          </a:p>
          <a:p>
            <a:pPr lvl="1">
              <a:defRPr/>
            </a:pPr>
            <a:r>
              <a:rPr lang="en-US" smtClean="0"/>
              <a:t>Expensive, but done once per matrix and can be reused.</a:t>
            </a:r>
            <a:endParaRPr lang="en-US"/>
          </a:p>
        </p:txBody>
      </p:sp>
      <p:pic>
        <p:nvPicPr>
          <p:cNvPr id="14341" name="Picture 2" descr="http://dpo.github.io/pyorder/_images/commanche_dual_slo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5" y="4495800"/>
            <a:ext cx="451961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DIA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25775"/>
            <a:ext cx="7900988" cy="3605213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Look at values along the diagonal of the matrix.</a:t>
            </a:r>
          </a:p>
          <a:p>
            <a:pPr>
              <a:defRPr/>
            </a:pPr>
            <a:r>
              <a:rPr lang="en-US"/>
              <a:t>D</a:t>
            </a:r>
            <a:r>
              <a:rPr lang="en-US" smtClean="0"/>
              <a:t>ata stored in column major form.</a:t>
            </a:r>
          </a:p>
          <a:p>
            <a:pPr lvl="1">
              <a:defRPr/>
            </a:pPr>
            <a:r>
              <a:rPr lang="en-US" smtClean="0"/>
              <a:t>Column i contains values on i’th nonzero diagonal.</a:t>
            </a:r>
          </a:p>
          <a:p>
            <a:pPr lvl="2">
              <a:defRPr/>
            </a:pPr>
            <a:r>
              <a:rPr lang="en-US" smtClean="0"/>
              <a:t>* indicates no value at location.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offsets[i] </a:t>
            </a:r>
            <a:r>
              <a:rPr lang="en-US" smtClean="0"/>
              <a:t>stores offset of i’th diagonal from main diagonal.</a:t>
            </a:r>
          </a:p>
          <a:p>
            <a:pPr lvl="2">
              <a:defRPr/>
            </a:pPr>
            <a:r>
              <a:rPr lang="en-US" smtClean="0"/>
              <a:t>-i means i diagonals to left, +i means i diagonals to right.</a:t>
            </a:r>
          </a:p>
          <a:p>
            <a:pPr>
              <a:defRPr/>
            </a:pPr>
            <a:r>
              <a:rPr lang="en-US" smtClean="0"/>
              <a:t>Only effective for matrices where nonzeros lie on a few diagonals.</a:t>
            </a:r>
          </a:p>
          <a:p>
            <a:pPr lvl="1">
              <a:defRPr/>
            </a:pPr>
            <a:r>
              <a:rPr lang="en-US" smtClean="0"/>
              <a:t>Stencils, grids, finite element meshes.</a:t>
            </a:r>
            <a:endParaRPr lang="en-US"/>
          </a:p>
        </p:txBody>
      </p:sp>
      <p:pic>
        <p:nvPicPr>
          <p:cNvPr id="922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39875"/>
            <a:ext cx="2020888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088" y="1311275"/>
            <a:ext cx="5589587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ELL format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593725" y="3159125"/>
            <a:ext cx="8350250" cy="37226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have one row for each row of A.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data[i,j] </a:t>
            </a:r>
            <a:r>
              <a:rPr lang="en-US" smtClean="0"/>
              <a:t>is value of j’th nonzero in i’th row of A.</a:t>
            </a:r>
          </a:p>
          <a:p>
            <a:pPr lvl="1">
              <a:defRPr/>
            </a:pPr>
            <a:r>
              <a:rPr lang="en-US" smtClean="0"/>
              <a:t>If no j’th nonzero, store padding value *.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indices[i,j] </a:t>
            </a:r>
            <a:r>
              <a:rPr lang="en-US" smtClean="0"/>
              <a:t>is column of j’th nonzero in i’th row of A.</a:t>
            </a:r>
          </a:p>
          <a:p>
            <a:pPr>
              <a:defRPr/>
            </a:pPr>
            <a:r>
              <a:rPr lang="en-US" smtClean="0"/>
              <a:t>Number of columns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equals maximum number of nonzeros in any row of A.</a:t>
            </a:r>
          </a:p>
          <a:p>
            <a:pPr>
              <a:defRPr/>
            </a:pPr>
            <a:r>
              <a:rPr lang="en-US" smtClean="0"/>
              <a:t>Store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in column major format.</a:t>
            </a:r>
          </a:p>
          <a:p>
            <a:pPr>
              <a:defRPr/>
            </a:pPr>
            <a:r>
              <a:rPr lang="en-US" smtClean="0"/>
              <a:t>Efficient only for matrices with roughly same number of columns per row.</a:t>
            </a:r>
          </a:p>
          <a:p>
            <a:pPr>
              <a:defRPr/>
            </a:pPr>
            <a:endParaRPr lang="en-US" smtClean="0"/>
          </a:p>
        </p:txBody>
      </p:sp>
      <p:pic>
        <p:nvPicPr>
          <p:cNvPr id="1024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1570038"/>
            <a:ext cx="1976438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163" y="1358900"/>
            <a:ext cx="5345112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COO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13" y="3086100"/>
            <a:ext cx="8205787" cy="367823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Store coordinates of all nonzeros in A in row major form.</a:t>
            </a:r>
          </a:p>
          <a:p>
            <a:pPr lvl="1">
              <a:defRPr/>
            </a:pPr>
            <a:r>
              <a:rPr lang="en-US" smtClean="0"/>
              <a:t>i’th element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row[i]</a:t>
            </a:r>
            <a:r>
              <a:rPr lang="en-US" smtClean="0"/>
              <a:t>, column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indices[i]</a:t>
            </a:r>
            <a:r>
              <a:rPr lang="en-US" smtClean="0"/>
              <a:t>, has value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data[i].</a:t>
            </a:r>
          </a:p>
          <a:p>
            <a:pPr>
              <a:defRPr/>
            </a:pPr>
            <a:r>
              <a:rPr lang="en-US" smtClean="0"/>
              <a:t>Most general purpose format.  Matrix can be any shape.</a:t>
            </a:r>
          </a:p>
          <a:p>
            <a:pPr>
              <a:defRPr/>
            </a:pPr>
            <a:r>
              <a:rPr lang="en-US" smtClean="0"/>
              <a:t>Somewhat inefficient, as it repeatedly stores row index of elements in same row.</a:t>
            </a:r>
          </a:p>
          <a:p>
            <a:pPr lvl="1">
              <a:defRPr/>
            </a:pPr>
            <a:r>
              <a:rPr lang="en-US" smtClean="0"/>
              <a:t>Uses more global memory to store.</a:t>
            </a:r>
          </a:p>
          <a:p>
            <a:pPr lvl="1">
              <a:defRPr/>
            </a:pPr>
            <a:r>
              <a:rPr lang="en-US" smtClean="0"/>
              <a:t>Causes more global memory traffic when reading matrix.</a:t>
            </a:r>
            <a:endParaRPr lang="en-US"/>
          </a:p>
        </p:txBody>
      </p:sp>
      <p:pic>
        <p:nvPicPr>
          <p:cNvPr id="1126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525588"/>
            <a:ext cx="20193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888" y="1247775"/>
            <a:ext cx="5435600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CSR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4838"/>
            <a:ext cx="8070850" cy="3713162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Compressed sparse row.</a:t>
            </a:r>
          </a:p>
          <a:p>
            <a:pPr>
              <a:defRPr/>
            </a:pPr>
            <a:r>
              <a:rPr lang="en-US" smtClean="0"/>
              <a:t>Like COO, but don’t repeat row indices.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mtClean="0"/>
              <a:t> has n elements, one for each row.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ptr[i] </a:t>
            </a:r>
            <a:r>
              <a:rPr lang="en-US" smtClean="0"/>
              <a:t>is the index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where i’th row starts.</a:t>
            </a:r>
          </a:p>
          <a:p>
            <a:pPr lvl="1">
              <a:defRPr/>
            </a:pPr>
            <a:r>
              <a:rPr lang="en-US"/>
              <a:t>Elements in i’th row have indices </a:t>
            </a:r>
            <a:r>
              <a:rPr lang="en-US" smtClean="0"/>
              <a:t>between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ptr[i] </a:t>
            </a:r>
            <a:r>
              <a:rPr lang="en-US" smtClean="0"/>
              <a:t>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ptr[i+1]-1.</a:t>
            </a:r>
          </a:p>
          <a:p>
            <a:pPr lvl="1">
              <a:defRPr/>
            </a:pPr>
            <a:r>
              <a:rPr lang="en-US" smtClean="0"/>
              <a:t>Column of j’th element in i’th row is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indices[ptr[i]+j].</a:t>
            </a:r>
          </a:p>
          <a:p>
            <a:pPr lvl="1">
              <a:defRPr/>
            </a:pPr>
            <a:r>
              <a:rPr lang="en-US" smtClean="0"/>
              <a:t>Value of j’th element in i’th row is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data[ptr[i]+j].</a:t>
            </a:r>
          </a:p>
          <a:p>
            <a:pPr>
              <a:defRPr/>
            </a:pPr>
            <a:r>
              <a:rPr lang="en-US" smtClean="0"/>
              <a:t>Flexible, efficient, widely used format.</a:t>
            </a:r>
            <a:endParaRPr lang="en-US"/>
          </a:p>
        </p:txBody>
      </p:sp>
      <p:pic>
        <p:nvPicPr>
          <p:cNvPr id="1229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75" y="1347788"/>
            <a:ext cx="5324475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7338"/>
            <a:ext cx="2111375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Hybrid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56038"/>
            <a:ext cx="8229600" cy="29146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A combination of ELL and COO.</a:t>
            </a:r>
          </a:p>
          <a:p>
            <a:pPr>
              <a:defRPr/>
            </a:pPr>
            <a:r>
              <a:rPr lang="en-US" smtClean="0"/>
              <a:t>Assumes most rows have similar length L.</a:t>
            </a:r>
          </a:p>
          <a:p>
            <a:pPr>
              <a:defRPr/>
            </a:pPr>
            <a:r>
              <a:rPr lang="en-US" smtClean="0"/>
              <a:t>Break A into two matrices, one containing first L nonzeros of each row of A, other containing remaining elements.</a:t>
            </a:r>
          </a:p>
          <a:p>
            <a:pPr lvl="1">
              <a:defRPr/>
            </a:pPr>
            <a:r>
              <a:rPr lang="en-US" smtClean="0"/>
              <a:t>Store first matrix using ELL, other using COO.</a:t>
            </a:r>
          </a:p>
          <a:p>
            <a:pPr>
              <a:defRPr/>
            </a:pPr>
            <a:r>
              <a:rPr lang="en-US" smtClean="0"/>
              <a:t>Another flexible, efficient format.</a:t>
            </a:r>
          </a:p>
        </p:txBody>
      </p:sp>
      <p:pic>
        <p:nvPicPr>
          <p:cNvPr id="1331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1547813"/>
            <a:ext cx="5803900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4729</TotalTime>
  <Words>981</Words>
  <Application>Microsoft Office PowerPoint</Application>
  <PresentationFormat>On-screen Show (4:3)</PresentationFormat>
  <Paragraphs>109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Consolas</vt:lpstr>
      <vt:lpstr>Symbol</vt:lpstr>
      <vt:lpstr>Times New Roman</vt:lpstr>
      <vt:lpstr>Wingdings</vt:lpstr>
      <vt:lpstr>Pixel</vt:lpstr>
      <vt:lpstr>Acrobat Document</vt:lpstr>
      <vt:lpstr>CUDA 5  Sparse Matrix-Vector Multiplication</vt:lpstr>
      <vt:lpstr>SpMV</vt:lpstr>
      <vt:lpstr>SpMV challenges</vt:lpstr>
      <vt:lpstr>SpMV techniques</vt:lpstr>
      <vt:lpstr>DIA format</vt:lpstr>
      <vt:lpstr>ELL format</vt:lpstr>
      <vt:lpstr>COO format</vt:lpstr>
      <vt:lpstr>CSR format</vt:lpstr>
      <vt:lpstr>Hybrid format</vt:lpstr>
      <vt:lpstr>Which kernel to use?</vt:lpstr>
      <vt:lpstr>ELL kernel</vt:lpstr>
      <vt:lpstr>CSR scalar kernel</vt:lpstr>
      <vt:lpstr>CSR vector kernel</vt:lpstr>
      <vt:lpstr>CSR vector kernel</vt:lpstr>
      <vt:lpstr>COO kernel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6  Prefix sum</dc:title>
  <dc:creator>Microsoft Office User</dc:creator>
  <cp:lastModifiedBy>Rui Fan</cp:lastModifiedBy>
  <cp:revision>63</cp:revision>
  <cp:lastPrinted>2017-03-29T03:27:05Z</cp:lastPrinted>
  <dcterms:created xsi:type="dcterms:W3CDTF">2015-10-25T06:58:34Z</dcterms:created>
  <dcterms:modified xsi:type="dcterms:W3CDTF">2019-04-03T05:39:56Z</dcterms:modified>
</cp:coreProperties>
</file>