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6" r:id="rId9"/>
    <p:sldId id="267" r:id="rId10"/>
    <p:sldId id="273" r:id="rId11"/>
    <p:sldId id="268" r:id="rId12"/>
    <p:sldId id="274" r:id="rId13"/>
    <p:sldId id="275" r:id="rId14"/>
    <p:sldId id="276" r:id="rId15"/>
    <p:sldId id="270" r:id="rId16"/>
    <p:sldId id="271" r:id="rId17"/>
    <p:sldId id="272" r:id="rId18"/>
    <p:sldId id="277" r:id="rId19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9966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159" d="100"/>
          <a:sy n="159" d="100"/>
        </p:scale>
        <p:origin x="1712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3" d="50"/>
        <a:sy n="83" d="50"/>
      </p:scale>
      <p:origin x="0" y="-280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A77BA73-73E0-45CD-A453-57F0202C7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FF41A67-2C2C-453A-8409-049B50C8B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46676-C3D2-44D5-93B5-5C6CE211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90FB9-8ECB-4D7B-A02C-ED1180731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251BE-746F-4A1D-934A-8DA0C7663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30DD2-0427-4D2F-A66B-CF7634B45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17571-F013-4D46-9019-B648B91DB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69F7C-4F2B-4149-9ACF-7FD6FE759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39CD3-9AE7-4A8C-9D8D-B118E4AB3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F70B-33FE-4769-8EA0-D669C092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ADB57-4FBC-4508-B6B9-266C606E4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760DB-20B0-42B2-BA4D-271CD59D4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0D04D-1EB7-4471-8781-8CC3E833F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87BED-CD20-4499-8ED0-6E51E71F6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9E1E3-2C54-4FE6-A664-08B81C213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00ECF08-60F7-4CA1-87FC-EF8F3696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6 </a:t>
            </a:r>
            <a:br>
              <a:rPr lang="en-US" altLang="en-US" sz="3600" smtClean="0"/>
            </a:br>
            <a:r>
              <a:rPr lang="en-US" altLang="en-US" sz="3600" smtClean="0"/>
              <a:t>Breadth-First Search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2019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1896" cy="239879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Bitmasks are cached in texture caches.</a:t>
            </a:r>
          </a:p>
          <a:p>
            <a:pPr>
              <a:defRPr/>
            </a:pPr>
            <a:r>
              <a:rPr lang="en-US" smtClean="0"/>
              <a:t>This is effective for low diameter graphs.</a:t>
            </a:r>
          </a:p>
          <a:p>
            <a:pPr>
              <a:defRPr/>
            </a:pPr>
            <a:r>
              <a:rPr lang="en-US" smtClean="0"/>
              <a:t>Works </a:t>
            </a:r>
            <a:r>
              <a:rPr lang="en-US" smtClean="0"/>
              <a:t>less well for high diameter graphs, because each layer is processed in separate kernel, and cache flushed after each kernel launch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Also doesn’t work well for small frontiers, since cached values aren’t reused.</a:t>
            </a:r>
            <a:endParaRPr lang="en-US" smtClean="0"/>
          </a:p>
          <a:p>
            <a:pPr>
              <a:defRPr/>
            </a:pPr>
            <a:r>
              <a:rPr lang="en-US" smtClean="0"/>
              <a:t>Graphs on left side have high </a:t>
            </a:r>
            <a:r>
              <a:rPr lang="en-US" smtClean="0"/>
              <a:t>diameter; right ones are </a:t>
            </a:r>
            <a:r>
              <a:rPr lang="en-US" smtClean="0"/>
              <a:t>low diameter.</a:t>
            </a:r>
            <a:endParaRPr lang="en-US"/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848100"/>
            <a:ext cx="68326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57212" y="1611313"/>
            <a:ext cx="5161869" cy="275249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May add same node into frontier multiple times, due to concurrent discovery.</a:t>
            </a:r>
          </a:p>
          <a:p>
            <a:pPr>
              <a:defRPr/>
            </a:pPr>
            <a:r>
              <a:rPr lang="en-US" altLang="en-US" smtClean="0"/>
              <a:t>Problem especially severe in GPU because of SIMD and high parallelism.</a:t>
            </a:r>
          </a:p>
          <a:p>
            <a:pPr>
              <a:defRPr/>
            </a:pPr>
            <a:r>
              <a:rPr lang="en-US" altLang="en-US" smtClean="0"/>
              <a:t>If duplicates aren’t removed, the vertex frontier can grow exponentially.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335463"/>
            <a:ext cx="8975725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1558925"/>
            <a:ext cx="31892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9363"/>
            <a:ext cx="8291513" cy="15875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Edge frontier: Number of nodes added to queue, allowing duplicates.</a:t>
            </a:r>
          </a:p>
          <a:p>
            <a:pPr>
              <a:defRPr/>
            </a:pPr>
            <a:r>
              <a:rPr lang="en-US" smtClean="0"/>
              <a:t>Unique neighbors: Number of nodes added to queue, removing duplicates, but allowing visited nodes.</a:t>
            </a:r>
          </a:p>
          <a:p>
            <a:pPr>
              <a:defRPr/>
            </a:pPr>
            <a:r>
              <a:rPr lang="en-US" smtClean="0"/>
              <a:t>Vertex frontier: Unique neighbors which haven’t been visited.</a:t>
            </a:r>
          </a:p>
          <a:p>
            <a:pPr>
              <a:defRPr/>
            </a:pPr>
            <a:r>
              <a:rPr lang="en-US" smtClean="0"/>
              <a:t>Allowing duplicates can lead to huge amount of redundant work.</a:t>
            </a:r>
            <a:endParaRPr lang="en-US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4275"/>
            <a:ext cx="65897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40700" cy="48609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Try to remove duplicates using hash table.</a:t>
            </a:r>
          </a:p>
          <a:p>
            <a:pPr lvl="1">
              <a:defRPr/>
            </a:pPr>
            <a:r>
              <a:rPr lang="en-US" smtClean="0"/>
              <a:t>Won’t remove all duplicates, but quite effective.</a:t>
            </a:r>
          </a:p>
          <a:p>
            <a:pPr>
              <a:defRPr/>
            </a:pPr>
            <a:r>
              <a:rPr lang="en-US" smtClean="0"/>
              <a:t>Warp culling</a:t>
            </a:r>
          </a:p>
          <a:p>
            <a:pPr lvl="1">
              <a:defRPr/>
            </a:pPr>
            <a:r>
              <a:rPr lang="en-US" smtClean="0"/>
              <a:t>Each warp allocates a hash table (with 128 entries) in shared memory.</a:t>
            </a:r>
          </a:p>
          <a:p>
            <a:pPr lvl="1">
              <a:defRPr/>
            </a:pPr>
            <a:r>
              <a:rPr lang="en-US" smtClean="0"/>
              <a:t>When inserting a node, hash it into hash table.</a:t>
            </a:r>
          </a:p>
          <a:p>
            <a:pPr lvl="2">
              <a:defRPr/>
            </a:pPr>
            <a:r>
              <a:rPr lang="en-US" smtClean="0"/>
              <a:t>If table entry empty, store the node in entry, and add node to queue.</a:t>
            </a:r>
          </a:p>
          <a:p>
            <a:pPr lvl="2">
              <a:defRPr/>
            </a:pPr>
            <a:r>
              <a:rPr lang="en-US" smtClean="0"/>
              <a:t>If table entry filled, then if entry equals the node, don’t add node to queue.  Otherwise, add it.</a:t>
            </a:r>
          </a:p>
          <a:p>
            <a:pPr>
              <a:defRPr/>
            </a:pPr>
            <a:r>
              <a:rPr lang="en-US" smtClean="0"/>
              <a:t>History culling</a:t>
            </a:r>
          </a:p>
          <a:p>
            <a:pPr lvl="1">
              <a:defRPr/>
            </a:pPr>
            <a:r>
              <a:rPr lang="en-US" smtClean="0"/>
              <a:t>Same idea, but use the SM’s L1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7075" cy="7127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Despite small hash table, culling surprisingly effective.</a:t>
            </a:r>
            <a:endParaRPr lang="en-US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885950"/>
            <a:ext cx="5308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462463"/>
            <a:ext cx="5718175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Putting it together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Each kernel expands one layer of the BFS.</a:t>
            </a:r>
          </a:p>
          <a:p>
            <a:pPr lvl="1">
              <a:defRPr/>
            </a:pPr>
            <a:r>
              <a:rPr lang="en-US" altLang="en-US" smtClean="0"/>
              <a:t>Input is queue containing last BFS layer (possibly with duplicate nodes).</a:t>
            </a:r>
          </a:p>
          <a:p>
            <a:pPr>
              <a:defRPr/>
            </a:pPr>
            <a:r>
              <a:rPr lang="en-US" altLang="en-US" smtClean="0"/>
              <a:t>Threads assigned nodes from queue.</a:t>
            </a:r>
          </a:p>
          <a:p>
            <a:pPr>
              <a:defRPr/>
            </a:pPr>
            <a:r>
              <a:rPr lang="en-US" altLang="en-US" smtClean="0"/>
              <a:t>A thread first uses warp and history culling to determine if its vertex is a duplicate.</a:t>
            </a:r>
          </a:p>
          <a:p>
            <a:pPr>
              <a:defRPr/>
            </a:pPr>
            <a:r>
              <a:rPr lang="en-US" altLang="en-US" smtClean="0"/>
              <a:t>If not, thread gathers node’s neighbors.</a:t>
            </a:r>
          </a:p>
          <a:p>
            <a:pPr lvl="1">
              <a:defRPr/>
            </a:pPr>
            <a:r>
              <a:rPr lang="en-US" altLang="en-US" smtClean="0"/>
              <a:t>Based on neighbor list size, use a block, warp, or prefix sum gather.</a:t>
            </a:r>
          </a:p>
          <a:p>
            <a:pPr lvl="2">
              <a:defRPr/>
            </a:pPr>
            <a:r>
              <a:rPr lang="en-US" altLang="en-US" smtClean="0"/>
              <a:t>Each thread wants to gather neighbors of a different node, and tries to “enlist” a block or warp of threads to help it.</a:t>
            </a:r>
          </a:p>
          <a:p>
            <a:pPr lvl="2">
              <a:defRPr/>
            </a:pPr>
            <a:r>
              <a:rPr lang="en-US" altLang="en-US" smtClean="0"/>
              <a:t>Each thread writes into a variable shared by warp or block, then reads it.</a:t>
            </a:r>
          </a:p>
          <a:p>
            <a:pPr lvl="2">
              <a:defRPr/>
            </a:pPr>
            <a:r>
              <a:rPr lang="en-US" altLang="en-US" smtClean="0"/>
              <a:t>One thread from the warp / block “wins”.  All other threads help it.</a:t>
            </a:r>
          </a:p>
          <a:p>
            <a:pPr>
              <a:defRPr/>
            </a:pPr>
            <a:r>
              <a:rPr lang="en-US" altLang="en-US" smtClean="0"/>
              <a:t>Before adding a gathered node to (current layer’s) queue, check if it’s already visited.</a:t>
            </a:r>
          </a:p>
          <a:p>
            <a:pPr>
              <a:defRPr/>
            </a:pPr>
            <a:r>
              <a:rPr lang="en-US" altLang="en-US" smtClean="0"/>
              <a:t>If not, the thread contributes 1 to a thread block-wide prefix sum.</a:t>
            </a:r>
          </a:p>
          <a:p>
            <a:pPr>
              <a:defRPr/>
            </a:pPr>
            <a:r>
              <a:rPr lang="en-US" altLang="en-US" smtClean="0"/>
              <a:t>Synchronize the block and do a block-wide prefix sum to get number of enqueued nodes for block.</a:t>
            </a:r>
          </a:p>
          <a:p>
            <a:pPr>
              <a:defRPr/>
            </a:pPr>
            <a:r>
              <a:rPr lang="en-US" altLang="en-US" smtClean="0"/>
              <a:t>First thread in block atomically adds sum to global queue index, then shares old global index with block.</a:t>
            </a:r>
          </a:p>
          <a:p>
            <a:pPr>
              <a:defRPr/>
            </a:pPr>
            <a:r>
              <a:rPr lang="en-US" altLang="en-US" smtClean="0"/>
              <a:t>Using old global offset and prefix sum offset, each thread adds its gathered neighbor into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108700" y="1187449"/>
            <a:ext cx="2886075" cy="558890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z="2000" smtClean="0"/>
              <a:t>Previous algorithm called “contract-expand”, because it first </a:t>
            </a:r>
            <a:r>
              <a:rPr lang="en-US" altLang="en-US" sz="2000"/>
              <a:t>takes current layer’s edge frontier, contracts </a:t>
            </a:r>
            <a:r>
              <a:rPr lang="en-US" altLang="en-US" sz="2000" smtClean="0"/>
              <a:t>it (removes duplicates), </a:t>
            </a:r>
            <a:r>
              <a:rPr lang="en-US" altLang="en-US" sz="2000"/>
              <a:t>then expands into </a:t>
            </a:r>
            <a:r>
              <a:rPr lang="en-US" altLang="en-US" sz="2000" smtClean="0"/>
              <a:t>next </a:t>
            </a:r>
            <a:r>
              <a:rPr lang="en-US" altLang="en-US" sz="2000"/>
              <a:t>layer’s edge frontier (containing duplicates</a:t>
            </a:r>
            <a:r>
              <a:rPr lang="en-US" altLang="en-US" sz="2000" smtClean="0"/>
              <a:t>).</a:t>
            </a:r>
          </a:p>
          <a:p>
            <a:pPr>
              <a:defRPr/>
            </a:pPr>
            <a:r>
              <a:rPr lang="en-US" altLang="en-US" sz="2000" smtClean="0"/>
              <a:t>“Expand-contract”, algorithm expands current vertex frontier, then contracts it (removes duplicates) to next layer’s vertex frontier.</a:t>
            </a:r>
          </a:p>
          <a:p>
            <a:pPr>
              <a:defRPr/>
            </a:pPr>
            <a:r>
              <a:rPr lang="en-US" altLang="en-US" sz="2000" smtClean="0"/>
              <a:t>2-phase expands then contracts in two kernels.</a:t>
            </a:r>
          </a:p>
          <a:p>
            <a:pPr>
              <a:defRPr/>
            </a:pPr>
            <a:r>
              <a:rPr lang="en-US" altLang="en-US" sz="2000" smtClean="0"/>
              <a:t>Hybrid combines contract-expand with 2-phase, using 2-phase for iterations with large frontiers.</a:t>
            </a:r>
          </a:p>
          <a:p>
            <a:pPr>
              <a:defRPr/>
            </a:pPr>
            <a:r>
              <a:rPr lang="en-US" altLang="en-US" sz="2000" smtClean="0"/>
              <a:t>Variants differ in amount of memory traffic, latency and parallelism.</a:t>
            </a:r>
          </a:p>
          <a:p>
            <a:pPr>
              <a:defRPr/>
            </a:pPr>
            <a:r>
              <a:rPr lang="en-US" altLang="en-US" sz="2000" smtClean="0"/>
              <a:t>Hybrid’s performance is mostly determined by average degree (which generally increases moving down the dataset).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1247775"/>
            <a:ext cx="598328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881438"/>
            <a:ext cx="547846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1967" y="3678011"/>
            <a:ext cx="881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</a:rPr>
              <a:t>8 core CPU</a:t>
            </a:r>
            <a:endParaRPr 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Multi-GPU BFS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4737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Multiple GPUs can use a single logical address space.</a:t>
            </a:r>
          </a:p>
          <a:p>
            <a:pPr lvl="1">
              <a:defRPr/>
            </a:pPr>
            <a:r>
              <a:rPr lang="en-US" altLang="en-US" smtClean="0"/>
              <a:t>Commuicate through PCI-e 2.0 (6.6 GB/s).</a:t>
            </a:r>
          </a:p>
          <a:p>
            <a:pPr>
              <a:defRPr/>
            </a:pPr>
            <a:r>
              <a:rPr lang="en-US" altLang="en-US" smtClean="0"/>
              <a:t>Given p GPUs, assign n/p vertices and corresponding edges per GPU.</a:t>
            </a:r>
          </a:p>
          <a:p>
            <a:pPr lvl="1">
              <a:defRPr/>
            </a:pPr>
            <a:r>
              <a:rPr lang="en-US" altLang="en-US" smtClean="0"/>
              <a:t>Vertices assigned in round robin order for load balancing.</a:t>
            </a:r>
          </a:p>
          <a:p>
            <a:pPr lvl="1">
              <a:defRPr/>
            </a:pPr>
            <a:r>
              <a:rPr lang="en-US" altLang="en-US" smtClean="0"/>
              <a:t>Poor locality if p large.</a:t>
            </a:r>
          </a:p>
          <a:p>
            <a:pPr>
              <a:defRPr/>
            </a:pPr>
            <a:r>
              <a:rPr lang="en-US" altLang="en-US" smtClean="0"/>
              <a:t>Each GPU expands / contracts its own vertex queue, as in the single GPU algorithm (*).</a:t>
            </a:r>
          </a:p>
          <a:p>
            <a:pPr>
              <a:defRPr/>
            </a:pPr>
            <a:r>
              <a:rPr lang="en-US" altLang="en-US" smtClean="0"/>
              <a:t>Then sort the new frontier into p bins, corresponding to vertices from different GPUs.</a:t>
            </a:r>
          </a:p>
          <a:p>
            <a:pPr>
              <a:defRPr/>
            </a:pPr>
            <a:r>
              <a:rPr lang="en-US" altLang="en-US" smtClean="0"/>
              <a:t>Barrier across all GPUs.</a:t>
            </a:r>
          </a:p>
          <a:p>
            <a:pPr>
              <a:defRPr/>
            </a:pPr>
            <a:r>
              <a:rPr lang="en-US" altLang="en-US" smtClean="0"/>
              <a:t>Run p-1 kernels, where in i’th kernel, the i’th GPU collects bin i from each other GPU.</a:t>
            </a:r>
          </a:p>
          <a:p>
            <a:pPr>
              <a:defRPr/>
            </a:pPr>
            <a:r>
              <a:rPr lang="en-US" altLang="en-US" smtClean="0"/>
              <a:t>Then go back to step (*) to form the next layer.  Continue until all nodes visited.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3879850"/>
            <a:ext cx="4217988" cy="30146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Only achieved speedup on graphs with small diameters and large average degrees.</a:t>
            </a:r>
          </a:p>
          <a:p>
            <a:pPr lvl="1">
              <a:defRPr/>
            </a:pPr>
            <a:r>
              <a:rPr lang="en-US" smtClean="0"/>
              <a:t>Smaller diameter requires less synchronization.</a:t>
            </a:r>
          </a:p>
          <a:p>
            <a:pPr lvl="1">
              <a:defRPr/>
            </a:pPr>
            <a:r>
              <a:rPr lang="en-US" smtClean="0"/>
              <a:t>Larger degree makes duplicate culling more effective.</a:t>
            </a:r>
          </a:p>
          <a:p>
            <a:pPr lvl="1">
              <a:defRPr/>
            </a:pPr>
            <a:r>
              <a:rPr lang="en-US" smtClean="0"/>
              <a:t>Max speedups 1.5X, 2.1X and 2.5X on 2, 3, 4 GPUs.</a:t>
            </a:r>
          </a:p>
          <a:p>
            <a:pPr lvl="1">
              <a:defRPr/>
            </a:pPr>
            <a:r>
              <a:rPr lang="en-US" smtClean="0"/>
              <a:t>Sometimes parallel algorithm performed much worse.</a:t>
            </a:r>
          </a:p>
          <a:p>
            <a:pPr lvl="1">
              <a:defRPr/>
            </a:pPr>
            <a:endParaRPr lang="en-US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306513"/>
            <a:ext cx="8370887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879850"/>
            <a:ext cx="4116387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749" y="6396335"/>
            <a:ext cx="495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1503FB"/>
                </a:solidFill>
              </a:rPr>
              <a:t>Performance on uniform random graph.  Higher average degree (d) results in better duplicate culling and higher performance.</a:t>
            </a:r>
            <a:endParaRPr lang="en-US" sz="1200">
              <a:solidFill>
                <a:srgbClr val="1503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0100" cy="30035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graph, explore it layer by layer.</a:t>
            </a:r>
          </a:p>
          <a:p>
            <a:pPr lvl="1">
              <a:defRPr/>
            </a:pPr>
            <a:r>
              <a:rPr lang="en-US" smtClean="0"/>
              <a:t>Go wide, then go deep.</a:t>
            </a:r>
          </a:p>
          <a:p>
            <a:pPr>
              <a:defRPr/>
            </a:pPr>
            <a:r>
              <a:rPr lang="en-US" smtClean="0"/>
              <a:t>Large number of applications.</a:t>
            </a:r>
          </a:p>
          <a:p>
            <a:pPr lvl="1">
              <a:defRPr/>
            </a:pPr>
            <a:r>
              <a:rPr lang="en-US" smtClean="0"/>
              <a:t>Connected components, path finding, Ford-Fulkerson max flow algorithm, Cuthill-McKee ordering, bipartiteness testing, search engine crawlers, garbage collection, etc.</a:t>
            </a:r>
          </a:p>
          <a:p>
            <a:pPr>
              <a:defRPr/>
            </a:pPr>
            <a:r>
              <a:rPr lang="en-US" smtClean="0"/>
              <a:t>Used in benchmarks such as Graph500 and Parboil to test parallel computer’s memory performance.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8263" y="4164013"/>
            <a:ext cx="4781550" cy="2689225"/>
            <a:chOff x="68263" y="4164013"/>
            <a:chExt cx="4781550" cy="2689225"/>
          </a:xfrm>
        </p:grpSpPr>
        <p:pic>
          <p:nvPicPr>
            <p:cNvPr id="6146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3" y="4164013"/>
              <a:ext cx="4781550" cy="221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9" name="TextBox 4"/>
            <p:cNvSpPr txBox="1">
              <a:spLocks noChangeArrowheads="1"/>
            </p:cNvSpPr>
            <p:nvPr/>
          </p:nvSpPr>
          <p:spPr bwMode="auto">
            <a:xfrm>
              <a:off x="149225" y="6392863"/>
              <a:ext cx="4619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http://www.stoimen.com/blog/2012/10/08/computer-algorithms-shortest-path-in-a-graph/</a:t>
              </a:r>
              <a:endParaRPr lang="en-US" altLang="en-US" sz="1200" i="1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94275" y="4213225"/>
            <a:ext cx="4699000" cy="2640013"/>
            <a:chOff x="4994275" y="4213225"/>
            <a:chExt cx="4699000" cy="2640013"/>
          </a:xfrm>
        </p:grpSpPr>
        <p:pic>
          <p:nvPicPr>
            <p:cNvPr id="6150" name="Picture 2" descr="http://dpo.github.io/pyorder/_images/commanche_dual_rcm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275" y="4213225"/>
              <a:ext cx="4027488" cy="211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TextBox 7"/>
            <p:cNvSpPr txBox="1">
              <a:spLocks noChangeArrowheads="1"/>
            </p:cNvSpPr>
            <p:nvPr/>
          </p:nvSpPr>
          <p:spPr bwMode="auto">
            <a:xfrm>
              <a:off x="5075238" y="6392863"/>
              <a:ext cx="46180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http://dpo.github.io/pyorder/_images/ commanche_dual_rcmk.png</a:t>
              </a:r>
              <a:endParaRPr lang="en-US" altLang="en-US" sz="12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Real world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65238"/>
            <a:ext cx="4114800" cy="544671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Hundreds of millions of nodes and edges.</a:t>
            </a:r>
          </a:p>
          <a:p>
            <a:pPr lvl="1">
              <a:defRPr/>
            </a:pPr>
            <a:r>
              <a:rPr lang="en-US" smtClean="0"/>
              <a:t>Some graphs have billions or trillions of edges.  But these don’t fit into the memory of a single GPU.</a:t>
            </a:r>
          </a:p>
          <a:p>
            <a:pPr>
              <a:defRPr/>
            </a:pPr>
            <a:r>
              <a:rPr lang="en-US" smtClean="0"/>
              <a:t>Low average degree (sparse), but high variation in degree.</a:t>
            </a:r>
          </a:p>
          <a:p>
            <a:pPr lvl="1">
              <a:defRPr/>
            </a:pPr>
            <a:r>
              <a:rPr lang="en-US" smtClean="0"/>
              <a:t>Some nodes have a few neighbors, some nodes 100K’s.</a:t>
            </a:r>
          </a:p>
          <a:p>
            <a:pPr>
              <a:defRPr/>
            </a:pPr>
            <a:r>
              <a:rPr lang="en-US" smtClean="0"/>
              <a:t>“Small world” graphs have low diameter (~10).</a:t>
            </a:r>
          </a:p>
          <a:p>
            <a:pPr>
              <a:defRPr/>
            </a:pPr>
            <a:r>
              <a:rPr lang="en-US" smtClean="0"/>
              <a:t>Grids and maps have high diameter (~1-10K).</a:t>
            </a:r>
            <a:endParaRPr lang="en-US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265238"/>
            <a:ext cx="3941762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0" y="6581001"/>
            <a:ext cx="63860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</a:t>
            </a:r>
            <a:r>
              <a:rPr lang="en-US" altLang="en-US" sz="1200" i="1"/>
              <a:t>High Performance and Scalable GPU Graph Traversal</a:t>
            </a:r>
            <a:r>
              <a:rPr lang="en-US" altLang="en-US" sz="1200" smtClean="0"/>
              <a:t>, </a:t>
            </a:r>
            <a:r>
              <a:rPr lang="en-US" altLang="en-US" sz="1200"/>
              <a:t>Merrill, Garland, Grimshaw</a:t>
            </a:r>
            <a:endParaRPr lang="en-US" altLang="en-US" sz="1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Sequential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4388" cy="23749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Assume graph is sparse, and stored in compressed sparse row format.</a:t>
            </a:r>
          </a:p>
          <a:p>
            <a:pPr>
              <a:defRPr/>
            </a:pPr>
            <a:r>
              <a:rPr lang="en-US" smtClean="0"/>
              <a:t>Maintain a queue of unvisited nodes.</a:t>
            </a:r>
          </a:p>
          <a:p>
            <a:pPr lvl="1">
              <a:defRPr/>
            </a:pPr>
            <a:r>
              <a:rPr lang="en-US" smtClean="0"/>
              <a:t>Dequeue a node, add its unvisited neighbors to the queue.</a:t>
            </a:r>
          </a:p>
          <a:p>
            <a:pPr>
              <a:defRPr/>
            </a:pPr>
            <a:r>
              <a:rPr lang="en-US" smtClean="0"/>
              <a:t>Running time O(|V|+|E|).</a:t>
            </a: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3729038"/>
            <a:ext cx="37846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98513" y="3729038"/>
            <a:ext cx="3119437" cy="3128962"/>
            <a:chOff x="798513" y="3729038"/>
            <a:chExt cx="3119437" cy="3128962"/>
          </a:xfrm>
        </p:grpSpPr>
        <p:pic>
          <p:nvPicPr>
            <p:cNvPr id="8197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300" y="3729038"/>
              <a:ext cx="2386013" cy="197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5634038"/>
              <a:ext cx="3119437" cy="122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9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29038"/>
            <a:ext cx="486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First BFS algorithms for GPUs focused on data parallelism.</a:t>
                </a:r>
              </a:p>
              <a:p>
                <a:pPr>
                  <a:defRPr/>
                </a:pPr>
                <a:r>
                  <a:rPr lang="en-US" smtClean="0"/>
                  <a:t>Initially set source distance to 0.</a:t>
                </a:r>
              </a:p>
              <a:p>
                <a:pPr>
                  <a:defRPr/>
                </a:pPr>
                <a:r>
                  <a:rPr lang="en-US" smtClean="0"/>
                  <a:t>Run for </a:t>
                </a:r>
                <a:r>
                  <a:rPr lang="en-US"/>
                  <a:t>D</a:t>
                </a:r>
                <a:r>
                  <a:rPr lang="en-US" smtClean="0"/>
                  <a:t> rounds, where D is the diameter from s.  </a:t>
                </a:r>
              </a:p>
              <a:p>
                <a:pPr lvl="1">
                  <a:defRPr/>
                </a:pPr>
                <a:r>
                  <a:rPr lang="en-US" smtClean="0"/>
                  <a:t>In round i, distance i nodes are marked.  </a:t>
                </a:r>
              </a:p>
              <a:p>
                <a:pPr lvl="1">
                  <a:defRPr/>
                </a:pPr>
                <a:r>
                  <a:rPr lang="en-US" smtClean="0"/>
                  <a:t>Iterate through all the nodes.  If a node is marked, mark its unvisited neighbors as distance i+1 nodes.</a:t>
                </a:r>
              </a:p>
              <a:p>
                <a:pPr>
                  <a:defRPr/>
                </a:pPr>
                <a:r>
                  <a:rPr lang="en-US" smtClean="0"/>
                  <a:t>Works well in small diameter graphs, e.g. social networks.</a:t>
                </a:r>
              </a:p>
              <a:p>
                <a:pPr>
                  <a:defRPr/>
                </a:pPr>
                <a:r>
                  <a:rPr lang="en-US" smtClean="0"/>
                  <a:t>Very inefficient for large diameter graphs, e.g. maps, since only a few nodes marked per round.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running time.</a:t>
                </a:r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  <a:blipFill>
                <a:blip r:embed="rId2"/>
                <a:stretch>
                  <a:fillRect l="-539" t="-1906" r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47" y="1440646"/>
            <a:ext cx="4000128" cy="3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FF0000"/>
                    </a:solidFill>
                  </a:rPr>
                  <a:t>should add “</a:t>
                </a:r>
                <a:r>
                  <a:rPr lang="en-US" sz="140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if dist[j] ==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400" smtClean="0">
                    <a:solidFill>
                      <a:srgbClr val="FF0000"/>
                    </a:solidFill>
                  </a:rPr>
                  <a:t>” here</a:t>
                </a:r>
                <a:endParaRPr 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blipFill>
                <a:blip r:embed="rId4"/>
                <a:stretch>
                  <a:fillRect l="-5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 bwMode="auto">
          <a:xfrm>
            <a:off x="5176090" y="2583996"/>
            <a:ext cx="849153" cy="1608365"/>
          </a:xfrm>
          <a:custGeom>
            <a:avLst/>
            <a:gdLst>
              <a:gd name="connsiteX0" fmla="*/ 849153 w 849153"/>
              <a:gd name="connsiteY0" fmla="*/ 0 h 1608365"/>
              <a:gd name="connsiteX1" fmla="*/ 67 w 849153"/>
              <a:gd name="connsiteY1" fmla="*/ 649061 h 1608365"/>
              <a:gd name="connsiteX2" fmla="*/ 812414 w 849153"/>
              <a:gd name="connsiteY2" fmla="*/ 1608365 h 16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153" h="1608365">
                <a:moveTo>
                  <a:pt x="849153" y="0"/>
                </a:moveTo>
                <a:cubicBezTo>
                  <a:pt x="427671" y="190500"/>
                  <a:pt x="6190" y="381000"/>
                  <a:pt x="67" y="649061"/>
                </a:cubicBezTo>
                <a:cubicBezTo>
                  <a:pt x="-6056" y="917122"/>
                  <a:pt x="403179" y="1262743"/>
                  <a:pt x="812414" y="160836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Linear,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parallel BFS algorithms follow the sequential algorithm.</a:t>
                </a:r>
              </a:p>
              <a:p>
                <a:pPr>
                  <a:defRPr/>
                </a:pPr>
                <a:r>
                  <a:rPr lang="en-US" smtClean="0"/>
                  <a:t>Two main bottlenecks</a:t>
                </a:r>
              </a:p>
              <a:p>
                <a:pPr lvl="1">
                  <a:defRPr/>
                </a:pPr>
                <a:r>
                  <a:rPr lang="en-US" smtClean="0"/>
                  <a:t>Maintaining explicit queue of unvisited nodes requires expensive locking operations.</a:t>
                </a:r>
              </a:p>
              <a:p>
                <a:pPr lvl="1">
                  <a:defRPr/>
                </a:pPr>
                <a:r>
                  <a:rPr lang="en-US" smtClean="0"/>
                  <a:t>If nodes have very different degrees (e.g. power law graphs), there’s high load imbalance.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  <a:blipFill>
                <a:blip r:embed="rId2"/>
                <a:stretch>
                  <a:fillRect l="-1445" t="-3226" r="-3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29" y="1489981"/>
            <a:ext cx="3918710" cy="404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063" y="4698806"/>
            <a:ext cx="4444750" cy="215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Gathering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630613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We use two queues, one for nodes in current layer of BFS, other for nodes in next layer.</a:t>
            </a:r>
          </a:p>
          <a:p>
            <a:pPr lvl="1">
              <a:defRPr/>
            </a:pPr>
            <a:r>
              <a:rPr lang="en-US" smtClean="0"/>
              <a:t>After every phase of BFS we swap the queues, to reuse memory.</a:t>
            </a:r>
          </a:p>
          <a:p>
            <a:pPr lvl="1">
              <a:defRPr/>
            </a:pPr>
            <a:r>
              <a:rPr lang="en-US" smtClean="0"/>
              <a:t>To synchronize the layers, use a separate kernel for each layer.</a:t>
            </a:r>
          </a:p>
          <a:p>
            <a:pPr>
              <a:defRPr/>
            </a:pPr>
            <a:r>
              <a:rPr lang="en-US" smtClean="0"/>
              <a:t>For each node in first queue, we first add all its neighbors into the second queue (gather).</a:t>
            </a:r>
          </a:p>
          <a:p>
            <a:pPr lvl="1">
              <a:defRPr/>
            </a:pPr>
            <a:r>
              <a:rPr lang="en-US" smtClean="0"/>
              <a:t>Some of the neighbors don’t belong in the next BFS layer because they’ve already been visited.</a:t>
            </a:r>
          </a:p>
          <a:p>
            <a:pPr lvl="2">
              <a:defRPr/>
            </a:pPr>
            <a:r>
              <a:rPr lang="en-US" smtClean="0"/>
              <a:t>Testing each node explicitly is inefficient.</a:t>
            </a:r>
          </a:p>
          <a:p>
            <a:pPr lvl="1">
              <a:defRPr/>
            </a:pPr>
            <a:r>
              <a:rPr lang="en-US" smtClean="0"/>
              <a:t>Also, we may add duplicates into the second queue.</a:t>
            </a:r>
          </a:p>
          <a:p>
            <a:pPr lvl="1">
              <a:defRPr/>
            </a:pPr>
            <a:r>
              <a:rPr lang="en-US" smtClean="0"/>
              <a:t>We’ll address both problems later.</a:t>
            </a:r>
          </a:p>
          <a:p>
            <a:pPr>
              <a:defRPr/>
            </a:pPr>
            <a:r>
              <a:rPr lang="en-US" smtClean="0"/>
              <a:t>To add neighbors of a node into the queue, we use prefix sum instead of locking.  Using prefix sum is much faster than locking.</a:t>
            </a:r>
          </a:p>
          <a:p>
            <a:pPr lvl="1">
              <a:defRPr/>
            </a:pPr>
            <a:r>
              <a:rPr lang="en-US" smtClean="0"/>
              <a:t>If node has n</a:t>
            </a:r>
            <a:r>
              <a:rPr lang="en-US" baseline="-25000" smtClean="0"/>
              <a:t>i</a:t>
            </a:r>
            <a:r>
              <a:rPr lang="en-US" smtClean="0"/>
              <a:t> neighbors, we reserve n</a:t>
            </a:r>
            <a:r>
              <a:rPr lang="en-US" baseline="-25000" smtClean="0"/>
              <a:t>i</a:t>
            </a:r>
            <a:r>
              <a:rPr lang="en-US" smtClean="0"/>
              <a:t> queue spots for them by adding n</a:t>
            </a:r>
            <a:r>
              <a:rPr lang="en-US" baseline="-25000" smtClean="0"/>
              <a:t>i</a:t>
            </a:r>
            <a:r>
              <a:rPr lang="en-US" smtClean="0"/>
              <a:t> into the prefix sum.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balanced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74063" cy="53308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To load balance, we assign different numbers of threads to gather the neighbors of some node in parallel.</a:t>
            </a:r>
          </a:p>
          <a:p>
            <a:pPr>
              <a:defRPr/>
            </a:pPr>
            <a:r>
              <a:rPr lang="en-US" smtClean="0"/>
              <a:t>If the node has moderate number of neighbors, assign a warp of threads to gather its neighbors.</a:t>
            </a:r>
          </a:p>
          <a:p>
            <a:pPr lvl="1">
              <a:defRPr/>
            </a:pPr>
            <a:r>
              <a:rPr lang="en-US" smtClean="0"/>
              <a:t>Each thread in the warp might initially want to gather neighbors of a different node.  All threads in warp write to a common location.  This write is synchronized across the warp.  The last to write “wins”, and other threads help gather its node’s neighbors.</a:t>
            </a:r>
          </a:p>
          <a:p>
            <a:pPr>
              <a:defRPr/>
            </a:pPr>
            <a:r>
              <a:rPr lang="en-US" smtClean="0"/>
              <a:t>If node has large number of neighbors, use entire thread block for gather.</a:t>
            </a:r>
          </a:p>
          <a:p>
            <a:pPr>
              <a:defRPr/>
            </a:pPr>
            <a:r>
              <a:rPr lang="en-US" smtClean="0"/>
              <a:t>For remaining nodes, use prefix sum based method.</a:t>
            </a:r>
          </a:p>
          <a:p>
            <a:pPr lvl="1">
              <a:defRPr/>
            </a:pPr>
            <a:r>
              <a:rPr lang="en-US" smtClean="0"/>
              <a:t>There’s load imbalance, but only for low degree nodes.</a:t>
            </a:r>
          </a:p>
          <a:p>
            <a:pPr>
              <a:defRPr/>
            </a:pPr>
            <a:r>
              <a:rPr lang="en-US" smtClean="0"/>
              <a:t>“Moderate” and “large” need to be tuned.</a:t>
            </a:r>
          </a:p>
          <a:p>
            <a:pPr>
              <a:defRPr/>
            </a:pPr>
            <a:r>
              <a:rPr lang="en-US" smtClean="0"/>
              <a:t>Eliminates most, but not all load imbalance.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9625" cy="52736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en-US" smtClean="0"/>
              <a:t>A node should only be added into the frontier queue if it hasn’t been visited.</a:t>
            </a:r>
          </a:p>
          <a:p>
            <a:pPr lvl="1">
              <a:defRPr/>
            </a:pPr>
            <a:r>
              <a:rPr lang="en-US" altLang="en-US" smtClean="0"/>
              <a:t>Before adding a node, look up its visited status.</a:t>
            </a:r>
          </a:p>
          <a:p>
            <a:pPr>
              <a:defRPr/>
            </a:pPr>
            <a:r>
              <a:rPr lang="en-US" altLang="en-US" smtClean="0"/>
              <a:t>To reduce memory traffic, use an integer bitmask to store status of 32 nodes.</a:t>
            </a:r>
          </a:p>
          <a:p>
            <a:pPr>
              <a:defRPr/>
            </a:pPr>
            <a:r>
              <a:rPr lang="en-US" altLang="en-US" smtClean="0"/>
              <a:t>But then two threads might “clobber” each other by setting (different) bits in the same integer.</a:t>
            </a:r>
          </a:p>
          <a:p>
            <a:pPr lvl="1">
              <a:defRPr/>
            </a:pPr>
            <a:r>
              <a:rPr lang="en-US" altLang="en-US" smtClean="0"/>
              <a:t>Can avoid using atomics, but they’re slow.</a:t>
            </a:r>
          </a:p>
          <a:p>
            <a:pPr lvl="1">
              <a:defRPr/>
            </a:pPr>
            <a:r>
              <a:rPr lang="en-US" altLang="en-US" smtClean="0"/>
              <a:t>Instead, use normal read and write ops, but treat bitmask conservatively.</a:t>
            </a:r>
          </a:p>
          <a:p>
            <a:pPr lvl="2">
              <a:defRPr/>
            </a:pPr>
            <a:r>
              <a:rPr lang="en-US" altLang="en-US" smtClean="0"/>
              <a:t>For each node, maintain both a shared bitmask bit, and a private integer label.</a:t>
            </a:r>
          </a:p>
          <a:p>
            <a:pPr lvl="2">
              <a:defRPr/>
            </a:pPr>
            <a:r>
              <a:rPr lang="en-US" altLang="en-US" smtClean="0"/>
              <a:t>Usually only access bitmask, saving memory traffic.  Occasionally access the label.</a:t>
            </a:r>
          </a:p>
          <a:p>
            <a:pPr lvl="2">
              <a:defRPr/>
            </a:pPr>
            <a:r>
              <a:rPr lang="en-US" altLang="en-US" smtClean="0"/>
              <a:t>If bit for a node is set, it’s definitely visited.</a:t>
            </a:r>
          </a:p>
          <a:p>
            <a:pPr lvl="2">
              <a:defRPr/>
            </a:pPr>
            <a:r>
              <a:rPr lang="en-US" altLang="en-US" smtClean="0"/>
              <a:t>If bit is unset, then not sure about node’s visited status, so do another lookup on node’s label.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8745</TotalTime>
  <Words>1602</Words>
  <Application>Microsoft Office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CUDA 6  Breadth-First Search</vt:lpstr>
      <vt:lpstr>Breadth-first search</vt:lpstr>
      <vt:lpstr>Real world graphs</vt:lpstr>
      <vt:lpstr>Sequential algorithm</vt:lpstr>
      <vt:lpstr>Parallelizing BFS</vt:lpstr>
      <vt:lpstr>Parallelizing BFS</vt:lpstr>
      <vt:lpstr>Gathering neighbors</vt:lpstr>
      <vt:lpstr>Load balanced gathering</vt:lpstr>
      <vt:lpstr>Visited status lookup</vt:lpstr>
      <vt:lpstr>Visited status lookup</vt:lpstr>
      <vt:lpstr>Duplicates in frontier</vt:lpstr>
      <vt:lpstr>Duplicates in frontier</vt:lpstr>
      <vt:lpstr>Duplicate culling</vt:lpstr>
      <vt:lpstr>Duplicate culling</vt:lpstr>
      <vt:lpstr>Putting it together</vt:lpstr>
      <vt:lpstr>Performance</vt:lpstr>
      <vt:lpstr>Multi-GPU BFS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 Fan</cp:lastModifiedBy>
  <cp:revision>144</cp:revision>
  <cp:lastPrinted>2019-04-08T03:22:41Z</cp:lastPrinted>
  <dcterms:created xsi:type="dcterms:W3CDTF">2015-10-25T06:58:34Z</dcterms:created>
  <dcterms:modified xsi:type="dcterms:W3CDTF">2019-04-08T03:41:52Z</dcterms:modified>
</cp:coreProperties>
</file>