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152" d="100"/>
          <a:sy n="152" d="100"/>
        </p:scale>
        <p:origin x="191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89" d="5000"/>
        <a:sy n="7189" d="5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checklist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162636" cy="511232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Locality of the parallel algorithm should increase.</a:t>
            </a:r>
          </a:p>
          <a:p>
            <a:r>
              <a:rPr lang="en-US" smtClean="0"/>
              <a:t>Replicated computations can sometimes replace communications and often take less time. </a:t>
            </a:r>
          </a:p>
          <a:p>
            <a:r>
              <a:rPr lang="en-US" smtClean="0"/>
              <a:t>The amount of replicated data should be small so that it does not affect scalability.</a:t>
            </a:r>
          </a:p>
          <a:p>
            <a:r>
              <a:rPr lang="en-US" smtClean="0"/>
              <a:t>Agglomerated tasks should have similar computational and communication costs.</a:t>
            </a:r>
          </a:p>
          <a:p>
            <a:r>
              <a:rPr lang="en-US" smtClean="0"/>
              <a:t>The number of tasks should be suitable for likely target systems (at least equal to the number of processors).</a:t>
            </a:r>
          </a:p>
          <a:p>
            <a:r>
              <a:rPr lang="en-US" smtClean="0"/>
              <a:t>The modifications to the sequential code should be reasonable.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9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checklist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Static task </a:t>
            </a:r>
            <a:r>
              <a:rPr lang="en-US"/>
              <a:t>a</a:t>
            </a:r>
            <a:r>
              <a:rPr lang="en-US" smtClean="0"/>
              <a:t>llocation</a:t>
            </a:r>
          </a:p>
          <a:p>
            <a:pPr lvl="1"/>
            <a:r>
              <a:rPr lang="en-US" smtClean="0"/>
              <a:t>If tasks have same computation time, can agglomerate tasks to minimize communication and create one supertask per processor.</a:t>
            </a:r>
          </a:p>
          <a:p>
            <a:pPr lvl="1"/>
            <a:r>
              <a:rPr lang="en-US" smtClean="0"/>
              <a:t>If tasks have varying computation times, can cyclically map tasks to processors so each processor receives  a set of tasks with same average load.</a:t>
            </a:r>
          </a:p>
          <a:p>
            <a:r>
              <a:rPr lang="en-US" smtClean="0"/>
              <a:t>Dynamic task allocation</a:t>
            </a:r>
          </a:p>
          <a:p>
            <a:pPr lvl="1"/>
            <a:r>
              <a:rPr lang="en-US" smtClean="0"/>
              <a:t>If tasks are created dynamically, or they have unknown computation times, can allocate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 stealing.  Each processor has a work queue.  Processors finished with own work queue take tasks from another processor’s queue.</a:t>
            </a:r>
          </a:p>
          <a:p>
            <a:pPr lvl="1"/>
            <a:r>
              <a:rPr lang="en-US" smtClean="0"/>
              <a:t>Should ensure the task allocator (manager) is not a bottleneck to performance.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8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</a:t>
            </a:r>
            <a:r>
              <a:rPr lang="en-US" smtClean="0">
                <a:sym typeface="Symbol" panose="05050102010706020507" pitchFamily="18" charset="2"/>
              </a:rPr>
              <a:t>.</a:t>
            </a:r>
          </a:p>
          <a:p>
            <a:r>
              <a:rPr lang="en-US" smtClean="0">
                <a:sym typeface="Symbol" panose="05050102010706020507" pitchFamily="18" charset="2"/>
              </a:rPr>
              <a:t>Assume no negative weight cycles for simplicity.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</a:t>
                </a:r>
                <a:r>
                  <a:rPr lang="en-US" smtClean="0"/>
                  <a:t>or uses it once.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a[j,k].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In each iteration of k, there is a communication phase and a computation phase.</a:t>
            </a:r>
          </a:p>
          <a:p>
            <a:pPr lvl="1"/>
            <a:r>
              <a:rPr lang="en-US" smtClean="0"/>
              <a:t>Communication phase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, assuming each element 4 bytes.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9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</a:t>
            </a:r>
            <a:r>
              <a:rPr lang="en-US" smtClean="0"/>
              <a:t>+n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Simple data partitioning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Divide data into parts of fixed size based on data size and number of processors.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Cost includes computation cost, and communication cost for data distribution and collection.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Divide and conquer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Recursively divide data into smaller and smaller parts, until a small enough size is reached.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part solved on a processor.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parts produced not known a priori.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results in a tree structure with a number of levels.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load balancing, solution quality, but higher overhead.</a:t>
            </a:r>
          </a:p>
        </p:txBody>
      </p:sp>
    </p:spTree>
    <p:extLst>
      <p:ext uri="{BB962C8B-B14F-4D97-AF65-F5344CB8AC3E}">
        <p14:creationId xmlns:p14="http://schemas.microsoft.com/office/powerpoint/2010/main" val="42860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97895" y="3992577"/>
            <a:ext cx="5347570" cy="2439675"/>
            <a:chOff x="1115" y="1920"/>
            <a:chExt cx="3472" cy="1584"/>
          </a:xfrm>
        </p:grpSpPr>
        <p:pic>
          <p:nvPicPr>
            <p:cNvPr id="512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5127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8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9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729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To add a list of n numbers, divide it into sublists that are added in parallel by different tasks and the results are then combined.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Initially master holds all values.  It scatters values to slaves.</a:t>
            </a:r>
          </a:p>
          <a:p>
            <a:pPr>
              <a:lnSpc>
                <a:spcPct val="90000"/>
              </a:lnSpc>
            </a:pPr>
            <a:r>
              <a:rPr lang="en-US" smtClean="0"/>
              <a:t>Convenient to have one task (sublist) per processor.</a:t>
            </a:r>
            <a:endParaRPr lang="en-US" sz="2200" smtClean="0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653598" y="6331816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solidFill>
                  <a:srgbClr val="1503FB"/>
                </a:solidFill>
                <a:latin typeface="+mn-lt"/>
              </a:rPr>
              <a:t>Master 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0</a:t>
            </a:r>
            <a:r>
              <a:rPr lang="en-US">
                <a:solidFill>
                  <a:srgbClr val="1503FB"/>
                </a:solidFill>
                <a:latin typeface="+mn-lt"/>
              </a:rPr>
              <a:t> and </a:t>
            </a:r>
            <a:r>
              <a:rPr lang="en-US" smtClean="0">
                <a:solidFill>
                  <a:srgbClr val="1503FB"/>
                </a:solidFill>
                <a:latin typeface="+mn-lt"/>
              </a:rPr>
              <a:t>slaves </a:t>
            </a:r>
            <a:r>
              <a:rPr lang="en-US">
                <a:solidFill>
                  <a:srgbClr val="1503FB"/>
                </a:solidFill>
                <a:latin typeface="+mn-lt"/>
              </a:rPr>
              <a:t>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i</a:t>
            </a:r>
            <a:r>
              <a:rPr lang="en-US">
                <a:solidFill>
                  <a:srgbClr val="1503FB"/>
                </a:solidFill>
                <a:latin typeface="+mn-lt"/>
              </a:rPr>
              <a:t> (1 </a:t>
            </a:r>
            <a:r>
              <a:rPr lang="en-US">
                <a:solidFill>
                  <a:srgbClr val="1503FB"/>
                </a:solidFill>
                <a:latin typeface="+mn-lt"/>
                <a:sym typeface="Symbol" panose="05050102010706020507" pitchFamily="18" charset="2"/>
              </a:rPr>
              <a:t> i  p)</a:t>
            </a:r>
          </a:p>
        </p:txBody>
      </p:sp>
    </p:spTree>
    <p:extLst>
      <p:ext uri="{BB962C8B-B14F-4D97-AF65-F5344CB8AC3E}">
        <p14:creationId xmlns:p14="http://schemas.microsoft.com/office/powerpoint/2010/main" val="3112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Assume for simplicity n is divisble by p.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94327" y="2036618"/>
            <a:ext cx="739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 = n/p;      		/* size of sublist */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scatter list to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scatter(numbers, part, s,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               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res = 0;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(j=0; j&lt;s; j++) 	/* add sublist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res = res + part[j];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add results from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reduce(res, &amp;sum, ADD,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2855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72823" y="509918"/>
            <a:ext cx="4701623" cy="2162692"/>
            <a:chOff x="1115" y="1920"/>
            <a:chExt cx="3472" cy="1584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924800" cy="5264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 t</a:t>
            </a:r>
            <a:r>
              <a:rPr lang="en-US" sz="2400" baseline="-25000" smtClean="0"/>
              <a:t>s</a:t>
            </a:r>
            <a:r>
              <a:rPr lang="en-US" sz="2400" smtClean="0"/>
              <a:t> = n - 1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Parallel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1: send data to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comm1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n t</a:t>
            </a:r>
            <a:r>
              <a:rPr lang="en-US" sz="2000" baseline="-25000" smtClean="0"/>
              <a:t>data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Phase 2: computation in slave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comp1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n</a:t>
            </a:r>
            <a:r>
              <a:rPr lang="en-US" sz="2000" smtClean="0"/>
              <a:t> / 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3: receive results from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comm2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p t</a:t>
            </a:r>
            <a:r>
              <a:rPr lang="en-US" sz="2000" baseline="-25000" smtClean="0"/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Can make more efficient using reduction tree.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4: computation in master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comp2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</a:t>
            </a:r>
            <a:r>
              <a:rPr lang="en-US" sz="2000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Total: t</a:t>
            </a:r>
            <a:r>
              <a:rPr lang="en-US" sz="2400" baseline="-25000" smtClean="0"/>
              <a:t>p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= p + n </a:t>
            </a:r>
            <a:r>
              <a:rPr lang="en-US" sz="2400" smtClean="0"/>
              <a:t>/ p - 2 + </a:t>
            </a:r>
            <a:r>
              <a:rPr lang="en-US" sz="2400" smtClean="0">
                <a:sym typeface="Symbol" panose="05050102010706020507" pitchFamily="18" charset="2"/>
              </a:rPr>
              <a:t>2</a:t>
            </a:r>
            <a:r>
              <a:rPr lang="en-US" sz="2400" smtClean="0"/>
              <a:t>t</a:t>
            </a:r>
            <a:r>
              <a:rPr lang="en-US" sz="2400" baseline="-25000" smtClean="0"/>
              <a:t>startup </a:t>
            </a:r>
            <a:r>
              <a:rPr lang="en-US" sz="2400" smtClean="0"/>
              <a:t>+ (p + n) t</a:t>
            </a:r>
            <a:r>
              <a:rPr lang="en-US" sz="2400" baseline="-25000" smtClean="0"/>
              <a:t>data</a:t>
            </a:r>
            <a:r>
              <a:rPr lang="en-US" sz="2400" smtClean="0"/>
              <a:t> =             O(n / p) + </a:t>
            </a:r>
            <a:r>
              <a:rPr lang="en-US" sz="2400" smtClean="0">
                <a:sym typeface="Symbol" panose="05050102010706020507" pitchFamily="18" charset="2"/>
              </a:rPr>
              <a:t>O(p + n</a:t>
            </a:r>
            <a:r>
              <a:rPr lang="en-US" sz="240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speedup over sequential execution, due to need to transfer data in O(n) time.</a:t>
            </a:r>
          </a:p>
        </p:txBody>
      </p:sp>
    </p:spTree>
    <p:extLst>
      <p:ext uri="{BB962C8B-B14F-4D97-AF65-F5344CB8AC3E}">
        <p14:creationId xmlns:p14="http://schemas.microsoft.com/office/powerpoint/2010/main" val="25816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419224"/>
            <a:ext cx="8308111" cy="49908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Compute area under curve given by f(x) for x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[a,b].</a:t>
            </a:r>
          </a:p>
          <a:p>
            <a:r>
              <a:rPr lang="en-US" smtClean="0"/>
              <a:t>Split area into small intervals of size </a:t>
            </a:r>
            <a:r>
              <a:rPr lang="en-US" smtClean="0">
                <a:sym typeface="Symbol" panose="05050102010706020507" pitchFamily="18" charset="2"/>
              </a:rPr>
              <a:t> and give a number of consecutive intervals to each processor.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There are n=(b-a)/ intervals.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If there are p processors, give n/p intervals to each processor.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mtClean="0">
                <a:sym typeface="Symbol" panose="05050102010706020507" pitchFamily="18" charset="2"/>
              </a:rPr>
              <a:t>Compute area of each interval using trapezoid approximation.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Smaller  leads to higher n and better approximation.</a:t>
            </a:r>
            <a:endParaRPr lang="en-US" smtClean="0">
              <a:sym typeface="Symbol" panose="05050102010706020507" pitchFamily="18" charset="2"/>
            </a:endParaRPr>
          </a:p>
          <a:p>
            <a:pPr lvl="1"/>
            <a:endParaRPr 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40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4065383"/>
            <a:ext cx="4530438" cy="27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363917"/>
            <a:ext cx="761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 = (b - a) / p;  		/* size of region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 = (b - a) / n; 		/* size of interval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low = a + s*myrank;		/* my region low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high = low + s;		/* my region high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area = 0.0;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(x=low; x&lt;high; x = x + d)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area = area + 0.5*(f(x) + f(x+d))*d;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/* add partial results from slaves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reduce(area, &amp;integral, ADD,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4306" y="2765780"/>
            <a:ext cx="2421552" cy="92333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Only need to transfer final value from each processor.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279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</a:t>
            </a:r>
            <a:r>
              <a:rPr lang="en-US" baseline="-25000" smtClean="0"/>
              <a:t>s</a:t>
            </a:r>
            <a:r>
              <a:rPr lang="en-US" smtClean="0"/>
              <a:t> = c*n, where c is time for one interval.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</a:t>
            </a:r>
            <a:r>
              <a:rPr lang="en-US"/>
              <a:t>e</a:t>
            </a:r>
            <a:r>
              <a:rPr lang="en-US" smtClean="0"/>
              <a:t>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1: computation in slave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 </a:t>
            </a:r>
            <a:r>
              <a:rPr lang="en-US" smtClean="0"/>
              <a:t>/ 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2: receive results from slaves (reduce)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</a:p>
          <a:p>
            <a:pPr lvl="1"/>
            <a:r>
              <a:rPr lang="en-US" smtClean="0"/>
              <a:t>Phase 3: computation in master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</a:t>
            </a:r>
            <a:r>
              <a:rPr lang="en-US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</a:t>
            </a:r>
            <a:r>
              <a:rPr lang="en-US" smtClean="0"/>
              <a:t> / p + p - 1 +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  <a:r>
              <a:rPr lang="en-US"/>
              <a:t> </a:t>
            </a:r>
            <a:r>
              <a:rPr lang="en-US" smtClean="0"/>
              <a:t>=     </a:t>
            </a:r>
            <a:r>
              <a:rPr lang="en-US" smtClean="0">
                <a:sym typeface="Symbol" panose="05050102010706020507" pitchFamily="18" charset="2"/>
              </a:rPr>
              <a:t>O(p +n / p</a:t>
            </a:r>
            <a:r>
              <a:rPr lang="en-US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O(p) speedup over sequential, because only needed O(p)time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8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1713345"/>
          </a:xfrm>
        </p:spPr>
        <p:txBody>
          <a:bodyPr/>
          <a:lstStyle/>
          <a:p>
            <a:r>
              <a:rPr lang="en-US" smtClean="0"/>
              <a:t>Subdivide a problem into smaller parts until parts are small enough to solve directly.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88737" y="3066472"/>
            <a:ext cx="7886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if (size(problem) &gt; k) {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threshold k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divide(problem, part0, part1);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res0 = f(part0);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res1 = f(part1);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combine(res0, res1)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combine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else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solve directly if small enough */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solve(problem)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Data partitioning.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representation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886383"/>
            <a:ext cx="733425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452417"/>
            <a:ext cx="83635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add(int *numbers, 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		   	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(n &gt; 2)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n/2;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res0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add(numbers, 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1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 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res1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add(&amp;numbers[s], n-s);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2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</a:t>
            </a:r>
          </a:p>
          <a:p>
            <a:pPr lvl="2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res0 + res1;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if (n == 2)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 + numbers[1];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else                 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 == 1 */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8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divide and conquer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7698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Subdivide problem into smaller parts until each part small enough to solve on separate processor. </a:t>
            </a:r>
          </a:p>
          <a:p>
            <a:pPr lvl="1"/>
            <a:r>
              <a:rPr lang="en-US" smtClean="0"/>
              <a:t>Divide phase is executed in parallel.</a:t>
            </a:r>
          </a:p>
          <a:p>
            <a:pPr lvl="1"/>
            <a:r>
              <a:rPr lang="en-US" smtClean="0"/>
              <a:t>Final small tasks are executed in parallel.</a:t>
            </a:r>
          </a:p>
          <a:p>
            <a:pPr lvl="1"/>
            <a:r>
              <a:rPr lang="en-US" smtClean="0"/>
              <a:t>Combine phase is executed in parallel.</a:t>
            </a:r>
          </a:p>
          <a:p>
            <a:pPr lvl="1"/>
            <a:r>
              <a:rPr lang="en-US"/>
              <a:t>Still uses a recursive formulation</a:t>
            </a:r>
            <a:r>
              <a:rPr lang="en-US" smtClean="0"/>
              <a:t>.</a:t>
            </a:r>
          </a:p>
          <a:p>
            <a:r>
              <a:rPr lang="en-US" smtClean="0"/>
              <a:t>Assignment</a:t>
            </a:r>
          </a:p>
          <a:p>
            <a:pPr lvl="1"/>
            <a:r>
              <a:rPr lang="en-US" smtClean="0"/>
              <a:t>Each node in the tree structure can be assigned to a separate processor.</a:t>
            </a:r>
          </a:p>
          <a:p>
            <a:pPr lvl="1"/>
            <a:r>
              <a:rPr lang="en-US" smtClean="0"/>
              <a:t>Better to reuse processors at different levels of the tree.</a:t>
            </a:r>
          </a:p>
          <a:p>
            <a:pPr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phase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657928"/>
            <a:ext cx="783431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 phase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34849"/>
            <a:ext cx="75057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Parallel sum of numbers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2274295"/>
            <a:ext cx="4344987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*numbers) 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turn off rightmost set bit in myrank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recv_from = myrank &amp; (myrank – 1);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isolate rightmost set bit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 = myrank &amp; (-myrank);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 0)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n,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myrank);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              	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recv(numbers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recv_from);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myrank);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send(res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recv_from);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res;          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2274295"/>
            <a:ext cx="4346575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count,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rank) {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&gt; 2)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 / 2;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send half numbers to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(&amp;numbers[s],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count-s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rank+s);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part myself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res0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 result from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recv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(&amp;res1,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rank+s);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res0 + res1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== 2)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 + numbers[1];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 == 1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numbers[0];                          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(res);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7488" y="1333500"/>
            <a:ext cx="8229600" cy="8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ym typeface="Symbol" panose="05050102010706020507" pitchFamily="18" charset="2"/>
              </a:rPr>
              <a:t>Summing n numbers by divide and conquer with p processors.</a:t>
            </a:r>
          </a:p>
          <a:p>
            <a:pPr lvl="1"/>
            <a:r>
              <a:rPr lang="en-US" kern="0" smtClean="0">
                <a:sym typeface="Symbol" panose="05050102010706020507" pitchFamily="18" charset="2"/>
              </a:rPr>
              <a:t>Recurse until adding at most 2 numbers, i.e. need n/2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p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n.</a:t>
            </a:r>
            <a:endParaRPr lang="en-US" kern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8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45764" cy="1957243"/>
          </a:xfrm>
        </p:spPr>
        <p:txBody>
          <a:bodyPr>
            <a:normAutofit/>
          </a:bodyPr>
          <a:lstStyle/>
          <a:p>
            <a:r>
              <a:rPr lang="en-US" smtClean="0"/>
              <a:t>If p &lt; n/2, we can assign a sublist of n/p numbers to each processor.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009073" y="2686051"/>
            <a:ext cx="7315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/* list of size n on p processors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int add(int *numbers, n, p)  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if ((n &gt; 2) &amp;&amp; (p &gt; 1))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continue to divide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else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add numbers sequentially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Assume for simplicity both n and p are powers of 2.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1: Divide (log p steps, message size halves each step)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= log p 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(n / 2)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r>
              <a:rPr lang="en-US" smtClean="0"/>
              <a:t>		    (t</a:t>
            </a:r>
            <a:r>
              <a:rPr lang="en-US" baseline="-25000" smtClean="0"/>
              <a:t>startup </a:t>
            </a:r>
            <a:r>
              <a:rPr lang="en-US" smtClean="0"/>
              <a:t>+ (n / 4)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endParaRPr lang="en-US" smtClean="0"/>
          </a:p>
          <a:p>
            <a:pPr lvl="2">
              <a:buFont typeface="Marlett" pitchFamily="2" charset="2"/>
              <a:buNone/>
            </a:pPr>
            <a:r>
              <a:rPr lang="en-US" smtClean="0"/>
              <a:t>	             (t</a:t>
            </a:r>
            <a:r>
              <a:rPr lang="en-US" baseline="-25000" smtClean="0"/>
              <a:t>startup </a:t>
            </a:r>
            <a:r>
              <a:rPr lang="en-US" smtClean="0"/>
              <a:t>+ (n / p)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endParaRPr lang="en-US" smtClean="0"/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(log p) t</a:t>
            </a:r>
            <a:r>
              <a:rPr lang="en-US" baseline="-25000" smtClean="0"/>
              <a:t>startup </a:t>
            </a:r>
            <a:r>
              <a:rPr lang="en-US" smtClean="0"/>
              <a:t>+ (n (p - 1) / p) t</a:t>
            </a:r>
            <a:r>
              <a:rPr lang="en-US" baseline="-25000" smtClean="0"/>
              <a:t>data</a:t>
            </a:r>
            <a:r>
              <a:rPr lang="en-US" smtClean="0"/>
              <a:t>)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51055" y="3842616"/>
            <a:ext cx="3657600" cy="1006475"/>
            <a:chOff x="3264" y="2438"/>
            <a:chExt cx="2304" cy="634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3888" y="2438"/>
              <a:ext cx="16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1503FB"/>
                  </a:solidFill>
                  <a:latin typeface="+mj-lt"/>
                </a:rPr>
                <a:t>t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data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terms form geometric series     </a:t>
              </a:r>
              <a:r>
                <a:rPr lang="en-US" smtClean="0">
                  <a:solidFill>
                    <a:srgbClr val="1503FB"/>
                  </a:solidFill>
                  <a:latin typeface="+mj-lt"/>
                </a:rPr>
                <a:t>  n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(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2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4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8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… )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>
              <a:off x="3264" y="2784"/>
              <a:ext cx="624" cy="144"/>
            </a:xfrm>
            <a:prstGeom prst="line">
              <a:avLst/>
            </a:prstGeom>
            <a:noFill/>
            <a:ln w="19050">
              <a:solidFill>
                <a:srgbClr val="1503FB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84618"/>
          </a:xfrm>
        </p:spPr>
        <p:txBody>
          <a:bodyPr>
            <a:normAutofit fontScale="92500"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2: computation of final tasks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= n / p </a:t>
            </a:r>
          </a:p>
          <a:p>
            <a:pPr lvl="1"/>
            <a:r>
              <a:rPr lang="en-US" smtClean="0"/>
              <a:t>Phase 3: Combine (log p steps, but message size 1)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comm3</a:t>
            </a:r>
            <a:r>
              <a:rPr lang="en-US" smtClean="0"/>
              <a:t> = (log p) (t</a:t>
            </a:r>
            <a:r>
              <a:rPr lang="en-US" baseline="-25000" smtClean="0"/>
              <a:t>startup </a:t>
            </a:r>
            <a:r>
              <a:rPr lang="en-US" smtClean="0"/>
              <a:t>+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comp3</a:t>
            </a:r>
            <a:r>
              <a:rPr lang="en-US" smtClean="0"/>
              <a:t> = log p</a:t>
            </a:r>
          </a:p>
          <a:p>
            <a:pPr lvl="1"/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= n / p + 2 log p + 2 (log p) t</a:t>
            </a:r>
            <a:r>
              <a:rPr lang="en-US" baseline="-25000" smtClean="0"/>
              <a:t>startup </a:t>
            </a:r>
            <a:r>
              <a:rPr lang="en-US" smtClean="0"/>
              <a:t>+ (n (p - 1) / p + log p) t</a:t>
            </a:r>
            <a:r>
              <a:rPr lang="en-US" baseline="-25000" smtClean="0"/>
              <a:t>data</a:t>
            </a:r>
            <a:r>
              <a:rPr lang="en-US" smtClean="0"/>
              <a:t> = O(n) + O(log p) + O(n / p) </a:t>
            </a:r>
          </a:p>
          <a:p>
            <a:r>
              <a:rPr lang="en-US" smtClean="0"/>
              <a:t>For speedup, t</a:t>
            </a:r>
            <a:r>
              <a:rPr lang="en-US" baseline="-25000" smtClean="0"/>
              <a:t>data</a:t>
            </a:r>
            <a:r>
              <a:rPr lang="en-US" smtClean="0"/>
              <a:t> must be small compared to computation.	</a:t>
            </a:r>
          </a:p>
        </p:txBody>
      </p:sp>
    </p:spTree>
    <p:extLst>
      <p:ext uri="{BB962C8B-B14F-4D97-AF65-F5344CB8AC3E}">
        <p14:creationId xmlns:p14="http://schemas.microsoft.com/office/powerpoint/2010/main" val="4085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a fixed size interval may not give accurate results as different intervals may give different errors.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5991" y="3128818"/>
            <a:ext cx="6019800" cy="3581400"/>
            <a:chOff x="912" y="1680"/>
            <a:chExt cx="3936" cy="2343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936" cy="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208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Use divide and conquer to improve accuracy.</a:t>
            </a:r>
          </a:p>
          <a:p>
            <a:r>
              <a:rPr lang="en-US" smtClean="0"/>
              <a:t>Divide region into two intervals.</a:t>
            </a:r>
          </a:p>
          <a:p>
            <a:pPr lvl="1"/>
            <a:r>
              <a:rPr lang="en-US" smtClean="0"/>
              <a:t>Continue to subdivide each interval in two until  error is small enough.</a:t>
            </a:r>
          </a:p>
          <a:p>
            <a:r>
              <a:rPr lang="en-US" smtClean="0"/>
              <a:t>Some regions divided more finely than others.</a:t>
            </a:r>
          </a:p>
          <a:p>
            <a:pPr lvl="1"/>
            <a:r>
              <a:rPr lang="en-US" smtClean="0"/>
              <a:t>Algorithm adapts to shape of curve.</a:t>
            </a:r>
          </a:p>
          <a:p>
            <a:pPr lvl="1"/>
            <a:r>
              <a:rPr lang="en-US" smtClean="0"/>
              <a:t>Can represent subdivisions using a tree.</a:t>
            </a:r>
          </a:p>
          <a:p>
            <a:pPr lvl="1"/>
            <a:r>
              <a:rPr lang="en-US" smtClean="0"/>
              <a:t>But tree is not a complete binary tree.</a:t>
            </a:r>
          </a:p>
          <a:p>
            <a:pPr lvl="1"/>
            <a:r>
              <a:rPr lang="en-US" smtClean="0"/>
              <a:t>Assigning regions to processors is a load balancing problem.  More on this in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600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uiExpand="1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82346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Terminate when two </a:t>
            </a:r>
            <a:r>
              <a:rPr lang="en-US"/>
              <a:t>successive approximations are close enough.</a:t>
            </a:r>
          </a:p>
          <a:p>
            <a:pPr lvl="1"/>
            <a:r>
              <a:rPr lang="en-US" smtClean="0"/>
              <a:t>C is sufficiently small.</a:t>
            </a:r>
          </a:p>
          <a:p>
            <a:pPr lvl="1"/>
            <a:r>
              <a:rPr lang="en-US" smtClean="0"/>
              <a:t>Or equivalently, A+B is approximately equal to area of large trapezoid.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242686"/>
            <a:ext cx="6143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2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4.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</a:t>
            </a:r>
            <a:r>
              <a:rPr lang="en-US"/>
              <a:t>2(t</a:t>
            </a:r>
            <a:r>
              <a:rPr lang="en-US" baseline="-25000"/>
              <a:t>startup</a:t>
            </a:r>
            <a:r>
              <a:rPr lang="en-US"/>
              <a:t> + 3 t</a:t>
            </a:r>
            <a:r>
              <a:rPr lang="en-US" baseline="-25000"/>
              <a:t>data</a:t>
            </a:r>
            <a:r>
              <a:rPr lang="en-US" smtClean="0"/>
              <a:t>) + 4).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9194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 + 4) * (m + p - 1).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+ 4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a[i][j]*x[j];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sum)/a[i][i];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b[0]/a[0][0];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8" y="1902573"/>
            <a:ext cx="3009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 - 1)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 - 1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 - 1)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 - 1) recv and n send.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 - 1)(t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 - 1)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 - 1)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 - 1) + 2 =  O(n).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73820</TotalTime>
  <Words>3956</Words>
  <Application>Microsoft Office PowerPoint</Application>
  <PresentationFormat>On-screen Show (4:3)</PresentationFormat>
  <Paragraphs>671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PMingLiU</vt:lpstr>
      <vt:lpstr>SimSun</vt:lpstr>
      <vt:lpstr>Arial</vt:lpstr>
      <vt:lpstr>Arial Black</vt:lpstr>
      <vt:lpstr>Calibri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Agglomeration checklist</vt:lpstr>
      <vt:lpstr>Mapping</vt:lpstr>
      <vt:lpstr>Mapping checklist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Data partitioning</vt:lpstr>
      <vt:lpstr>Sum of numbers</vt:lpstr>
      <vt:lpstr>MPI pseudocode</vt:lpstr>
      <vt:lpstr>Analysis</vt:lpstr>
      <vt:lpstr>Numerical integration</vt:lpstr>
      <vt:lpstr>MPI pseudocode</vt:lpstr>
      <vt:lpstr>Analysis</vt:lpstr>
      <vt:lpstr>Divide and conquer</vt:lpstr>
      <vt:lpstr>Tree representation</vt:lpstr>
      <vt:lpstr>Sum of numbers</vt:lpstr>
      <vt:lpstr>Parallel divide and conquer</vt:lpstr>
      <vt:lpstr>Divide phase</vt:lpstr>
      <vt:lpstr>Combine phase</vt:lpstr>
      <vt:lpstr>Parallel sum of numbers</vt:lpstr>
      <vt:lpstr>Sum of numbers</vt:lpstr>
      <vt:lpstr>Analysis</vt:lpstr>
      <vt:lpstr>Analysis</vt:lpstr>
      <vt:lpstr>Numerical integration</vt:lpstr>
      <vt:lpstr>Adaptive quadrature</vt:lpstr>
      <vt:lpstr>Adaptive quadrature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4161</cp:revision>
  <cp:lastPrinted>2019-04-15T05:33:20Z</cp:lastPrinted>
  <dcterms:created xsi:type="dcterms:W3CDTF">2004-01-06T19:40:29Z</dcterms:created>
  <dcterms:modified xsi:type="dcterms:W3CDTF">2019-04-15T05:53:48Z</dcterms:modified>
</cp:coreProperties>
</file>