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0" r:id="rId3"/>
    <p:sldId id="258" r:id="rId4"/>
    <p:sldId id="279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76" r:id="rId26"/>
    <p:sldId id="277" r:id="rId27"/>
    <p:sldId id="278" r:id="rId2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EFA"/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7" autoAdjust="0"/>
    <p:restoredTop sz="95473" autoAdjust="0"/>
  </p:normalViewPr>
  <p:slideViewPr>
    <p:cSldViewPr snapToGrid="0">
      <p:cViewPr varScale="1">
        <p:scale>
          <a:sx n="159" d="100"/>
          <a:sy n="159" d="100"/>
        </p:scale>
        <p:origin x="1940" y="9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Loop Parallelism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CS121 Parallel Computing</a:t>
            </a:r>
          </a:p>
          <a:p>
            <a:pPr eaLnBrk="1" hangingPunct="1"/>
            <a:r>
              <a:rPr lang="en-US" smtClean="0"/>
              <a:t>Spring </a:t>
            </a:r>
            <a:r>
              <a:rPr lang="en-US" smtClean="0"/>
              <a:t>2019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790636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Task Identification</a:t>
            </a:r>
          </a:p>
          <a:p>
            <a:pPr lvl="1" eaLnBrk="1" hangingPunct="1"/>
            <a:r>
              <a:rPr lang="en-US" smtClean="0"/>
              <a:t>n parallel tasks - one task per iteration of i loop.</a:t>
            </a:r>
          </a:p>
          <a:p>
            <a:pPr eaLnBrk="1" hangingPunct="1"/>
            <a:r>
              <a:rPr lang="en-US" smtClean="0"/>
              <a:t>Grouping / mapping</a:t>
            </a:r>
          </a:p>
          <a:p>
            <a:pPr lvl="1" eaLnBrk="1" hangingPunct="1"/>
            <a:r>
              <a:rPr lang="en-US" smtClean="0"/>
              <a:t>Static block as different iterations have same work.</a:t>
            </a:r>
          </a:p>
          <a:p>
            <a:pPr eaLnBrk="1" hangingPunct="1"/>
            <a:r>
              <a:rPr lang="en-US" smtClean="0"/>
              <a:t>OpenMP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885730" y="4381311"/>
            <a:ext cx="6705600" cy="1570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private(j) schedule(static)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S1: a[i][j] = b[i][j] + c[i][j];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S2: b[i][j] = a[i][j-1] * d[i][j];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6686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88946" y="1969566"/>
            <a:ext cx="2539908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6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i=1; i&lt;=n</a:t>
            </a: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a[i-2];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38433" y="1289003"/>
            <a:ext cx="2743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S1[i+2]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smtClean="0">
                <a:solidFill>
                  <a:srgbClr val="1503FB"/>
                </a:solidFill>
                <a:latin typeface="+mj-lt"/>
              </a:rPr>
              <a:t>Output dependences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smtClean="0">
                <a:solidFill>
                  <a:schemeClr val="tx1"/>
                </a:solidFill>
                <a:latin typeface="+mj-lt"/>
              </a:rPr>
              <a:t>None</a:t>
            </a:r>
            <a:endParaRPr lang="en-US" sz="1600" b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28854" y="3313377"/>
            <a:ext cx="3970338" cy="1004888"/>
            <a:chOff x="1143000" y="3048000"/>
            <a:chExt cx="3970505" cy="1004887"/>
          </a:xfrm>
        </p:grpSpPr>
        <p:sp>
          <p:nvSpPr>
            <p:cNvPr id="17437" name="TextBox 6"/>
            <p:cNvSpPr txBox="1">
              <a:spLocks noChangeArrowheads="1"/>
            </p:cNvSpPr>
            <p:nvPr/>
          </p:nvSpPr>
          <p:spPr bwMode="auto">
            <a:xfrm>
              <a:off x="1981200" y="304800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7438" name="Oval 5"/>
            <p:cNvSpPr>
              <a:spLocks noChangeArrowheads="1"/>
            </p:cNvSpPr>
            <p:nvPr/>
          </p:nvSpPr>
          <p:spPr bwMode="auto">
            <a:xfrm>
              <a:off x="12192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9" name="Oval 6"/>
            <p:cNvSpPr>
              <a:spLocks noChangeArrowheads="1"/>
            </p:cNvSpPr>
            <p:nvPr/>
          </p:nvSpPr>
          <p:spPr bwMode="auto">
            <a:xfrm>
              <a:off x="21336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0" name="Oval 7"/>
            <p:cNvSpPr>
              <a:spLocks noChangeArrowheads="1"/>
            </p:cNvSpPr>
            <p:nvPr/>
          </p:nvSpPr>
          <p:spPr bwMode="auto">
            <a:xfrm>
              <a:off x="30480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1" name="Oval 17"/>
            <p:cNvSpPr>
              <a:spLocks noChangeArrowheads="1"/>
            </p:cNvSpPr>
            <p:nvPr/>
          </p:nvSpPr>
          <p:spPr bwMode="auto">
            <a:xfrm>
              <a:off x="39624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2" name="Oval 18"/>
            <p:cNvSpPr>
              <a:spLocks noChangeArrowheads="1"/>
            </p:cNvSpPr>
            <p:nvPr/>
          </p:nvSpPr>
          <p:spPr bwMode="auto">
            <a:xfrm>
              <a:off x="48768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3" name="Line 18"/>
            <p:cNvSpPr>
              <a:spLocks noChangeShapeType="1"/>
            </p:cNvSpPr>
            <p:nvPr/>
          </p:nvSpPr>
          <p:spPr bwMode="auto">
            <a:xfrm>
              <a:off x="1447800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Line 19"/>
            <p:cNvSpPr>
              <a:spLocks noChangeShapeType="1"/>
            </p:cNvSpPr>
            <p:nvPr/>
          </p:nvSpPr>
          <p:spPr bwMode="auto">
            <a:xfrm>
              <a:off x="2362199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Text Box 31"/>
            <p:cNvSpPr txBox="1">
              <a:spLocks noChangeArrowheads="1"/>
            </p:cNvSpPr>
            <p:nvPr/>
          </p:nvSpPr>
          <p:spPr bwMode="auto">
            <a:xfrm>
              <a:off x="2971799" y="3409890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446" name="Text Box 32"/>
            <p:cNvSpPr txBox="1">
              <a:spLocks noChangeArrowheads="1"/>
            </p:cNvSpPr>
            <p:nvPr/>
          </p:nvSpPr>
          <p:spPr bwMode="auto">
            <a:xfrm>
              <a:off x="2057399" y="3409890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447" name="Text Box 33"/>
            <p:cNvSpPr txBox="1">
              <a:spLocks noChangeArrowheads="1"/>
            </p:cNvSpPr>
            <p:nvPr/>
          </p:nvSpPr>
          <p:spPr bwMode="auto">
            <a:xfrm>
              <a:off x="1143000" y="3409890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448" name="Line 18"/>
            <p:cNvSpPr>
              <a:spLocks noChangeShapeType="1"/>
            </p:cNvSpPr>
            <p:nvPr/>
          </p:nvSpPr>
          <p:spPr bwMode="auto">
            <a:xfrm>
              <a:off x="3276600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9" name="Line 19"/>
            <p:cNvSpPr>
              <a:spLocks noChangeShapeType="1"/>
            </p:cNvSpPr>
            <p:nvPr/>
          </p:nvSpPr>
          <p:spPr bwMode="auto">
            <a:xfrm>
              <a:off x="4190999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0" name="Text Box 31"/>
            <p:cNvSpPr txBox="1">
              <a:spLocks noChangeArrowheads="1"/>
            </p:cNvSpPr>
            <p:nvPr/>
          </p:nvSpPr>
          <p:spPr bwMode="auto">
            <a:xfrm>
              <a:off x="4800599" y="340989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451" name="Text Box 32"/>
            <p:cNvSpPr txBox="1">
              <a:spLocks noChangeArrowheads="1"/>
            </p:cNvSpPr>
            <p:nvPr/>
          </p:nvSpPr>
          <p:spPr bwMode="auto">
            <a:xfrm>
              <a:off x="3886199" y="340989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128854" y="4980890"/>
            <a:ext cx="4724400" cy="1409700"/>
            <a:chOff x="1143000" y="4781490"/>
            <a:chExt cx="4724400" cy="1409820"/>
          </a:xfrm>
        </p:grpSpPr>
        <p:grpSp>
          <p:nvGrpSpPr>
            <p:cNvPr id="17416" name="Group 64"/>
            <p:cNvGrpSpPr>
              <a:grpSpLocks/>
            </p:cNvGrpSpPr>
            <p:nvPr/>
          </p:nvGrpSpPr>
          <p:grpSpPr bwMode="auto">
            <a:xfrm>
              <a:off x="1143000" y="5086290"/>
              <a:ext cx="4724400" cy="781110"/>
              <a:chOff x="1143000" y="5086290"/>
              <a:chExt cx="4724400" cy="781110"/>
            </a:xfrm>
          </p:grpSpPr>
          <p:grpSp>
            <p:nvGrpSpPr>
              <p:cNvPr id="17422" name="Group 18"/>
              <p:cNvGrpSpPr>
                <a:grpSpLocks/>
              </p:cNvGrpSpPr>
              <p:nvPr/>
            </p:nvGrpSpPr>
            <p:grpSpPr bwMode="auto">
              <a:xfrm>
                <a:off x="1219200" y="5119687"/>
                <a:ext cx="4648200" cy="747713"/>
                <a:chOff x="2743200" y="3276600"/>
                <a:chExt cx="4648200" cy="747713"/>
              </a:xfrm>
            </p:grpSpPr>
            <p:sp>
              <p:nvSpPr>
                <p:cNvPr id="17428" name="Oval 5"/>
                <p:cNvSpPr>
                  <a:spLocks noChangeArrowheads="1"/>
                </p:cNvSpPr>
                <p:nvPr/>
              </p:nvSpPr>
              <p:spPr bwMode="auto">
                <a:xfrm>
                  <a:off x="27432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29" name="Oval 6"/>
                <p:cNvSpPr>
                  <a:spLocks noChangeArrowheads="1"/>
                </p:cNvSpPr>
                <p:nvPr/>
              </p:nvSpPr>
              <p:spPr bwMode="auto">
                <a:xfrm>
                  <a:off x="36576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0" name="Oval 7"/>
                <p:cNvSpPr>
                  <a:spLocks noChangeArrowheads="1"/>
                </p:cNvSpPr>
                <p:nvPr/>
              </p:nvSpPr>
              <p:spPr bwMode="auto">
                <a:xfrm>
                  <a:off x="45720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1" name="Oval 17"/>
                <p:cNvSpPr>
                  <a:spLocks noChangeArrowheads="1"/>
                </p:cNvSpPr>
                <p:nvPr/>
              </p:nvSpPr>
              <p:spPr bwMode="auto">
                <a:xfrm>
                  <a:off x="54864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2" name="Oval 18"/>
                <p:cNvSpPr>
                  <a:spLocks noChangeArrowheads="1"/>
                </p:cNvSpPr>
                <p:nvPr/>
              </p:nvSpPr>
              <p:spPr bwMode="auto">
                <a:xfrm>
                  <a:off x="64008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3" name="Freeform 21"/>
                <p:cNvSpPr>
                  <a:spLocks/>
                </p:cNvSpPr>
                <p:nvPr/>
              </p:nvSpPr>
              <p:spPr bwMode="auto">
                <a:xfrm>
                  <a:off x="2943225" y="3795713"/>
                  <a:ext cx="1676400" cy="228600"/>
                </a:xfrm>
                <a:custGeom>
                  <a:avLst/>
                  <a:gdLst>
                    <a:gd name="T0" fmla="*/ 0 w 1056"/>
                    <a:gd name="T1" fmla="*/ 0 h 144"/>
                    <a:gd name="T2" fmla="*/ 2147483646 w 1056"/>
                    <a:gd name="T3" fmla="*/ 2147483646 h 144"/>
                    <a:gd name="T4" fmla="*/ 2147483646 w 1056"/>
                    <a:gd name="T5" fmla="*/ 0 h 144"/>
                    <a:gd name="T6" fmla="*/ 0 60000 65536"/>
                    <a:gd name="T7" fmla="*/ 0 60000 65536"/>
                    <a:gd name="T8" fmla="*/ 0 60000 65536"/>
                    <a:gd name="T9" fmla="*/ 0 w 1056"/>
                    <a:gd name="T10" fmla="*/ 0 h 144"/>
                    <a:gd name="T11" fmla="*/ 1056 w 1056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56" h="144">
                      <a:moveTo>
                        <a:pt x="0" y="0"/>
                      </a:moveTo>
                      <a:cubicBezTo>
                        <a:pt x="200" y="72"/>
                        <a:pt x="400" y="144"/>
                        <a:pt x="576" y="144"/>
                      </a:cubicBezTo>
                      <a:cubicBezTo>
                        <a:pt x="752" y="144"/>
                        <a:pt x="904" y="72"/>
                        <a:pt x="105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4" name="Freeform 22"/>
                <p:cNvSpPr>
                  <a:spLocks/>
                </p:cNvSpPr>
                <p:nvPr/>
              </p:nvSpPr>
              <p:spPr bwMode="auto">
                <a:xfrm>
                  <a:off x="4786313" y="3795713"/>
                  <a:ext cx="1676400" cy="228600"/>
                </a:xfrm>
                <a:custGeom>
                  <a:avLst/>
                  <a:gdLst>
                    <a:gd name="T0" fmla="*/ 0 w 1056"/>
                    <a:gd name="T1" fmla="*/ 0 h 144"/>
                    <a:gd name="T2" fmla="*/ 2147483646 w 1056"/>
                    <a:gd name="T3" fmla="*/ 2147483646 h 144"/>
                    <a:gd name="T4" fmla="*/ 2147483646 w 1056"/>
                    <a:gd name="T5" fmla="*/ 0 h 144"/>
                    <a:gd name="T6" fmla="*/ 0 60000 65536"/>
                    <a:gd name="T7" fmla="*/ 0 60000 65536"/>
                    <a:gd name="T8" fmla="*/ 0 60000 65536"/>
                    <a:gd name="T9" fmla="*/ 0 w 1056"/>
                    <a:gd name="T10" fmla="*/ 0 h 144"/>
                    <a:gd name="T11" fmla="*/ 1056 w 1056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56" h="144">
                      <a:moveTo>
                        <a:pt x="0" y="0"/>
                      </a:moveTo>
                      <a:cubicBezTo>
                        <a:pt x="200" y="72"/>
                        <a:pt x="400" y="144"/>
                        <a:pt x="576" y="144"/>
                      </a:cubicBezTo>
                      <a:cubicBezTo>
                        <a:pt x="752" y="144"/>
                        <a:pt x="904" y="72"/>
                        <a:pt x="105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5" name="Freeform 24"/>
                <p:cNvSpPr>
                  <a:spLocks/>
                </p:cNvSpPr>
                <p:nvPr/>
              </p:nvSpPr>
              <p:spPr bwMode="auto">
                <a:xfrm>
                  <a:off x="3810000" y="3276600"/>
                  <a:ext cx="1752600" cy="304800"/>
                </a:xfrm>
                <a:custGeom>
                  <a:avLst/>
                  <a:gdLst>
                    <a:gd name="T0" fmla="*/ 0 w 1104"/>
                    <a:gd name="T1" fmla="*/ 2147483646 h 192"/>
                    <a:gd name="T2" fmla="*/ 2147483646 w 1104"/>
                    <a:gd name="T3" fmla="*/ 0 h 192"/>
                    <a:gd name="T4" fmla="*/ 2147483646 w 1104"/>
                    <a:gd name="T5" fmla="*/ 2147483646 h 192"/>
                    <a:gd name="T6" fmla="*/ 0 60000 65536"/>
                    <a:gd name="T7" fmla="*/ 0 60000 65536"/>
                    <a:gd name="T8" fmla="*/ 0 60000 65536"/>
                    <a:gd name="T9" fmla="*/ 0 w 1104"/>
                    <a:gd name="T10" fmla="*/ 0 h 192"/>
                    <a:gd name="T11" fmla="*/ 1104 w 1104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04" h="192">
                      <a:moveTo>
                        <a:pt x="0" y="192"/>
                      </a:moveTo>
                      <a:cubicBezTo>
                        <a:pt x="172" y="96"/>
                        <a:pt x="344" y="0"/>
                        <a:pt x="528" y="0"/>
                      </a:cubicBezTo>
                      <a:cubicBezTo>
                        <a:pt x="712" y="0"/>
                        <a:pt x="908" y="96"/>
                        <a:pt x="1104" y="19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6" name="Freeform 25"/>
                <p:cNvSpPr>
                  <a:spLocks/>
                </p:cNvSpPr>
                <p:nvPr/>
              </p:nvSpPr>
              <p:spPr bwMode="auto">
                <a:xfrm>
                  <a:off x="5638800" y="3276600"/>
                  <a:ext cx="1752600" cy="304800"/>
                </a:xfrm>
                <a:custGeom>
                  <a:avLst/>
                  <a:gdLst>
                    <a:gd name="T0" fmla="*/ 0 w 1104"/>
                    <a:gd name="T1" fmla="*/ 2147483646 h 192"/>
                    <a:gd name="T2" fmla="*/ 2147483646 w 1104"/>
                    <a:gd name="T3" fmla="*/ 0 h 192"/>
                    <a:gd name="T4" fmla="*/ 2147483646 w 1104"/>
                    <a:gd name="T5" fmla="*/ 2147483646 h 192"/>
                    <a:gd name="T6" fmla="*/ 0 60000 65536"/>
                    <a:gd name="T7" fmla="*/ 0 60000 65536"/>
                    <a:gd name="T8" fmla="*/ 0 60000 65536"/>
                    <a:gd name="T9" fmla="*/ 0 w 1104"/>
                    <a:gd name="T10" fmla="*/ 0 h 192"/>
                    <a:gd name="T11" fmla="*/ 1104 w 1104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04" h="192">
                      <a:moveTo>
                        <a:pt x="0" y="192"/>
                      </a:moveTo>
                      <a:cubicBezTo>
                        <a:pt x="172" y="96"/>
                        <a:pt x="344" y="0"/>
                        <a:pt x="528" y="0"/>
                      </a:cubicBezTo>
                      <a:cubicBezTo>
                        <a:pt x="712" y="0"/>
                        <a:pt x="908" y="96"/>
                        <a:pt x="1104" y="19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423" name="Text Box 31"/>
              <p:cNvSpPr txBox="1">
                <a:spLocks noChangeArrowheads="1"/>
              </p:cNvSpPr>
              <p:nvPr/>
            </p:nvSpPr>
            <p:spPr bwMode="auto">
              <a:xfrm>
                <a:off x="2971799" y="5086290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7424" name="Text Box 32"/>
              <p:cNvSpPr txBox="1">
                <a:spLocks noChangeArrowheads="1"/>
              </p:cNvSpPr>
              <p:nvPr/>
            </p:nvSpPr>
            <p:spPr bwMode="auto">
              <a:xfrm>
                <a:off x="2057399" y="5086290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425" name="Text Box 33"/>
              <p:cNvSpPr txBox="1">
                <a:spLocks noChangeArrowheads="1"/>
              </p:cNvSpPr>
              <p:nvPr/>
            </p:nvSpPr>
            <p:spPr bwMode="auto">
              <a:xfrm>
                <a:off x="1143000" y="5086290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7426" name="Text Box 31"/>
              <p:cNvSpPr txBox="1">
                <a:spLocks noChangeArrowheads="1"/>
              </p:cNvSpPr>
              <p:nvPr/>
            </p:nvSpPr>
            <p:spPr bwMode="auto">
              <a:xfrm>
                <a:off x="4800599" y="508629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7427" name="Text Box 32"/>
              <p:cNvSpPr txBox="1">
                <a:spLocks noChangeArrowheads="1"/>
              </p:cNvSpPr>
              <p:nvPr/>
            </p:nvSpPr>
            <p:spPr bwMode="auto">
              <a:xfrm>
                <a:off x="3886199" y="508629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17417" name="TextBox 23"/>
            <p:cNvSpPr txBox="1">
              <a:spLocks noChangeArrowheads="1"/>
            </p:cNvSpPr>
            <p:nvPr/>
          </p:nvSpPr>
          <p:spPr bwMode="auto">
            <a:xfrm>
              <a:off x="1981200" y="47814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7418" name="Rectangle 32"/>
            <p:cNvSpPr>
              <a:spLocks noChangeArrowheads="1"/>
            </p:cNvSpPr>
            <p:nvPr/>
          </p:nvSpPr>
          <p:spPr bwMode="auto">
            <a:xfrm>
              <a:off x="2057400" y="579120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7419" name="Rectangle 33"/>
            <p:cNvSpPr>
              <a:spLocks noChangeArrowheads="1"/>
            </p:cNvSpPr>
            <p:nvPr/>
          </p:nvSpPr>
          <p:spPr bwMode="auto">
            <a:xfrm>
              <a:off x="4800600" y="47814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7420" name="Rectangle 32"/>
            <p:cNvSpPr>
              <a:spLocks noChangeArrowheads="1"/>
            </p:cNvSpPr>
            <p:nvPr/>
          </p:nvSpPr>
          <p:spPr bwMode="auto">
            <a:xfrm>
              <a:off x="2971800" y="47814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7421" name="Rectangle 33"/>
            <p:cNvSpPr>
              <a:spLocks noChangeArrowheads="1"/>
            </p:cNvSpPr>
            <p:nvPr/>
          </p:nvSpPr>
          <p:spPr bwMode="auto">
            <a:xfrm>
              <a:off x="3962400" y="579120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45" name="Content Placeholder 88"/>
          <p:cNvSpPr>
            <a:spLocks noGrp="1"/>
          </p:cNvSpPr>
          <p:nvPr>
            <p:ph sz="half" idx="4294967295"/>
          </p:nvPr>
        </p:nvSpPr>
        <p:spPr>
          <a:xfrm>
            <a:off x="588946" y="5398466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LDG</a:t>
            </a:r>
            <a:endParaRPr lang="en-US" sz="3600" smtClean="0"/>
          </a:p>
        </p:txBody>
      </p:sp>
      <p:sp>
        <p:nvSpPr>
          <p:cNvPr id="46" name="Content Placeholder 88"/>
          <p:cNvSpPr>
            <a:spLocks noGrp="1"/>
          </p:cNvSpPr>
          <p:nvPr>
            <p:ph sz="half" idx="4294967295"/>
          </p:nvPr>
        </p:nvSpPr>
        <p:spPr>
          <a:xfrm>
            <a:off x="588946" y="3856999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ITG</a:t>
            </a:r>
            <a:endParaRPr lang="en-US" sz="3600" smtClean="0"/>
          </a:p>
        </p:txBody>
      </p:sp>
    </p:spTree>
    <p:extLst>
      <p:ext uri="{BB962C8B-B14F-4D97-AF65-F5344CB8AC3E}">
        <p14:creationId xmlns:p14="http://schemas.microsoft.com/office/powerpoint/2010/main" val="363908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657600" cy="4724400"/>
          </a:xfrm>
        </p:spPr>
        <p:txBody>
          <a:bodyPr/>
          <a:lstStyle/>
          <a:p>
            <a:pPr eaLnBrk="1" hangingPunct="1"/>
            <a:r>
              <a:rPr lang="en-US" sz="2400" smtClean="0"/>
              <a:t>Task Identification</a:t>
            </a:r>
          </a:p>
          <a:p>
            <a:pPr marL="742950" lvl="2" indent="-342900">
              <a:buSzPct val="80000"/>
            </a:pPr>
            <a:r>
              <a:rPr lang="en-US" sz="2200" smtClean="0"/>
              <a:t>There are opportunities when some dependences are missing.</a:t>
            </a:r>
          </a:p>
          <a:p>
            <a:pPr marL="742950" lvl="2" indent="-342900">
              <a:buSzPct val="80000"/>
            </a:pPr>
            <a:r>
              <a:rPr lang="en-US" sz="2200" smtClean="0"/>
              <a:t>Can divide the for loop into two parallel tasks, one with even iterations and another with odd iterations.</a:t>
            </a:r>
          </a:p>
          <a:p>
            <a:pPr marL="342900" lvl="1" indent="-342900">
              <a:buSzPct val="80000"/>
            </a:pPr>
            <a:endParaRPr lang="en-US" smtClean="0"/>
          </a:p>
          <a:p>
            <a:endParaRPr lang="en-US" smtClean="0"/>
          </a:p>
        </p:txBody>
      </p:sp>
      <p:sp>
        <p:nvSpPr>
          <p:cNvPr id="16389" name="Rectangle 26"/>
          <p:cNvSpPr>
            <a:spLocks noChangeArrowheads="1"/>
          </p:cNvSpPr>
          <p:nvPr/>
        </p:nvSpPr>
        <p:spPr bwMode="auto">
          <a:xfrm>
            <a:off x="4808145" y="2905045"/>
            <a:ext cx="3733800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sections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private(i)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16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i=1; </a:t>
            </a: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i&lt;=n; i+=2)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a[i] = a[i-2];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16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i=2; </a:t>
            </a: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i&lt;=n; i+=2)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a[i] = a[i-2];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694977" y="1371600"/>
            <a:ext cx="3657600" cy="4724400"/>
          </a:xfrm>
        </p:spPr>
        <p:txBody>
          <a:bodyPr/>
          <a:lstStyle/>
          <a:p>
            <a:pPr eaLnBrk="1" hangingPunct="1"/>
            <a:r>
              <a:rPr lang="en-US" sz="2400" smtClean="0"/>
              <a:t>Grouping / mapping</a:t>
            </a:r>
          </a:p>
          <a:p>
            <a:pPr marL="742950" lvl="2" indent="-342900">
              <a:buSzPct val="80000"/>
            </a:pPr>
            <a:r>
              <a:rPr lang="en-US" sz="2200"/>
              <a:t>One task per thread</a:t>
            </a:r>
          </a:p>
          <a:p>
            <a:pPr eaLnBrk="1" hangingPunct="1"/>
            <a:r>
              <a:rPr lang="en-US" sz="2400" smtClean="0"/>
              <a:t>OpenMP</a:t>
            </a:r>
          </a:p>
        </p:txBody>
      </p:sp>
    </p:spTree>
    <p:extLst>
      <p:ext uri="{BB962C8B-B14F-4D97-AF65-F5344CB8AC3E}">
        <p14:creationId xmlns:p14="http://schemas.microsoft.com/office/powerpoint/2010/main" val="90603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95233" y="1764822"/>
            <a:ext cx="5029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a[i-1] + b[i]*c[i] + d[i];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72200" y="895350"/>
            <a:ext cx="25146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S1[i+1]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2480417" y="2893218"/>
            <a:ext cx="3970338" cy="1004887"/>
            <a:chOff x="1447800" y="3186113"/>
            <a:chExt cx="3970505" cy="1004887"/>
          </a:xfrm>
        </p:grpSpPr>
        <p:sp>
          <p:nvSpPr>
            <p:cNvPr id="19485" name="TextBox 72"/>
            <p:cNvSpPr txBox="1">
              <a:spLocks noChangeArrowheads="1"/>
            </p:cNvSpPr>
            <p:nvPr/>
          </p:nvSpPr>
          <p:spPr bwMode="auto">
            <a:xfrm>
              <a:off x="3200400" y="3186113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9486" name="Oval 5"/>
            <p:cNvSpPr>
              <a:spLocks noChangeArrowheads="1"/>
            </p:cNvSpPr>
            <p:nvPr/>
          </p:nvSpPr>
          <p:spPr bwMode="auto">
            <a:xfrm>
              <a:off x="15240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7" name="Oval 6"/>
            <p:cNvSpPr>
              <a:spLocks noChangeArrowheads="1"/>
            </p:cNvSpPr>
            <p:nvPr/>
          </p:nvSpPr>
          <p:spPr bwMode="auto">
            <a:xfrm>
              <a:off x="24384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8" name="Oval 7"/>
            <p:cNvSpPr>
              <a:spLocks noChangeArrowheads="1"/>
            </p:cNvSpPr>
            <p:nvPr/>
          </p:nvSpPr>
          <p:spPr bwMode="auto">
            <a:xfrm>
              <a:off x="33528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9" name="Oval 17"/>
            <p:cNvSpPr>
              <a:spLocks noChangeArrowheads="1"/>
            </p:cNvSpPr>
            <p:nvPr/>
          </p:nvSpPr>
          <p:spPr bwMode="auto">
            <a:xfrm>
              <a:off x="42672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0" name="Oval 18"/>
            <p:cNvSpPr>
              <a:spLocks noChangeArrowheads="1"/>
            </p:cNvSpPr>
            <p:nvPr/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1" name="Line 18"/>
            <p:cNvSpPr>
              <a:spLocks noChangeShapeType="1"/>
            </p:cNvSpPr>
            <p:nvPr/>
          </p:nvSpPr>
          <p:spPr bwMode="auto">
            <a:xfrm>
              <a:off x="17526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2" name="Line 19"/>
            <p:cNvSpPr>
              <a:spLocks noChangeShapeType="1"/>
            </p:cNvSpPr>
            <p:nvPr/>
          </p:nvSpPr>
          <p:spPr bwMode="auto">
            <a:xfrm>
              <a:off x="26669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3" name="Text Box 31"/>
            <p:cNvSpPr txBox="1">
              <a:spLocks noChangeArrowheads="1"/>
            </p:cNvSpPr>
            <p:nvPr/>
          </p:nvSpPr>
          <p:spPr bwMode="auto">
            <a:xfrm>
              <a:off x="32765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494" name="Text Box 32"/>
            <p:cNvSpPr txBox="1">
              <a:spLocks noChangeArrowheads="1"/>
            </p:cNvSpPr>
            <p:nvPr/>
          </p:nvSpPr>
          <p:spPr bwMode="auto">
            <a:xfrm>
              <a:off x="23621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495" name="Text Box 33"/>
            <p:cNvSpPr txBox="1">
              <a:spLocks noChangeArrowheads="1"/>
            </p:cNvSpPr>
            <p:nvPr/>
          </p:nvSpPr>
          <p:spPr bwMode="auto">
            <a:xfrm>
              <a:off x="1447800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96" name="Line 18"/>
            <p:cNvSpPr>
              <a:spLocks noChangeShapeType="1"/>
            </p:cNvSpPr>
            <p:nvPr/>
          </p:nvSpPr>
          <p:spPr bwMode="auto">
            <a:xfrm>
              <a:off x="35814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7" name="Line 19"/>
            <p:cNvSpPr>
              <a:spLocks noChangeShapeType="1"/>
            </p:cNvSpPr>
            <p:nvPr/>
          </p:nvSpPr>
          <p:spPr bwMode="auto">
            <a:xfrm>
              <a:off x="44957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8" name="Text Box 31"/>
            <p:cNvSpPr txBox="1">
              <a:spLocks noChangeArrowheads="1"/>
            </p:cNvSpPr>
            <p:nvPr/>
          </p:nvSpPr>
          <p:spPr bwMode="auto">
            <a:xfrm>
              <a:off x="51053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99" name="Text Box 32"/>
            <p:cNvSpPr txBox="1">
              <a:spLocks noChangeArrowheads="1"/>
            </p:cNvSpPr>
            <p:nvPr/>
          </p:nvSpPr>
          <p:spPr bwMode="auto">
            <a:xfrm>
              <a:off x="41909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2480417" y="4583905"/>
            <a:ext cx="3970338" cy="1004888"/>
            <a:chOff x="1524000" y="4648200"/>
            <a:chExt cx="3970505" cy="1004887"/>
          </a:xfrm>
        </p:grpSpPr>
        <p:grpSp>
          <p:nvGrpSpPr>
            <p:cNvPr id="19465" name="Group 88"/>
            <p:cNvGrpSpPr>
              <a:grpSpLocks/>
            </p:cNvGrpSpPr>
            <p:nvPr/>
          </p:nvGrpSpPr>
          <p:grpSpPr bwMode="auto">
            <a:xfrm>
              <a:off x="1524000" y="4648200"/>
              <a:ext cx="3970505" cy="1004887"/>
              <a:chOff x="1447800" y="3186113"/>
              <a:chExt cx="3970505" cy="1004887"/>
            </a:xfrm>
          </p:grpSpPr>
          <p:sp>
            <p:nvSpPr>
              <p:cNvPr id="19470" name="TextBox 89"/>
              <p:cNvSpPr txBox="1">
                <a:spLocks noChangeArrowheads="1"/>
              </p:cNvSpPr>
              <p:nvPr/>
            </p:nvSpPr>
            <p:spPr bwMode="auto">
              <a:xfrm>
                <a:off x="3200400" y="3186113"/>
                <a:ext cx="381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19471" name="Oval 5"/>
              <p:cNvSpPr>
                <a:spLocks noChangeArrowheads="1"/>
              </p:cNvSpPr>
              <p:nvPr/>
            </p:nvSpPr>
            <p:spPr bwMode="auto">
              <a:xfrm>
                <a:off x="15240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2" name="Oval 6"/>
              <p:cNvSpPr>
                <a:spLocks noChangeArrowheads="1"/>
              </p:cNvSpPr>
              <p:nvPr/>
            </p:nvSpPr>
            <p:spPr bwMode="auto">
              <a:xfrm>
                <a:off x="24384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3" name="Oval 7"/>
              <p:cNvSpPr>
                <a:spLocks noChangeArrowheads="1"/>
              </p:cNvSpPr>
              <p:nvPr/>
            </p:nvSpPr>
            <p:spPr bwMode="auto">
              <a:xfrm>
                <a:off x="33528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4" name="Oval 17"/>
              <p:cNvSpPr>
                <a:spLocks noChangeArrowheads="1"/>
              </p:cNvSpPr>
              <p:nvPr/>
            </p:nvSpPr>
            <p:spPr bwMode="auto">
              <a:xfrm>
                <a:off x="42672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5" name="Oval 18"/>
              <p:cNvSpPr>
                <a:spLocks noChangeArrowheads="1"/>
              </p:cNvSpPr>
              <p:nvPr/>
            </p:nvSpPr>
            <p:spPr bwMode="auto">
              <a:xfrm>
                <a:off x="51816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6" name="Line 18"/>
              <p:cNvSpPr>
                <a:spLocks noChangeShapeType="1"/>
              </p:cNvSpPr>
              <p:nvPr/>
            </p:nvSpPr>
            <p:spPr bwMode="auto">
              <a:xfrm>
                <a:off x="17526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7" name="Line 19"/>
              <p:cNvSpPr>
                <a:spLocks noChangeShapeType="1"/>
              </p:cNvSpPr>
              <p:nvPr/>
            </p:nvSpPr>
            <p:spPr bwMode="auto">
              <a:xfrm>
                <a:off x="26669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8" name="Text Box 31"/>
              <p:cNvSpPr txBox="1">
                <a:spLocks noChangeArrowheads="1"/>
              </p:cNvSpPr>
              <p:nvPr/>
            </p:nvSpPr>
            <p:spPr bwMode="auto">
              <a:xfrm>
                <a:off x="32765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9479" name="Text Box 32"/>
              <p:cNvSpPr txBox="1">
                <a:spLocks noChangeArrowheads="1"/>
              </p:cNvSpPr>
              <p:nvPr/>
            </p:nvSpPr>
            <p:spPr bwMode="auto">
              <a:xfrm>
                <a:off x="23621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9480" name="Text Box 33"/>
              <p:cNvSpPr txBox="1">
                <a:spLocks noChangeArrowheads="1"/>
              </p:cNvSpPr>
              <p:nvPr/>
            </p:nvSpPr>
            <p:spPr bwMode="auto">
              <a:xfrm>
                <a:off x="1447800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9481" name="Line 18"/>
              <p:cNvSpPr>
                <a:spLocks noChangeShapeType="1"/>
              </p:cNvSpPr>
              <p:nvPr/>
            </p:nvSpPr>
            <p:spPr bwMode="auto">
              <a:xfrm>
                <a:off x="35814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2" name="Line 19"/>
              <p:cNvSpPr>
                <a:spLocks noChangeShapeType="1"/>
              </p:cNvSpPr>
              <p:nvPr/>
            </p:nvSpPr>
            <p:spPr bwMode="auto">
              <a:xfrm>
                <a:off x="44957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3" name="Text Box 31"/>
              <p:cNvSpPr txBox="1">
                <a:spLocks noChangeArrowheads="1"/>
              </p:cNvSpPr>
              <p:nvPr/>
            </p:nvSpPr>
            <p:spPr bwMode="auto">
              <a:xfrm>
                <a:off x="51053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9484" name="Text Box 32"/>
              <p:cNvSpPr txBox="1">
                <a:spLocks noChangeArrowheads="1"/>
              </p:cNvSpPr>
              <p:nvPr/>
            </p:nvSpPr>
            <p:spPr bwMode="auto">
              <a:xfrm>
                <a:off x="41909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19466" name="Rectangle 32"/>
            <p:cNvSpPr>
              <a:spLocks noChangeArrowheads="1"/>
            </p:cNvSpPr>
            <p:nvPr/>
          </p:nvSpPr>
          <p:spPr bwMode="auto">
            <a:xfrm>
              <a:off x="28956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9467" name="Rectangle 33"/>
            <p:cNvSpPr>
              <a:spLocks noChangeArrowheads="1"/>
            </p:cNvSpPr>
            <p:nvPr/>
          </p:nvSpPr>
          <p:spPr bwMode="auto">
            <a:xfrm>
              <a:off x="20574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9468" name="Rectangle 32"/>
            <p:cNvSpPr>
              <a:spLocks noChangeArrowheads="1"/>
            </p:cNvSpPr>
            <p:nvPr/>
          </p:nvSpPr>
          <p:spPr bwMode="auto">
            <a:xfrm>
              <a:off x="46482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9469" name="Rectangle 33"/>
            <p:cNvSpPr>
              <a:spLocks noChangeArrowheads="1"/>
            </p:cNvSpPr>
            <p:nvPr/>
          </p:nvSpPr>
          <p:spPr bwMode="auto">
            <a:xfrm>
              <a:off x="38100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480417" y="6030395"/>
            <a:ext cx="4746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Must respect loop-carried dependence</a:t>
            </a:r>
          </a:p>
        </p:txBody>
      </p:sp>
      <p:sp>
        <p:nvSpPr>
          <p:cNvPr id="45" name="Content Placeholder 88"/>
          <p:cNvSpPr>
            <a:spLocks noGrp="1"/>
          </p:cNvSpPr>
          <p:nvPr>
            <p:ph sz="half" idx="4294967295"/>
          </p:nvPr>
        </p:nvSpPr>
        <p:spPr>
          <a:xfrm>
            <a:off x="499065" y="5072002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LDG</a:t>
            </a:r>
            <a:endParaRPr lang="en-US" sz="3600" smtClean="0"/>
          </a:p>
        </p:txBody>
      </p:sp>
      <p:sp>
        <p:nvSpPr>
          <p:cNvPr id="46" name="Content Placeholder 88"/>
          <p:cNvSpPr>
            <a:spLocks noGrp="1"/>
          </p:cNvSpPr>
          <p:nvPr>
            <p:ph sz="half" idx="4294967295"/>
          </p:nvPr>
        </p:nvSpPr>
        <p:spPr>
          <a:xfrm>
            <a:off x="499065" y="3530535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ITG</a:t>
            </a:r>
            <a:endParaRPr lang="en-US" sz="3600" smtClean="0"/>
          </a:p>
        </p:txBody>
      </p:sp>
    </p:spTree>
    <p:extLst>
      <p:ext uri="{BB962C8B-B14F-4D97-AF65-F5344CB8AC3E}">
        <p14:creationId xmlns:p14="http://schemas.microsoft.com/office/powerpoint/2010/main" val="371299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5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58612" cy="2657192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Task Identification</a:t>
            </a:r>
          </a:p>
          <a:p>
            <a:pPr lvl="1"/>
            <a:r>
              <a:rPr lang="en-US" smtClean="0"/>
              <a:t>Any opportunities for parallelism? Loop-carried dependence S[i] </a:t>
            </a:r>
            <a:r>
              <a:rPr lang="en-US" smtClean="0">
                <a:sym typeface="Symbol" panose="05050102010706020507" pitchFamily="18" charset="2"/>
              </a:rPr>
              <a:t></a:t>
            </a:r>
            <a:r>
              <a:rPr lang="en-US" smtClean="0"/>
              <a:t>T S[i+1] must be respected.</a:t>
            </a:r>
          </a:p>
          <a:p>
            <a:pPr lvl="1"/>
            <a:r>
              <a:rPr lang="en-US" smtClean="0">
                <a:cs typeface="Courier New" panose="02070309020205020404" pitchFamily="49" charset="0"/>
              </a:rPr>
              <a:t>But no </a:t>
            </a:r>
            <a:r>
              <a:rPr lang="en-US" smtClean="0"/>
              <a:t>loop-carried dependence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b[i]*c[i]+d[i] </a:t>
            </a:r>
            <a:r>
              <a:rPr lang="en-US" smtClean="0">
                <a:cs typeface="Courier New" panose="02070309020205020404" pitchFamily="49" charset="0"/>
              </a:rPr>
              <a:t>part.</a:t>
            </a:r>
          </a:p>
          <a:p>
            <a:pPr lvl="1"/>
            <a:r>
              <a:rPr lang="en-US" smtClean="0">
                <a:cs typeface="Courier New" panose="02070309020205020404" pitchFamily="49" charset="0"/>
              </a:rPr>
              <a:t>Loop fission </a:t>
            </a:r>
          </a:p>
          <a:p>
            <a:pPr lvl="2"/>
            <a:r>
              <a:rPr lang="en-US" smtClean="0">
                <a:cs typeface="Courier New" panose="02070309020205020404" pitchFamily="49" charset="0"/>
              </a:rPr>
              <a:t>Distribute into two separate loops .</a:t>
            </a:r>
          </a:p>
          <a:p>
            <a:r>
              <a:rPr lang="en-US" smtClean="0">
                <a:cs typeface="Courier New" panose="02070309020205020404" pitchFamily="49" charset="0"/>
              </a:rPr>
              <a:t>Code after loop fission</a:t>
            </a:r>
          </a:p>
          <a:p>
            <a:endParaRPr lang="en-US" smtClean="0">
              <a:cs typeface="Courier New" panose="02070309020205020404" pitchFamily="49" charset="0"/>
            </a:endParaRPr>
          </a:p>
          <a:p>
            <a:endParaRPr lang="en-US" smtClean="0">
              <a:cs typeface="Courier New" panose="02070309020205020404" pitchFamily="49" charset="0"/>
            </a:endParaRPr>
          </a:p>
          <a:p>
            <a:endParaRPr lang="en-US" smtClean="0">
              <a:cs typeface="Courier New" panose="02070309020205020404" pitchFamily="49" charset="0"/>
            </a:endParaRPr>
          </a:p>
          <a:p>
            <a:endParaRPr lang="en-US" smtClean="0"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681804" y="4028038"/>
            <a:ext cx="2971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 dependences in first </a:t>
            </a:r>
            <a:r>
              <a:rPr lang="en-US" sz="1600" b="0" smtClean="0">
                <a:solidFill>
                  <a:schemeClr val="tx1"/>
                </a:solidFill>
                <a:latin typeface="+mj-lt"/>
              </a:rPr>
              <a:t>loop, so can be parallelized.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In second loop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dependences: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S2[i]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S2[i+1]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loop-carried dependence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r>
              <a:rPr lang="en-US" sz="1600" b="0" smtClean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795196" y="4028038"/>
            <a:ext cx="44958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temp[i] = b[i]*c[i] + d[i];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S2: a[i] = a[i-1] + temp[i];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772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4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419223"/>
            <a:ext cx="8229600" cy="5372345"/>
          </a:xfrm>
        </p:spPr>
        <p:txBody>
          <a:bodyPr>
            <a:normAutofit/>
          </a:bodyPr>
          <a:lstStyle/>
          <a:p>
            <a:pPr marL="342900" lvl="1" indent="-342900">
              <a:buSzPct val="80000"/>
            </a:pPr>
            <a:r>
              <a:rPr lang="en-US" sz="2400" smtClean="0">
                <a:cs typeface="Courier New" panose="02070309020205020404" pitchFamily="49" charset="0"/>
              </a:rPr>
              <a:t>OpenMP</a:t>
            </a: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400050" lvl="2" indent="0">
              <a:buSzPct val="80000"/>
              <a:buNone/>
            </a:pPr>
            <a:endParaRPr lang="en-US" smtClean="0">
              <a:cs typeface="Courier New" panose="02070309020205020404" pitchFamily="49" charset="0"/>
            </a:endParaRPr>
          </a:p>
          <a:p>
            <a:pPr marL="742950" lvl="2" indent="-342900">
              <a:spcBef>
                <a:spcPct val="0"/>
              </a:spcBef>
              <a:buSzPct val="80000"/>
            </a:pPr>
            <a:r>
              <a:rPr lang="en-US" sz="2000" smtClean="0">
                <a:cs typeface="Courier New" panose="02070309020205020404" pitchFamily="49" charset="0"/>
              </a:rPr>
              <a:t>Note array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temp[] </a:t>
            </a:r>
            <a:r>
              <a:rPr lang="en-US" sz="2000" smtClean="0">
                <a:cs typeface="Courier New" panose="02070309020205020404" pitchFamily="49" charset="0"/>
              </a:rPr>
              <a:t>introduces storage overhead.</a:t>
            </a:r>
          </a:p>
          <a:p>
            <a:pPr marL="342900" lvl="1" indent="-342900">
              <a:buSzPct val="80000"/>
            </a:pPr>
            <a:r>
              <a:rPr lang="en-US" sz="2400" smtClean="0">
                <a:cs typeface="Courier New" panose="02070309020205020404" pitchFamily="49" charset="0"/>
              </a:rPr>
              <a:t>Better OpenMP solution</a:t>
            </a:r>
            <a:endParaRPr lang="en-US" sz="2000" smtClean="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00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000" smtClean="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>
              <a:cs typeface="Courier New" panose="02070309020205020404" pitchFamily="49" charset="0"/>
            </a:endParaRPr>
          </a:p>
          <a:p>
            <a:pPr marL="742950" lvl="2" indent="-342900">
              <a:buSzPct val="80000"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ordered</a:t>
            </a:r>
            <a:r>
              <a:rPr lang="en-US" sz="2000" smtClean="0">
                <a:cs typeface="Courier New" panose="02070309020205020404" pitchFamily="49" charset="0"/>
              </a:rPr>
              <a:t> statement enforces a[i] assignment ordering.</a:t>
            </a:r>
          </a:p>
          <a:p>
            <a:pPr marL="742950" lvl="2" indent="-342900">
              <a:buSzPct val="80000"/>
            </a:pPr>
            <a:r>
              <a:rPr lang="en-US" sz="2000" smtClean="0">
                <a:cs typeface="Courier New" panose="02070309020205020404" pitchFamily="49" charset="0"/>
              </a:rPr>
              <a:t>With k threads, uses k extra storage.  </a:t>
            </a:r>
          </a:p>
          <a:p>
            <a:pPr marL="742950" lvl="2" indent="-342900">
              <a:buSzPct val="80000"/>
            </a:pPr>
            <a:r>
              <a:rPr lang="en-US" sz="2000" smtClean="0">
                <a:cs typeface="Courier New" panose="02070309020205020404" pitchFamily="49" charset="0"/>
              </a:rPr>
              <a:t>Typically k &lt;&lt; n so we save space.</a:t>
            </a:r>
          </a:p>
          <a:p>
            <a:pPr marL="342900" lvl="1" indent="-342900">
              <a:buSzPct val="80000"/>
            </a:pPr>
            <a:endParaRPr lang="en-US" sz="2400" smtClean="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  <a:buFont typeface="Marlett" pitchFamily="2" charset="2"/>
              <a:buNone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endParaRPr lang="en-US" smtClean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94784" y="1918298"/>
            <a:ext cx="5867400" cy="160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schedule(static)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temp[i] = b[i]*c[i] + d[i];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a[i] = a[i-1] + temp[i];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894784" y="4358602"/>
            <a:ext cx="762000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ordered private(t) schedule(static)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 = b[i]*c[i] + d[i]; /* one copy of t per thread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ordered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a[i] = a[i-1] + t</a:t>
            </a:r>
            <a:r>
              <a:rPr lang="en-US" sz="14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387654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4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09462" y="1552575"/>
            <a:ext cx="4114800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b[i+1]*a[i];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S2: b[i] = b[i]*coef;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S3: c[i] = 0.5*(c[i] + a[i]);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S4: d[i] = d[i-1] + d[i];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261691" y="967521"/>
            <a:ext cx="3276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S1[i] T S3[i]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loop-independent dependence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S4[i] T S4[i+1]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S1[i] A S2[i+1]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2516109" y="3377519"/>
            <a:ext cx="3970338" cy="1004888"/>
            <a:chOff x="1447800" y="3186113"/>
            <a:chExt cx="3970505" cy="1004887"/>
          </a:xfrm>
        </p:grpSpPr>
        <p:sp>
          <p:nvSpPr>
            <p:cNvPr id="22557" name="TextBox 77"/>
            <p:cNvSpPr txBox="1">
              <a:spLocks noChangeArrowheads="1"/>
            </p:cNvSpPr>
            <p:nvPr/>
          </p:nvSpPr>
          <p:spPr bwMode="auto">
            <a:xfrm>
              <a:off x="3200400" y="3186113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2558" name="Oval 5"/>
            <p:cNvSpPr>
              <a:spLocks noChangeArrowheads="1"/>
            </p:cNvSpPr>
            <p:nvPr/>
          </p:nvSpPr>
          <p:spPr bwMode="auto">
            <a:xfrm>
              <a:off x="15240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9" name="Oval 6"/>
            <p:cNvSpPr>
              <a:spLocks noChangeArrowheads="1"/>
            </p:cNvSpPr>
            <p:nvPr/>
          </p:nvSpPr>
          <p:spPr bwMode="auto">
            <a:xfrm>
              <a:off x="24384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0" name="Oval 7"/>
            <p:cNvSpPr>
              <a:spLocks noChangeArrowheads="1"/>
            </p:cNvSpPr>
            <p:nvPr/>
          </p:nvSpPr>
          <p:spPr bwMode="auto">
            <a:xfrm>
              <a:off x="33528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1" name="Oval 17"/>
            <p:cNvSpPr>
              <a:spLocks noChangeArrowheads="1"/>
            </p:cNvSpPr>
            <p:nvPr/>
          </p:nvSpPr>
          <p:spPr bwMode="auto">
            <a:xfrm>
              <a:off x="42672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2" name="Oval 18"/>
            <p:cNvSpPr>
              <a:spLocks noChangeArrowheads="1"/>
            </p:cNvSpPr>
            <p:nvPr/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3" name="Line 18"/>
            <p:cNvSpPr>
              <a:spLocks noChangeShapeType="1"/>
            </p:cNvSpPr>
            <p:nvPr/>
          </p:nvSpPr>
          <p:spPr bwMode="auto">
            <a:xfrm>
              <a:off x="17526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4" name="Line 19"/>
            <p:cNvSpPr>
              <a:spLocks noChangeShapeType="1"/>
            </p:cNvSpPr>
            <p:nvPr/>
          </p:nvSpPr>
          <p:spPr bwMode="auto">
            <a:xfrm>
              <a:off x="26669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5" name="Text Box 31"/>
            <p:cNvSpPr txBox="1">
              <a:spLocks noChangeArrowheads="1"/>
            </p:cNvSpPr>
            <p:nvPr/>
          </p:nvSpPr>
          <p:spPr bwMode="auto">
            <a:xfrm>
              <a:off x="32765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566" name="Text Box 32"/>
            <p:cNvSpPr txBox="1">
              <a:spLocks noChangeArrowheads="1"/>
            </p:cNvSpPr>
            <p:nvPr/>
          </p:nvSpPr>
          <p:spPr bwMode="auto">
            <a:xfrm>
              <a:off x="23621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567" name="Text Box 33"/>
            <p:cNvSpPr txBox="1">
              <a:spLocks noChangeArrowheads="1"/>
            </p:cNvSpPr>
            <p:nvPr/>
          </p:nvSpPr>
          <p:spPr bwMode="auto">
            <a:xfrm>
              <a:off x="1447800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568" name="Line 18"/>
            <p:cNvSpPr>
              <a:spLocks noChangeShapeType="1"/>
            </p:cNvSpPr>
            <p:nvPr/>
          </p:nvSpPr>
          <p:spPr bwMode="auto">
            <a:xfrm>
              <a:off x="35814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Line 19"/>
            <p:cNvSpPr>
              <a:spLocks noChangeShapeType="1"/>
            </p:cNvSpPr>
            <p:nvPr/>
          </p:nvSpPr>
          <p:spPr bwMode="auto">
            <a:xfrm>
              <a:off x="44957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Text Box 31"/>
            <p:cNvSpPr txBox="1">
              <a:spLocks noChangeArrowheads="1"/>
            </p:cNvSpPr>
            <p:nvPr/>
          </p:nvSpPr>
          <p:spPr bwMode="auto">
            <a:xfrm>
              <a:off x="51053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2571" name="Text Box 32"/>
            <p:cNvSpPr txBox="1">
              <a:spLocks noChangeArrowheads="1"/>
            </p:cNvSpPr>
            <p:nvPr/>
          </p:nvSpPr>
          <p:spPr bwMode="auto">
            <a:xfrm>
              <a:off x="41909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2516109" y="4687207"/>
            <a:ext cx="3970338" cy="1004887"/>
            <a:chOff x="1524000" y="4648200"/>
            <a:chExt cx="3970505" cy="1004887"/>
          </a:xfrm>
        </p:grpSpPr>
        <p:grpSp>
          <p:nvGrpSpPr>
            <p:cNvPr id="22537" name="Group 88"/>
            <p:cNvGrpSpPr>
              <a:grpSpLocks/>
            </p:cNvGrpSpPr>
            <p:nvPr/>
          </p:nvGrpSpPr>
          <p:grpSpPr bwMode="auto">
            <a:xfrm>
              <a:off x="1524000" y="4648200"/>
              <a:ext cx="3970505" cy="1004887"/>
              <a:chOff x="1447800" y="3186113"/>
              <a:chExt cx="3970505" cy="1004887"/>
            </a:xfrm>
          </p:grpSpPr>
          <p:sp>
            <p:nvSpPr>
              <p:cNvPr id="22542" name="TextBox 98"/>
              <p:cNvSpPr txBox="1">
                <a:spLocks noChangeArrowheads="1"/>
              </p:cNvSpPr>
              <p:nvPr/>
            </p:nvSpPr>
            <p:spPr bwMode="auto">
              <a:xfrm>
                <a:off x="3200400" y="3186113"/>
                <a:ext cx="381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22543" name="Oval 5"/>
              <p:cNvSpPr>
                <a:spLocks noChangeArrowheads="1"/>
              </p:cNvSpPr>
              <p:nvPr/>
            </p:nvSpPr>
            <p:spPr bwMode="auto">
              <a:xfrm>
                <a:off x="15240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4" name="Oval 6"/>
              <p:cNvSpPr>
                <a:spLocks noChangeArrowheads="1"/>
              </p:cNvSpPr>
              <p:nvPr/>
            </p:nvSpPr>
            <p:spPr bwMode="auto">
              <a:xfrm>
                <a:off x="24384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5" name="Oval 7"/>
              <p:cNvSpPr>
                <a:spLocks noChangeArrowheads="1"/>
              </p:cNvSpPr>
              <p:nvPr/>
            </p:nvSpPr>
            <p:spPr bwMode="auto">
              <a:xfrm>
                <a:off x="33528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6" name="Oval 17"/>
              <p:cNvSpPr>
                <a:spLocks noChangeArrowheads="1"/>
              </p:cNvSpPr>
              <p:nvPr/>
            </p:nvSpPr>
            <p:spPr bwMode="auto">
              <a:xfrm>
                <a:off x="42672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7" name="Oval 18"/>
              <p:cNvSpPr>
                <a:spLocks noChangeArrowheads="1"/>
              </p:cNvSpPr>
              <p:nvPr/>
            </p:nvSpPr>
            <p:spPr bwMode="auto">
              <a:xfrm>
                <a:off x="51816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8" name="Line 18"/>
              <p:cNvSpPr>
                <a:spLocks noChangeShapeType="1"/>
              </p:cNvSpPr>
              <p:nvPr/>
            </p:nvSpPr>
            <p:spPr bwMode="auto">
              <a:xfrm>
                <a:off x="17526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9" name="Line 19"/>
              <p:cNvSpPr>
                <a:spLocks noChangeShapeType="1"/>
              </p:cNvSpPr>
              <p:nvPr/>
            </p:nvSpPr>
            <p:spPr bwMode="auto">
              <a:xfrm>
                <a:off x="26669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0" name="Text Box 31"/>
              <p:cNvSpPr txBox="1">
                <a:spLocks noChangeArrowheads="1"/>
              </p:cNvSpPr>
              <p:nvPr/>
            </p:nvSpPr>
            <p:spPr bwMode="auto">
              <a:xfrm>
                <a:off x="32765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2551" name="Text Box 32"/>
              <p:cNvSpPr txBox="1">
                <a:spLocks noChangeArrowheads="1"/>
              </p:cNvSpPr>
              <p:nvPr/>
            </p:nvSpPr>
            <p:spPr bwMode="auto">
              <a:xfrm>
                <a:off x="23621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2552" name="Text Box 33"/>
              <p:cNvSpPr txBox="1">
                <a:spLocks noChangeArrowheads="1"/>
              </p:cNvSpPr>
              <p:nvPr/>
            </p:nvSpPr>
            <p:spPr bwMode="auto">
              <a:xfrm>
                <a:off x="1447800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2553" name="Line 18"/>
              <p:cNvSpPr>
                <a:spLocks noChangeShapeType="1"/>
              </p:cNvSpPr>
              <p:nvPr/>
            </p:nvSpPr>
            <p:spPr bwMode="auto">
              <a:xfrm>
                <a:off x="35814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4" name="Line 19"/>
              <p:cNvSpPr>
                <a:spLocks noChangeShapeType="1"/>
              </p:cNvSpPr>
              <p:nvPr/>
            </p:nvSpPr>
            <p:spPr bwMode="auto">
              <a:xfrm>
                <a:off x="44957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5" name="Text Box 31"/>
              <p:cNvSpPr txBox="1">
                <a:spLocks noChangeArrowheads="1"/>
              </p:cNvSpPr>
              <p:nvPr/>
            </p:nvSpPr>
            <p:spPr bwMode="auto">
              <a:xfrm>
                <a:off x="51053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2556" name="Text Box 32"/>
              <p:cNvSpPr txBox="1">
                <a:spLocks noChangeArrowheads="1"/>
              </p:cNvSpPr>
              <p:nvPr/>
            </p:nvSpPr>
            <p:spPr bwMode="auto">
              <a:xfrm>
                <a:off x="41909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22538" name="Rectangle 32"/>
            <p:cNvSpPr>
              <a:spLocks noChangeArrowheads="1"/>
            </p:cNvSpPr>
            <p:nvPr/>
          </p:nvSpPr>
          <p:spPr bwMode="auto">
            <a:xfrm>
              <a:off x="28956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22539" name="Rectangle 33"/>
            <p:cNvSpPr>
              <a:spLocks noChangeArrowheads="1"/>
            </p:cNvSpPr>
            <p:nvPr/>
          </p:nvSpPr>
          <p:spPr bwMode="auto">
            <a:xfrm>
              <a:off x="20574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22540" name="Rectangle 32"/>
            <p:cNvSpPr>
              <a:spLocks noChangeArrowheads="1"/>
            </p:cNvSpPr>
            <p:nvPr/>
          </p:nvSpPr>
          <p:spPr bwMode="auto">
            <a:xfrm>
              <a:off x="46482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22541" name="Rectangle 33"/>
            <p:cNvSpPr>
              <a:spLocks noChangeArrowheads="1"/>
            </p:cNvSpPr>
            <p:nvPr/>
          </p:nvSpPr>
          <p:spPr bwMode="auto">
            <a:xfrm>
              <a:off x="38100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516109" y="5906407"/>
            <a:ext cx="4665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Must respect loop-carried dependence</a:t>
            </a:r>
          </a:p>
        </p:txBody>
      </p:sp>
      <p:sp>
        <p:nvSpPr>
          <p:cNvPr id="45" name="Content Placeholder 88"/>
          <p:cNvSpPr>
            <a:spLocks noGrp="1"/>
          </p:cNvSpPr>
          <p:nvPr>
            <p:ph sz="half" idx="4294967295"/>
          </p:nvPr>
        </p:nvSpPr>
        <p:spPr>
          <a:xfrm>
            <a:off x="609494" y="5296807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LDG</a:t>
            </a:r>
            <a:endParaRPr lang="en-US" sz="3600" smtClean="0"/>
          </a:p>
        </p:txBody>
      </p:sp>
      <p:sp>
        <p:nvSpPr>
          <p:cNvPr id="46" name="Content Placeholder 88"/>
          <p:cNvSpPr>
            <a:spLocks noGrp="1"/>
          </p:cNvSpPr>
          <p:nvPr>
            <p:ph sz="half" idx="4294967295"/>
          </p:nvPr>
        </p:nvSpPr>
        <p:spPr>
          <a:xfrm>
            <a:off x="609494" y="3986333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ITG</a:t>
            </a:r>
            <a:endParaRPr lang="en-US" sz="3600" smtClean="0"/>
          </a:p>
        </p:txBody>
      </p:sp>
    </p:spTree>
    <p:extLst>
      <p:ext uri="{BB962C8B-B14F-4D97-AF65-F5344CB8AC3E}">
        <p14:creationId xmlns:p14="http://schemas.microsoft.com/office/powerpoint/2010/main" val="429137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5" grpId="0"/>
      <p:bldP spid="1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4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581400" cy="4724400"/>
          </a:xfrm>
        </p:spPr>
        <p:txBody>
          <a:bodyPr/>
          <a:lstStyle/>
          <a:p>
            <a:r>
              <a:rPr lang="en-US" sz="2400" smtClean="0"/>
              <a:t>Task Identification</a:t>
            </a:r>
          </a:p>
          <a:p>
            <a:pPr lvl="1"/>
            <a:r>
              <a:rPr lang="en-US" sz="2200" smtClean="0"/>
              <a:t>S4 has no dependences with other statements, so can distribute into two separate loops (loop fission).</a:t>
            </a:r>
          </a:p>
          <a:p>
            <a:pPr lvl="1"/>
            <a:r>
              <a:rPr lang="en-US" sz="2200" smtClean="0"/>
              <a:t>This gives two parallel tasks, a loop containing S1, S2 and S3 and a loop containing S4.</a:t>
            </a:r>
          </a:p>
          <a:p>
            <a:pPr lvl="1"/>
            <a:endParaRPr lang="en-US" smtClean="0"/>
          </a:p>
        </p:txBody>
      </p:sp>
      <p:sp>
        <p:nvSpPr>
          <p:cNvPr id="21508" name="Content Placeholder 6"/>
          <p:cNvSpPr>
            <a:spLocks noGrp="1"/>
          </p:cNvSpPr>
          <p:nvPr>
            <p:ph sz="half" idx="2"/>
          </p:nvPr>
        </p:nvSpPr>
        <p:spPr>
          <a:xfrm>
            <a:off x="4419600" y="1252302"/>
            <a:ext cx="4038600" cy="4724400"/>
          </a:xfrm>
        </p:spPr>
        <p:txBody>
          <a:bodyPr/>
          <a:lstStyle/>
          <a:p>
            <a:r>
              <a:rPr lang="en-US" smtClean="0"/>
              <a:t>OpenMP</a:t>
            </a:r>
          </a:p>
          <a:p>
            <a:endParaRPr lang="en-US" smtClean="0"/>
          </a:p>
        </p:txBody>
      </p:sp>
      <p:sp>
        <p:nvSpPr>
          <p:cNvPr id="21509" name="Rectangle 26"/>
          <p:cNvSpPr>
            <a:spLocks noChangeArrowheads="1"/>
          </p:cNvSpPr>
          <p:nvPr/>
        </p:nvSpPr>
        <p:spPr bwMode="auto">
          <a:xfrm>
            <a:off x="4495800" y="1905000"/>
            <a:ext cx="4267200" cy="354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sections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private(i)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(i=0;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S1: a[i] = b[i+1]*a[i];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S2: b[i] = b[i]*coef;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c[i] = 0.5*(c[i] + a[i]);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(i=0; i&lt;n;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S4: d[i] = d[i-1] + d[i];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3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and direction vectors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048303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Let T</a:t>
            </a:r>
            <a:r>
              <a:rPr lang="en-US" baseline="-25000" smtClean="0"/>
              <a:t>1</a:t>
            </a:r>
            <a:r>
              <a:rPr lang="en-US" smtClean="0"/>
              <a:t> and T</a:t>
            </a:r>
            <a:r>
              <a:rPr lang="en-US" baseline="-25000" smtClean="0"/>
              <a:t>2</a:t>
            </a:r>
            <a:r>
              <a:rPr lang="en-US" smtClean="0"/>
              <a:t> be iterations s.t. T</a:t>
            </a:r>
            <a:r>
              <a:rPr lang="en-US" baseline="-25000" smtClean="0"/>
              <a:t>1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* </a:t>
            </a:r>
            <a:r>
              <a:rPr lang="en-US" smtClean="0"/>
              <a:t>T</a:t>
            </a:r>
            <a:r>
              <a:rPr lang="en-US" baseline="-25000" smtClean="0"/>
              <a:t>2</a:t>
            </a:r>
            <a:r>
              <a:rPr lang="en-US" smtClean="0"/>
              <a:t>.</a:t>
            </a:r>
            <a:endParaRPr lang="en-US"/>
          </a:p>
          <a:p>
            <a:r>
              <a:rPr lang="en-US" smtClean="0"/>
              <a:t>Distance vector from T</a:t>
            </a:r>
            <a:r>
              <a:rPr lang="en-US" baseline="-25000" smtClean="0"/>
              <a:t>1</a:t>
            </a:r>
            <a:r>
              <a:rPr lang="en-US"/>
              <a:t> </a:t>
            </a:r>
            <a:r>
              <a:rPr lang="en-US" smtClean="0"/>
              <a:t>to T</a:t>
            </a:r>
            <a:r>
              <a:rPr lang="en-US" baseline="-25000" smtClean="0"/>
              <a:t>2</a:t>
            </a:r>
            <a:r>
              <a:rPr lang="en-US" smtClean="0"/>
              <a:t> is T</a:t>
            </a:r>
            <a:r>
              <a:rPr lang="en-US" baseline="-25000" smtClean="0"/>
              <a:t>2</a:t>
            </a:r>
            <a:r>
              <a:rPr lang="en-US" smtClean="0"/>
              <a:t> – T</a:t>
            </a:r>
            <a:r>
              <a:rPr lang="en-US" baseline="-25000" smtClean="0"/>
              <a:t>1</a:t>
            </a:r>
            <a:r>
              <a:rPr lang="en-US" smtClean="0"/>
              <a:t>.</a:t>
            </a:r>
          </a:p>
          <a:p>
            <a:r>
              <a:rPr lang="en-US" smtClean="0"/>
              <a:t>Direction vector </a:t>
            </a:r>
            <a:r>
              <a:rPr lang="en-US"/>
              <a:t>from T</a:t>
            </a:r>
            <a:r>
              <a:rPr lang="en-US" baseline="-25000"/>
              <a:t>1</a:t>
            </a:r>
            <a:r>
              <a:rPr lang="en-US"/>
              <a:t> to T</a:t>
            </a:r>
            <a:r>
              <a:rPr lang="en-US" baseline="-25000"/>
              <a:t>2</a:t>
            </a:r>
            <a:r>
              <a:rPr lang="en-US"/>
              <a:t> is </a:t>
            </a:r>
            <a:r>
              <a:rPr lang="en-US" smtClean="0"/>
              <a:t>sign(T</a:t>
            </a:r>
            <a:r>
              <a:rPr lang="en-US" baseline="-25000" smtClean="0"/>
              <a:t>2</a:t>
            </a:r>
            <a:r>
              <a:rPr lang="en-US" smtClean="0"/>
              <a:t> </a:t>
            </a:r>
            <a:r>
              <a:rPr lang="en-US"/>
              <a:t>– </a:t>
            </a:r>
            <a:r>
              <a:rPr lang="en-US" smtClean="0"/>
              <a:t>T</a:t>
            </a:r>
            <a:r>
              <a:rPr lang="en-US" baseline="-25000" smtClean="0"/>
              <a:t>1</a:t>
            </a:r>
            <a:r>
              <a:rPr lang="en-US" smtClean="0"/>
              <a:t>).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3020" y="5121014"/>
            <a:ext cx="443672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 (i=1; i&lt;=n; i++)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for (j=1; j&lt;=n; j++) {</a:t>
            </a:r>
          </a:p>
          <a:p>
            <a:pPr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A[i,j] = A[i-1,j] + A[i,j-1];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19261" y="3578782"/>
            <a:ext cx="427576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+mj-lt"/>
                <a:cs typeface="Consolas" panose="020B0609020204030204" pitchFamily="49" charset="0"/>
              </a:rPr>
              <a:t>Iteration (i,j) depends on iteration (i-1, j+2).</a:t>
            </a:r>
            <a:endParaRPr lang="en-US">
              <a:latin typeface="+mj-lt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+mj-lt"/>
                <a:cs typeface="Consolas" panose="020B0609020204030204" pitchFamily="49" charset="0"/>
              </a:rPr>
              <a:t>Distance vector is (1, -2).</a:t>
            </a:r>
          </a:p>
          <a:p>
            <a:pPr marL="285750" indent="-285750">
              <a:buFont typeface="Wingdings" panose="05000000000000000000" pitchFamily="2" charset="2"/>
              <a:buChar char="q"/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+mj-lt"/>
                <a:cs typeface="Consolas" panose="020B0609020204030204" pitchFamily="49" charset="0"/>
              </a:rPr>
              <a:t>Direction vector is (+, -)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020" y="3582154"/>
            <a:ext cx="382712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 (i=1; i&lt;=n; i++)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for (j=1; j&lt;=n; j++) {</a:t>
            </a:r>
          </a:p>
          <a:p>
            <a:pPr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A[i,j] = A[i-1,j+2] – 1;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94951" y="5129265"/>
            <a:ext cx="400007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+mj-lt"/>
                <a:cs typeface="Consolas" panose="020B0609020204030204" pitchFamily="49" charset="0"/>
              </a:rPr>
              <a:t>Iteration (i,j) depends on iterations (i-1, j) and (i,j-1).</a:t>
            </a:r>
            <a:endParaRPr lang="en-US">
              <a:latin typeface="+mj-lt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+mj-lt"/>
                <a:cs typeface="Consolas" panose="020B0609020204030204" pitchFamily="49" charset="0"/>
              </a:rPr>
              <a:t>Distance vectors are (1,0) and (0,1).</a:t>
            </a:r>
          </a:p>
          <a:p>
            <a:pPr marL="285750" indent="-285750">
              <a:buFont typeface="Wingdings" panose="05000000000000000000" pitchFamily="2" charset="2"/>
              <a:buChar char="q"/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+mj-lt"/>
                <a:cs typeface="Consolas" panose="020B0609020204030204" pitchFamily="49" charset="0"/>
              </a:rPr>
              <a:t>Direction vectors (+, 0) and (0, +).</a:t>
            </a:r>
          </a:p>
        </p:txBody>
      </p:sp>
    </p:spTree>
    <p:extLst>
      <p:ext uri="{BB962C8B-B14F-4D97-AF65-F5344CB8AC3E}">
        <p14:creationId xmlns:p14="http://schemas.microsoft.com/office/powerpoint/2010/main" val="22317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uiExpand="1" animBg="1"/>
      <p:bldP spid="6" grpId="0" uiExpand="1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Legal direction vectors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6993" y="3242942"/>
            <a:ext cx="4295921" cy="361505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573784" cy="5274389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Consider a nested loop over (i,j) (j is the inner loop).</a:t>
            </a:r>
          </a:p>
          <a:p>
            <a:r>
              <a:rPr lang="en-US" smtClean="0"/>
              <a:t>The following direction vectors are possible</a:t>
            </a:r>
          </a:p>
          <a:p>
            <a:pPr lvl="1"/>
            <a:r>
              <a:rPr lang="en-US" smtClean="0"/>
              <a:t>(+,+), (+,0), (+,-), (0,+), (0,0).</a:t>
            </a:r>
          </a:p>
          <a:p>
            <a:pPr marL="3544888" indent="-457200"/>
            <a:r>
              <a:rPr lang="en-US" smtClean="0"/>
              <a:t>The following directions are not possible.</a:t>
            </a:r>
          </a:p>
          <a:p>
            <a:pPr marL="3944938" lvl="1" indent="-457200"/>
            <a:r>
              <a:rPr lang="en-US" smtClean="0"/>
              <a:t>(0,-), (-,+), (-,0), (-,-).</a:t>
            </a:r>
          </a:p>
          <a:p>
            <a:pPr marL="3944938" lvl="1" indent="-457200"/>
            <a:r>
              <a:rPr lang="en-US" smtClean="0">
                <a:solidFill>
                  <a:srgbClr val="140EFA"/>
                </a:solidFill>
              </a:rPr>
              <a:t>Ex</a:t>
            </a:r>
            <a:r>
              <a:rPr lang="en-US" smtClean="0"/>
              <a:t> Direction vector (-,+) would mean, for example, that iteration (i,j) reads from iteration (i+1, j-1).  But (i,j) occurs before (i+1, j-1).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50998" cy="790575"/>
          </a:xfrm>
        </p:spPr>
        <p:txBody>
          <a:bodyPr/>
          <a:lstStyle/>
          <a:p>
            <a:r>
              <a:rPr lang="en-US"/>
              <a:t>Shared memory algorithm design</a:t>
            </a:r>
            <a:endParaRPr lang="en-US" smtClean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066800" y="1335088"/>
            <a:ext cx="2133600" cy="1665287"/>
            <a:chOff x="1066800" y="1335088"/>
            <a:chExt cx="2133600" cy="1665287"/>
          </a:xfrm>
        </p:grpSpPr>
        <p:pic>
          <p:nvPicPr>
            <p:cNvPr id="821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325" y="1335088"/>
              <a:ext cx="2047875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066800" y="2630488"/>
              <a:ext cx="2133600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j-lt"/>
                </a:rPr>
                <a:t>Original Problem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459163" y="1477963"/>
            <a:ext cx="1646237" cy="923925"/>
            <a:chOff x="3459163" y="1477963"/>
            <a:chExt cx="1646237" cy="923925"/>
          </a:xfrm>
        </p:grpSpPr>
        <p:sp>
          <p:nvSpPr>
            <p:cNvPr id="8213" name="Right Arrow 16"/>
            <p:cNvSpPr>
              <a:spLocks noChangeArrowheads="1"/>
            </p:cNvSpPr>
            <p:nvPr/>
          </p:nvSpPr>
          <p:spPr bwMode="auto">
            <a:xfrm>
              <a:off x="3459163" y="1716088"/>
              <a:ext cx="1646237" cy="457200"/>
            </a:xfrm>
            <a:prstGeom prst="rightArrow">
              <a:avLst>
                <a:gd name="adj1" fmla="val 50000"/>
                <a:gd name="adj2" fmla="val 50010"/>
              </a:avLst>
            </a:prstGeom>
            <a:solidFill>
              <a:srgbClr val="CC3300">
                <a:alpha val="0"/>
              </a:srgbClr>
            </a:solidFill>
            <a:ln w="25400" algn="ctr">
              <a:solidFill>
                <a:schemeClr val="tx1"/>
              </a:solidFill>
              <a:round/>
              <a:headEnd type="none" w="lg" len="lg"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14" name="TextBox 18"/>
            <p:cNvSpPr txBox="1">
              <a:spLocks noChangeArrowheads="1"/>
            </p:cNvSpPr>
            <p:nvPr/>
          </p:nvSpPr>
          <p:spPr bwMode="auto">
            <a:xfrm>
              <a:off x="3657600" y="1477963"/>
              <a:ext cx="10668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>
                  <a:solidFill>
                    <a:srgbClr val="FF0000"/>
                  </a:solidFill>
                  <a:latin typeface="Arial" panose="020B0604020202020204" pitchFamily="34" charset="0"/>
                </a:rPr>
                <a:t>Identify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 b="0">
                <a:solidFill>
                  <a:srgbClr val="CC3300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tasks</a:t>
              </a:r>
              <a:endParaRPr lang="en-US" sz="1800" b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324475" y="1335088"/>
            <a:ext cx="3133725" cy="2093912"/>
            <a:chOff x="5324475" y="1335088"/>
            <a:chExt cx="3133725" cy="2093912"/>
          </a:xfrm>
        </p:grpSpPr>
        <p:pic>
          <p:nvPicPr>
            <p:cNvPr id="82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4475" y="1335088"/>
              <a:ext cx="3133725" cy="143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715000" y="2782888"/>
              <a:ext cx="2286000" cy="6461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b="1" dirty="0">
                  <a:latin typeface="+mj-lt"/>
                </a:rPr>
                <a:t>Tasks, Shared and Private Data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85800" y="3686175"/>
            <a:ext cx="4648200" cy="2638425"/>
            <a:chOff x="685800" y="3686175"/>
            <a:chExt cx="4648200" cy="2638425"/>
          </a:xfrm>
        </p:grpSpPr>
        <p:pic>
          <p:nvPicPr>
            <p:cNvPr id="820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686175"/>
              <a:ext cx="2438400" cy="256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3124200" y="5678488"/>
              <a:ext cx="2209800" cy="6461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+mj-lt"/>
                </a:rPr>
                <a:t>Threads, Shared </a:t>
              </a:r>
            </a:p>
            <a:p>
              <a:pPr>
                <a:defRPr/>
              </a:pPr>
              <a:r>
                <a:rPr lang="en-US" sz="1800" dirty="0">
                  <a:latin typeface="+mj-lt"/>
                </a:rPr>
                <a:t>and Private Data</a:t>
              </a:r>
            </a:p>
          </p:txBody>
        </p:sp>
        <p:pic>
          <p:nvPicPr>
            <p:cNvPr id="8210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3714750"/>
              <a:ext cx="295275" cy="1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429000" y="2667000"/>
            <a:ext cx="1960563" cy="1109663"/>
            <a:chOff x="3429000" y="2667000"/>
            <a:chExt cx="1960563" cy="1109663"/>
          </a:xfrm>
        </p:grpSpPr>
        <p:sp>
          <p:nvSpPr>
            <p:cNvPr id="8206" name="Right Arrow 25"/>
            <p:cNvSpPr>
              <a:spLocks noChangeArrowheads="1"/>
            </p:cNvSpPr>
            <p:nvPr/>
          </p:nvSpPr>
          <p:spPr bwMode="auto">
            <a:xfrm rot="8220000">
              <a:off x="3744913" y="3319463"/>
              <a:ext cx="1644650" cy="457200"/>
            </a:xfrm>
            <a:prstGeom prst="rightArrow">
              <a:avLst>
                <a:gd name="adj1" fmla="val 50000"/>
                <a:gd name="adj2" fmla="val 49995"/>
              </a:avLst>
            </a:prstGeom>
            <a:noFill/>
            <a:ln w="25400" algn="ctr">
              <a:solidFill>
                <a:schemeClr val="tx1"/>
              </a:solidFill>
              <a:round/>
              <a:headEnd type="none" w="lg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2667000"/>
              <a:ext cx="1371600" cy="923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300"/>
                </a:spcAft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Group </a:t>
              </a:r>
              <a:r>
                <a:rPr lang="en-US" sz="1800">
                  <a:solidFill>
                    <a:srgbClr val="FF0000"/>
                  </a:solidFill>
                  <a:latin typeface="+mj-lt"/>
                </a:rPr>
                <a:t>and </a:t>
              </a:r>
              <a:r>
                <a:rPr lang="en-US" sz="1800" smtClean="0">
                  <a:solidFill>
                    <a:srgbClr val="FF0000"/>
                  </a:solidFill>
                  <a:latin typeface="+mj-lt"/>
                </a:rPr>
                <a:t>map </a:t>
              </a:r>
              <a:r>
                <a:rPr lang="en-US" sz="1800">
                  <a:solidFill>
                    <a:srgbClr val="FF0000"/>
                  </a:solidFill>
                  <a:latin typeface="+mj-lt"/>
                </a:rPr>
                <a:t>onto </a:t>
              </a:r>
              <a:r>
                <a:rPr lang="en-US" sz="1800" smtClean="0">
                  <a:solidFill>
                    <a:srgbClr val="FF0000"/>
                  </a:solidFill>
                  <a:latin typeface="+mj-lt"/>
                </a:rPr>
                <a:t>threads</a:t>
              </a:r>
              <a:endParaRPr lang="en-US" sz="1800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505200" y="4486275"/>
            <a:ext cx="2133600" cy="923925"/>
            <a:chOff x="3505200" y="4486275"/>
            <a:chExt cx="2133600" cy="923925"/>
          </a:xfrm>
        </p:grpSpPr>
        <p:sp>
          <p:nvSpPr>
            <p:cNvPr id="8204" name="Right Arrow 28"/>
            <p:cNvSpPr>
              <a:spLocks noChangeArrowheads="1"/>
            </p:cNvSpPr>
            <p:nvPr/>
          </p:nvSpPr>
          <p:spPr bwMode="auto">
            <a:xfrm>
              <a:off x="3916363" y="4724400"/>
              <a:ext cx="1463675" cy="457200"/>
            </a:xfrm>
            <a:prstGeom prst="rightArrow">
              <a:avLst>
                <a:gd name="adj1" fmla="val 50000"/>
                <a:gd name="adj2" fmla="val 50022"/>
              </a:avLst>
            </a:prstGeom>
            <a:solidFill>
              <a:srgbClr val="CC3300">
                <a:alpha val="0"/>
              </a:srgbClr>
            </a:solidFill>
            <a:ln w="25400" algn="ctr">
              <a:solidFill>
                <a:schemeClr val="tx1"/>
              </a:solidFill>
              <a:round/>
              <a:headEnd type="none" w="lg" len="lg"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05" name="TextBox 29"/>
            <p:cNvSpPr txBox="1">
              <a:spLocks noChangeArrowheads="1"/>
            </p:cNvSpPr>
            <p:nvPr/>
          </p:nvSpPr>
          <p:spPr bwMode="auto">
            <a:xfrm>
              <a:off x="3505200" y="4486275"/>
              <a:ext cx="21336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>
                  <a:solidFill>
                    <a:srgbClr val="FF0000"/>
                  </a:solidFill>
                  <a:latin typeface="Arial" panose="020B0604020202020204" pitchFamily="34" charset="0"/>
                </a:rPr>
                <a:t>Insert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 b="0">
                <a:solidFill>
                  <a:srgbClr val="CC3300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directives</a:t>
              </a:r>
              <a:endParaRPr lang="en-US" sz="1800" b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5486400" y="4392613"/>
            <a:ext cx="3429000" cy="1539875"/>
            <a:chOff x="5486400" y="4392613"/>
            <a:chExt cx="3429000" cy="1539875"/>
          </a:xfrm>
        </p:grpSpPr>
        <p:sp>
          <p:nvSpPr>
            <p:cNvPr id="8202" name="TextBox 3"/>
            <p:cNvSpPr txBox="1">
              <a:spLocks noChangeArrowheads="1"/>
            </p:cNvSpPr>
            <p:nvPr/>
          </p:nvSpPr>
          <p:spPr bwMode="auto">
            <a:xfrm>
              <a:off x="5486400" y="4392613"/>
              <a:ext cx="3429000" cy="1169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#pragma omp parallel for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private(j) schedule (static)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 (i = 0; i &lt; n; i++)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for j = 0; j &lt;= i; j++)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a[i,j] = calc(i, j);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19800" y="5562600"/>
              <a:ext cx="2133600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dirty="0" err="1">
                  <a:latin typeface="+mj-lt"/>
                </a:rPr>
                <a:t>OpenMP</a:t>
              </a:r>
              <a:r>
                <a:rPr lang="en-US" sz="1800" dirty="0">
                  <a:latin typeface="+mj-lt"/>
                </a:rPr>
                <a:t>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78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skewing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149749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If a loop has dependencies that prevent it being parallelized, we can try to transform (skew) the loop indices to create parallelizable loops.</a:t>
            </a:r>
          </a:p>
          <a:p>
            <a:r>
              <a:rPr lang="en-US" smtClean="0">
                <a:solidFill>
                  <a:srgbClr val="140EFA"/>
                </a:solidFill>
              </a:rPr>
              <a:t>Ex</a:t>
            </a:r>
            <a:r>
              <a:rPr lang="en-US" smtClean="0"/>
              <a:t> Create new loop indices, the outer loop across the diagonal lines, the inner loop along the diagonal lines.</a:t>
            </a:r>
          </a:p>
          <a:p>
            <a:pPr lvl="1"/>
            <a:r>
              <a:rPr lang="en-US" smtClean="0"/>
              <a:t>Inner loop iterations can be done in parallel.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54" y="3916941"/>
            <a:ext cx="2679964" cy="2581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053" y="3366584"/>
            <a:ext cx="3537874" cy="33013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415" y="3385326"/>
            <a:ext cx="4538605" cy="129866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3478639" y="5008339"/>
            <a:ext cx="1187954" cy="343599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4616" y="6534022"/>
            <a:ext cx="554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Unimodular Transformations, Utpal Banerjee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31369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Unimodular transformations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569" y="4129991"/>
            <a:ext cx="2690566" cy="2690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496" y="4643919"/>
            <a:ext cx="2851799" cy="2176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8" y="1419226"/>
                <a:ext cx="8501867" cy="277263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Can define new indices using a linear transformation.</a:t>
                </a:r>
              </a:p>
              <a:p>
                <a:pPr lvl="1"/>
                <a:r>
                  <a:rPr lang="en-US" smtClean="0"/>
                  <a:t>We </a:t>
                </a:r>
                <a:r>
                  <a:rPr lang="en-US"/>
                  <a:t>use unimodular linear transformations, where the matrix has determinant -1 or 1.  </a:t>
                </a:r>
                <a:endParaRPr lang="en-US" smtClean="0"/>
              </a:p>
              <a:p>
                <a:pPr lvl="1"/>
                <a:r>
                  <a:rPr lang="en-US" smtClean="0"/>
                  <a:t>Unimodularity ensures all iterations in original loop are performed in the transformed loop.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be the outer and inner loops, resp. Then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iteration, can run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iterations in parallel.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419226"/>
                <a:ext cx="8501867" cy="2772630"/>
              </a:xfrm>
              <a:blipFill>
                <a:blip r:embed="rId4"/>
                <a:stretch>
                  <a:fillRect l="-287" t="-3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1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Extracting parallelism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382000" cy="443503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Transformed loop must be legal.  Also, we want it to be parallelizable.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Thm</a:t>
                </a:r>
                <a:r>
                  <a:rPr lang="en-US" smtClean="0"/>
                  <a:t>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be a unimodular transformation. 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𝑣𝑈</m:t>
                    </m:r>
                  </m:oMath>
                </a14:m>
                <a:r>
                  <a:rPr lang="en-US"/>
                  <a:t> is legal for all </a:t>
                </a:r>
                <a:r>
                  <a:rPr lang="en-US" smtClean="0"/>
                  <a:t>distance </a:t>
                </a:r>
                <a:r>
                  <a:rPr lang="en-US"/>
                  <a:t>vectors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mtClean="0"/>
                  <a:t> is a legal transformation.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1, 0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pPr lvl="1"/>
                <a:r>
                  <a:rPr lang="en-US" smtClean="0"/>
                  <a:t>New direction </a:t>
                </a:r>
                <a:r>
                  <a:rPr lang="en-US"/>
                  <a:t>vectors are </a:t>
                </a:r>
                <a:r>
                  <a:rPr lang="en-US" smtClean="0"/>
                  <a:t>(+,+) </a:t>
                </a:r>
                <a:r>
                  <a:rPr lang="en-US"/>
                  <a:t>and </a:t>
                </a:r>
                <a:r>
                  <a:rPr lang="en-US" smtClean="0"/>
                  <a:t>(+,0), so the loop with the new loop indices is legal.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Thm</a:t>
                </a:r>
                <a:r>
                  <a:rPr lang="en-US" smtClean="0"/>
                  <a:t> Suppose all the direction vectors for a loop are + in the i’th coordinate, for some i.  Then all loops deeper than level i can be run in parallel.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For the above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mtClean="0"/>
                  <a:t>, direction vectors are all +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coordinate, so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loop can be parallelized.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382000" cy="4435037"/>
              </a:xfrm>
              <a:blipFill>
                <a:blip r:embed="rId2"/>
                <a:stretch>
                  <a:fillRect l="-291" t="-2338" r="-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800103" y="5363992"/>
            <a:ext cx="5133890" cy="1323439"/>
            <a:chOff x="1794848" y="5363992"/>
            <a:chExt cx="5133890" cy="1323439"/>
          </a:xfrm>
        </p:grpSpPr>
        <p:sp>
          <p:nvSpPr>
            <p:cNvPr id="4" name="Rectangle 3"/>
            <p:cNvSpPr/>
            <p:nvPr/>
          </p:nvSpPr>
          <p:spPr>
            <a:xfrm>
              <a:off x="1794848" y="5363992"/>
              <a:ext cx="5133890" cy="13234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smtClean="0">
                  <a:latin typeface="Consolas" panose="020B0609020204030204" pitchFamily="49" charset="0"/>
                </a:rPr>
                <a:t>A[I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1</a:t>
              </a:r>
              <a:r>
                <a:rPr lang="en-US" sz="2000" smtClean="0">
                  <a:latin typeface="Consolas" panose="020B0609020204030204" pitchFamily="49" charset="0"/>
                </a:rPr>
                <a:t>,I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2</a:t>
              </a:r>
              <a:r>
                <a:rPr lang="en-US" sz="2000" smtClean="0">
                  <a:latin typeface="Consolas" panose="020B0609020204030204" pitchFamily="49" charset="0"/>
                </a:rPr>
                <a:t>] </a:t>
              </a:r>
              <a:r>
                <a:rPr lang="en-US" sz="2000">
                  <a:latin typeface="Consolas" panose="020B0609020204030204" pitchFamily="49" charset="0"/>
                </a:rPr>
                <a:t>= </a:t>
              </a:r>
              <a:r>
                <a:rPr lang="en-US" sz="2000" smtClean="0">
                  <a:latin typeface="Consolas" panose="020B0609020204030204" pitchFamily="49" charset="0"/>
                </a:rPr>
                <a:t>A[I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1</a:t>
              </a:r>
              <a:r>
                <a:rPr lang="en-US" sz="2000" smtClean="0">
                  <a:latin typeface="Consolas" panose="020B0609020204030204" pitchFamily="49" charset="0"/>
                </a:rPr>
                <a:t>-1,I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2</a:t>
              </a:r>
              <a:r>
                <a:rPr lang="en-US" sz="2000" smtClean="0">
                  <a:latin typeface="Consolas" panose="020B0609020204030204" pitchFamily="49" charset="0"/>
                </a:rPr>
                <a:t>] </a:t>
              </a:r>
              <a:r>
                <a:rPr lang="en-US" sz="2000">
                  <a:latin typeface="Consolas" panose="020B0609020204030204" pitchFamily="49" charset="0"/>
                </a:rPr>
                <a:t>+ </a:t>
              </a:r>
              <a:r>
                <a:rPr lang="en-US" sz="2000" smtClean="0">
                  <a:latin typeface="Consolas" panose="020B0609020204030204" pitchFamily="49" charset="0"/>
                </a:rPr>
                <a:t>A[</a:t>
              </a:r>
              <a:r>
                <a:rPr lang="en-US" sz="2000">
                  <a:latin typeface="Consolas" panose="020B0609020204030204" pitchFamily="49" charset="0"/>
                </a:rPr>
                <a:t>I</a:t>
              </a:r>
              <a:r>
                <a:rPr lang="en-US" sz="2000" baseline="-25000">
                  <a:latin typeface="Consolas" panose="020B0609020204030204" pitchFamily="49" charset="0"/>
                </a:rPr>
                <a:t>1</a:t>
              </a:r>
              <a:r>
                <a:rPr lang="en-US" sz="2000" smtClean="0">
                  <a:latin typeface="Consolas" panose="020B0609020204030204" pitchFamily="49" charset="0"/>
                </a:rPr>
                <a:t>,I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2</a:t>
              </a:r>
              <a:r>
                <a:rPr lang="en-US" sz="2000" smtClean="0">
                  <a:latin typeface="Consolas" panose="020B0609020204030204" pitchFamily="49" charset="0"/>
                </a:rPr>
                <a:t>-1</a:t>
              </a:r>
              <a:r>
                <a:rPr lang="en-US" sz="2000">
                  <a:latin typeface="Consolas" panose="020B0609020204030204" pitchFamily="49" charset="0"/>
                </a:rPr>
                <a:t>] </a:t>
              </a:r>
              <a:endParaRPr lang="en-US" sz="2000" smtClean="0">
                <a:latin typeface="Symbol" panose="05050102010706020507" pitchFamily="18" charset="2"/>
              </a:endParaRPr>
            </a:p>
            <a:p>
              <a:endParaRPr lang="en-US" sz="2000">
                <a:latin typeface="Symbol" panose="05050102010706020507" pitchFamily="18" charset="2"/>
              </a:endParaRPr>
            </a:p>
            <a:p>
              <a:endParaRPr lang="en-US" sz="2000" smtClean="0">
                <a:latin typeface="Symbol" panose="05050102010706020507" pitchFamily="18" charset="2"/>
              </a:endParaRPr>
            </a:p>
            <a:p>
              <a:r>
                <a:rPr lang="en-US" sz="2000" smtClean="0">
                  <a:latin typeface="Consolas" panose="020B0609020204030204" pitchFamily="49" charset="0"/>
                </a:rPr>
                <a:t>A[K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1</a:t>
              </a:r>
              <a:r>
                <a:rPr lang="en-US" sz="2000" smtClean="0">
                  <a:latin typeface="Consolas" panose="020B0609020204030204" pitchFamily="49" charset="0"/>
                </a:rPr>
                <a:t>,K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2</a:t>
              </a:r>
              <a:r>
                <a:rPr lang="en-US" sz="2000">
                  <a:latin typeface="Consolas" panose="020B0609020204030204" pitchFamily="49" charset="0"/>
                </a:rPr>
                <a:t>] = A[K</a:t>
              </a:r>
              <a:r>
                <a:rPr lang="en-US" sz="2000" baseline="-25000">
                  <a:latin typeface="Consolas" panose="020B0609020204030204" pitchFamily="49" charset="0"/>
                </a:rPr>
                <a:t>1</a:t>
              </a:r>
              <a:r>
                <a:rPr lang="en-US" sz="2000">
                  <a:latin typeface="Consolas" panose="020B0609020204030204" pitchFamily="49" charset="0"/>
                </a:rPr>
                <a:t>-1,K</a:t>
              </a:r>
              <a:r>
                <a:rPr lang="en-US" sz="2000" baseline="-25000">
                  <a:latin typeface="Consolas" panose="020B0609020204030204" pitchFamily="49" charset="0"/>
                </a:rPr>
                <a:t>2</a:t>
              </a:r>
              <a:r>
                <a:rPr lang="en-US" sz="2000">
                  <a:latin typeface="Consolas" panose="020B0609020204030204" pitchFamily="49" charset="0"/>
                </a:rPr>
                <a:t>-1] + A[K</a:t>
              </a:r>
              <a:r>
                <a:rPr lang="en-US" sz="2000" baseline="-25000">
                  <a:latin typeface="Consolas" panose="020B0609020204030204" pitchFamily="49" charset="0"/>
                </a:rPr>
                <a:t>1</a:t>
              </a:r>
              <a:r>
                <a:rPr lang="en-US" sz="2000">
                  <a:latin typeface="Consolas" panose="020B0609020204030204" pitchFamily="49" charset="0"/>
                </a:rPr>
                <a:t>-1,K</a:t>
              </a:r>
              <a:r>
                <a:rPr lang="en-US" sz="2000" baseline="-25000">
                  <a:latin typeface="Consolas" panose="020B0609020204030204" pitchFamily="49" charset="0"/>
                </a:rPr>
                <a:t>2</a:t>
              </a:r>
              <a:r>
                <a:rPr lang="en-US" sz="2000" smtClean="0">
                  <a:latin typeface="Consolas" panose="020B0609020204030204" pitchFamily="49" charset="0"/>
                </a:rPr>
                <a:t>] </a:t>
              </a:r>
              <a:endParaRPr lang="en-US" sz="2000">
                <a:latin typeface="Consolas" panose="020B0609020204030204" pitchFamily="49" charset="0"/>
              </a:endParaRPr>
            </a:p>
          </p:txBody>
        </p:sp>
        <p:sp>
          <p:nvSpPr>
            <p:cNvPr id="5" name="Down Arrow 4"/>
            <p:cNvSpPr/>
            <p:nvPr/>
          </p:nvSpPr>
          <p:spPr bwMode="auto">
            <a:xfrm>
              <a:off x="4230413" y="5822732"/>
              <a:ext cx="262759" cy="416584"/>
            </a:xfrm>
            <a:prstGeom prst="downArrow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77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accesses after skewing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487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in iteration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 of the transformed loop, we access data from iteration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of the original loop.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. </a:t>
                </a:r>
              </a:p>
              <a:p>
                <a:pPr marL="0" indent="0">
                  <a:buNone/>
                </a:pPr>
                <a:r>
                  <a:rPr lang="en-US"/>
                  <a:t> </a:t>
                </a:r>
                <a:r>
                  <a:rPr lang="en-US" smtClean="0"/>
                  <a:t>  So in iteration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, we do </a:t>
                </a:r>
              </a:p>
              <a:p>
                <a:pPr marL="457200" lvl="1" indent="0">
                  <a:buNone/>
                </a:pPr>
                <a:endParaRPr lang="en-US" sz="1500" i="1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600" i="1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mtClean="0"/>
              </a:p>
              <a:p>
                <a:endParaRPr lang="en-US" sz="3000" smtClean="0"/>
              </a:p>
              <a:p>
                <a:endParaRPr lang="en-US" sz="3000" smtClean="0"/>
              </a:p>
              <a:p>
                <a:pPr marL="457200" lvl="1" indent="0">
                  <a:buNone/>
                </a:pPr>
                <a:endParaRPr lang="en-US" sz="2600"/>
              </a:p>
              <a:p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48704"/>
              </a:xfrm>
              <a:blipFill>
                <a:blip r:embed="rId2"/>
                <a:stretch>
                  <a:fillRect l="-81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60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bounds after skewing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555276" cy="358095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b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−3≤3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−3≤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mtClean="0"/>
                  <a:t>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 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b="0" smtClean="0"/>
              </a:p>
              <a:p>
                <a:r>
                  <a:rPr lang="en-US" smtClean="0"/>
                  <a:t>Likewise,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In general, the bounds can be computed using the Fourier-Motzkin method.</a:t>
                </a:r>
              </a:p>
              <a:p>
                <a:r>
                  <a:rPr lang="en-US" smtClean="0"/>
                  <a:t>Altogether, we have the following. 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loop is sequential, but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loop can be run in parallel.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555276" cy="3580955"/>
              </a:xfrm>
              <a:blipFill>
                <a:blip r:embed="rId2"/>
                <a:stretch>
                  <a:fillRect l="-285" t="-2896" r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75" y="4907714"/>
            <a:ext cx="4230515" cy="1154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194" y="4855309"/>
            <a:ext cx="4358282" cy="145749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3151729" y="5022745"/>
            <a:ext cx="1078786" cy="380143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08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Algorithmic analysis</a:t>
            </a:r>
          </a:p>
        </p:txBody>
      </p:sp>
      <p:sp>
        <p:nvSpPr>
          <p:cNvPr id="22531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Sometimes there is no way to restructure a loop to increase parallelism.</a:t>
            </a:r>
          </a:p>
          <a:p>
            <a:r>
              <a:rPr lang="en-US" smtClean="0"/>
              <a:t>We can try to restructure the algorithm to eliminate dependences and improve parallelism.</a:t>
            </a:r>
          </a:p>
          <a:p>
            <a:r>
              <a:rPr lang="en-US" smtClean="0"/>
              <a:t>Need to understand the purpose of the algorithm and how it is used.</a:t>
            </a:r>
          </a:p>
          <a:p>
            <a:r>
              <a:rPr lang="en-US" smtClean="0"/>
              <a:t>For example, some algorithms are nondeterministic or calculate an approximation (e.g., Jacobi iteration).</a:t>
            </a:r>
          </a:p>
          <a:p>
            <a:pPr lvl="1"/>
            <a:r>
              <a:rPr lang="en-US" smtClean="0"/>
              <a:t>In this case, restructuring the algorithm or ignoring some dependences may still give a valid result.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347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Fibonacci numbers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8426450" cy="396207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mtClean="0"/>
              <a:t>Fibonacci numbers</a:t>
            </a:r>
          </a:p>
          <a:p>
            <a:pPr lvl="1">
              <a:defRPr/>
            </a:pPr>
            <a:r>
              <a:rPr lang="en-US" smtClean="0"/>
              <a:t>F</a:t>
            </a:r>
            <a:r>
              <a:rPr lang="en-US" baseline="-25000" smtClean="0"/>
              <a:t>1</a:t>
            </a:r>
            <a:r>
              <a:rPr lang="en-US" smtClean="0"/>
              <a:t>=F</a:t>
            </a:r>
            <a:r>
              <a:rPr lang="en-US" baseline="-25000" smtClean="0"/>
              <a:t>2</a:t>
            </a:r>
            <a:r>
              <a:rPr lang="en-US" smtClean="0"/>
              <a:t>=1.</a:t>
            </a:r>
          </a:p>
          <a:p>
            <a:pPr lvl="1">
              <a:defRPr/>
            </a:pPr>
            <a:r>
              <a:rPr lang="en-US" smtClean="0"/>
              <a:t>F</a:t>
            </a:r>
            <a:r>
              <a:rPr lang="en-US" baseline="-25000" smtClean="0"/>
              <a:t>n</a:t>
            </a:r>
            <a:r>
              <a:rPr lang="en-US" smtClean="0"/>
              <a:t>=F</a:t>
            </a:r>
            <a:r>
              <a:rPr lang="en-US" baseline="-25000" smtClean="0"/>
              <a:t>n-1</a:t>
            </a:r>
            <a:r>
              <a:rPr lang="en-US" smtClean="0"/>
              <a:t>+F</a:t>
            </a:r>
            <a:r>
              <a:rPr lang="en-US" baseline="-25000" smtClean="0"/>
              <a:t>n-2</a:t>
            </a:r>
            <a:r>
              <a:rPr lang="en-US" smtClean="0"/>
              <a:t>, for n&gt;2.</a:t>
            </a:r>
          </a:p>
          <a:p>
            <a:pPr lvl="1">
              <a:defRPr/>
            </a:pPr>
            <a:r>
              <a:rPr lang="en-US" smtClean="0"/>
              <a:t>1,1,2,3,5,8,13,21,34,...</a:t>
            </a:r>
          </a:p>
          <a:p>
            <a:pPr>
              <a:defRPr/>
            </a:pPr>
            <a:r>
              <a:rPr lang="en-US" smtClean="0"/>
              <a:t>Computing F</a:t>
            </a:r>
            <a:r>
              <a:rPr lang="en-US" baseline="-25000" smtClean="0"/>
              <a:t>n </a:t>
            </a:r>
            <a:r>
              <a:rPr lang="en-US" smtClean="0"/>
              <a:t>sequentially takes O(n) time.</a:t>
            </a:r>
          </a:p>
          <a:p>
            <a:pPr>
              <a:defRPr/>
            </a:pPr>
            <a:r>
              <a:rPr lang="en-US" smtClean="0"/>
              <a:t>Can we compute F</a:t>
            </a:r>
            <a:r>
              <a:rPr lang="en-US" baseline="-25000" smtClean="0"/>
              <a:t>n</a:t>
            </a:r>
            <a:r>
              <a:rPr lang="en-US" smtClean="0"/>
              <a:t> in parallel?  </a:t>
            </a:r>
          </a:p>
          <a:p>
            <a:pPr lvl="1">
              <a:defRPr/>
            </a:pPr>
            <a:r>
              <a:rPr lang="en-US" smtClean="0"/>
              <a:t>Looking at the LDG, it seems there’s no parallelism available.</a:t>
            </a:r>
          </a:p>
          <a:p>
            <a:pPr>
              <a:defRPr/>
            </a:pPr>
            <a:endParaRPr lang="en-US" smtClean="0"/>
          </a:p>
        </p:txBody>
      </p:sp>
      <p:grpSp>
        <p:nvGrpSpPr>
          <p:cNvPr id="3" name="Group 2"/>
          <p:cNvGrpSpPr/>
          <p:nvPr/>
        </p:nvGrpSpPr>
        <p:grpSpPr>
          <a:xfrm>
            <a:off x="2353198" y="5638392"/>
            <a:ext cx="3970338" cy="658046"/>
            <a:chOff x="2353198" y="5775027"/>
            <a:chExt cx="3970338" cy="658046"/>
          </a:xfrm>
        </p:grpSpPr>
        <p:grpSp>
          <p:nvGrpSpPr>
            <p:cNvPr id="5" name="Group 88"/>
            <p:cNvGrpSpPr>
              <a:grpSpLocks/>
            </p:cNvGrpSpPr>
            <p:nvPr/>
          </p:nvGrpSpPr>
          <p:grpSpPr bwMode="auto">
            <a:xfrm>
              <a:off x="2353198" y="5790076"/>
              <a:ext cx="3970338" cy="642997"/>
              <a:chOff x="1447800" y="3548003"/>
              <a:chExt cx="3970505" cy="642997"/>
            </a:xfrm>
          </p:grpSpPr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15240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24384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33528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Oval 17"/>
              <p:cNvSpPr>
                <a:spLocks noChangeArrowheads="1"/>
              </p:cNvSpPr>
              <p:nvPr/>
            </p:nvSpPr>
            <p:spPr bwMode="auto">
              <a:xfrm>
                <a:off x="42672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Oval 18"/>
              <p:cNvSpPr>
                <a:spLocks noChangeArrowheads="1"/>
              </p:cNvSpPr>
              <p:nvPr/>
            </p:nvSpPr>
            <p:spPr bwMode="auto">
              <a:xfrm>
                <a:off x="51816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Line 18"/>
              <p:cNvSpPr>
                <a:spLocks noChangeShapeType="1"/>
              </p:cNvSpPr>
              <p:nvPr/>
            </p:nvSpPr>
            <p:spPr bwMode="auto">
              <a:xfrm>
                <a:off x="17526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26669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 Box 31"/>
              <p:cNvSpPr txBox="1">
                <a:spLocks noChangeArrowheads="1"/>
              </p:cNvSpPr>
              <p:nvPr/>
            </p:nvSpPr>
            <p:spPr bwMode="auto">
              <a:xfrm>
                <a:off x="3276599" y="3548003"/>
                <a:ext cx="3129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Text Box 32"/>
              <p:cNvSpPr txBox="1">
                <a:spLocks noChangeArrowheads="1"/>
              </p:cNvSpPr>
              <p:nvPr/>
            </p:nvSpPr>
            <p:spPr bwMode="auto">
              <a:xfrm>
                <a:off x="2362199" y="3548003"/>
                <a:ext cx="3129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Text Box 33"/>
              <p:cNvSpPr txBox="1">
                <a:spLocks noChangeArrowheads="1"/>
              </p:cNvSpPr>
              <p:nvPr/>
            </p:nvSpPr>
            <p:spPr bwMode="auto">
              <a:xfrm>
                <a:off x="1447800" y="3548003"/>
                <a:ext cx="3129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>
                <a:off x="35814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44957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 Box 31"/>
              <p:cNvSpPr txBox="1">
                <a:spLocks noChangeArrowheads="1"/>
              </p:cNvSpPr>
              <p:nvPr/>
            </p:nvSpPr>
            <p:spPr bwMode="auto">
              <a:xfrm>
                <a:off x="51053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Text Box 32"/>
              <p:cNvSpPr txBox="1">
                <a:spLocks noChangeArrowheads="1"/>
              </p:cNvSpPr>
              <p:nvPr/>
            </p:nvSpPr>
            <p:spPr bwMode="auto">
              <a:xfrm>
                <a:off x="41909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" name="Freeform 1"/>
            <p:cNvSpPr/>
            <p:nvPr/>
          </p:nvSpPr>
          <p:spPr bwMode="auto">
            <a:xfrm>
              <a:off x="2554014" y="5785943"/>
              <a:ext cx="1797269" cy="415160"/>
            </a:xfrm>
            <a:custGeom>
              <a:avLst/>
              <a:gdLst>
                <a:gd name="connsiteX0" fmla="*/ 0 w 1797269"/>
                <a:gd name="connsiteY0" fmla="*/ 409905 h 415160"/>
                <a:gd name="connsiteX1" fmla="*/ 951186 w 1797269"/>
                <a:gd name="connsiteY1" fmla="*/ 2 h 415160"/>
                <a:gd name="connsiteX2" fmla="*/ 1797269 w 1797269"/>
                <a:gd name="connsiteY2" fmla="*/ 415160 h 41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7269" h="415160">
                  <a:moveTo>
                    <a:pt x="0" y="409905"/>
                  </a:moveTo>
                  <a:cubicBezTo>
                    <a:pt x="325820" y="204515"/>
                    <a:pt x="651641" y="-874"/>
                    <a:pt x="951186" y="2"/>
                  </a:cubicBezTo>
                  <a:cubicBezTo>
                    <a:pt x="1250731" y="878"/>
                    <a:pt x="1524000" y="208019"/>
                    <a:pt x="1797269" y="41516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3481793" y="5782170"/>
              <a:ext cx="1797269" cy="415160"/>
            </a:xfrm>
            <a:custGeom>
              <a:avLst/>
              <a:gdLst>
                <a:gd name="connsiteX0" fmla="*/ 0 w 1797269"/>
                <a:gd name="connsiteY0" fmla="*/ 409905 h 415160"/>
                <a:gd name="connsiteX1" fmla="*/ 951186 w 1797269"/>
                <a:gd name="connsiteY1" fmla="*/ 2 h 415160"/>
                <a:gd name="connsiteX2" fmla="*/ 1797269 w 1797269"/>
                <a:gd name="connsiteY2" fmla="*/ 415160 h 41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7269" h="415160">
                  <a:moveTo>
                    <a:pt x="0" y="409905"/>
                  </a:moveTo>
                  <a:cubicBezTo>
                    <a:pt x="325820" y="204515"/>
                    <a:pt x="651641" y="-874"/>
                    <a:pt x="951186" y="2"/>
                  </a:cubicBezTo>
                  <a:cubicBezTo>
                    <a:pt x="1250731" y="878"/>
                    <a:pt x="1524000" y="208019"/>
                    <a:pt x="1797269" y="41516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4388139" y="5775027"/>
              <a:ext cx="1797269" cy="415160"/>
            </a:xfrm>
            <a:custGeom>
              <a:avLst/>
              <a:gdLst>
                <a:gd name="connsiteX0" fmla="*/ 0 w 1797269"/>
                <a:gd name="connsiteY0" fmla="*/ 409905 h 415160"/>
                <a:gd name="connsiteX1" fmla="*/ 951186 w 1797269"/>
                <a:gd name="connsiteY1" fmla="*/ 2 h 415160"/>
                <a:gd name="connsiteX2" fmla="*/ 1797269 w 1797269"/>
                <a:gd name="connsiteY2" fmla="*/ 415160 h 41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7269" h="415160">
                  <a:moveTo>
                    <a:pt x="0" y="409905"/>
                  </a:moveTo>
                  <a:cubicBezTo>
                    <a:pt x="325820" y="204515"/>
                    <a:pt x="651641" y="-874"/>
                    <a:pt x="951186" y="2"/>
                  </a:cubicBezTo>
                  <a:cubicBezTo>
                    <a:pt x="1250731" y="878"/>
                    <a:pt x="1524000" y="208019"/>
                    <a:pt x="1797269" y="41516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99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Fibonacci numbers in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024813" cy="49053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A simple identity.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Let A=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  </a:t>
            </a:r>
          </a:p>
          <a:p>
            <a:pPr>
              <a:defRPr/>
            </a:pPr>
            <a:r>
              <a:rPr lang="en-US" dirty="0" smtClean="0"/>
              <a:t>By repeatedly applying the identity, we get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So if we can quickly compute A</a:t>
            </a:r>
            <a:r>
              <a:rPr lang="en-US" baseline="30000" dirty="0" smtClean="0"/>
              <a:t>n</a:t>
            </a:r>
            <a:r>
              <a:rPr lang="en-US" dirty="0" smtClean="0"/>
              <a:t> in parallel, we can compute F</a:t>
            </a:r>
            <a:r>
              <a:rPr lang="en-US" baseline="-25000" dirty="0" smtClean="0"/>
              <a:t>n+2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smtClean="0"/>
              <a:t>Can </a:t>
            </a:r>
            <a:r>
              <a:rPr lang="en-US" dirty="0" smtClean="0"/>
              <a:t>compute F</a:t>
            </a:r>
            <a:r>
              <a:rPr lang="en-US" baseline="-25000" dirty="0" smtClean="0"/>
              <a:t>n</a:t>
            </a:r>
            <a:r>
              <a:rPr lang="en-US" dirty="0" smtClean="0"/>
              <a:t> in O(log n</a:t>
            </a:r>
            <a:r>
              <a:rPr lang="en-US" smtClean="0"/>
              <a:t>) time with n processors.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915988" y="1876425"/>
          <a:ext cx="23717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" name="Equation" r:id="rId3" imgW="1422400" imgH="482600" progId="Equation.3">
                  <p:embed/>
                </p:oleObj>
              </mc:Choice>
              <mc:Fallback>
                <p:oleObj name="Equation" r:id="rId3" imgW="1422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876425"/>
                        <a:ext cx="237172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941513" y="3003550"/>
          <a:ext cx="8080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" name="Equation" r:id="rId5" imgW="444307" imgH="457002" progId="Equation.3">
                  <p:embed/>
                </p:oleObj>
              </mc:Choice>
              <mc:Fallback>
                <p:oleObj name="Equation" r:id="rId5" imgW="444307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3003550"/>
                        <a:ext cx="808037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935038" y="4337050"/>
          <a:ext cx="157321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" name="Equation" r:id="rId7" imgW="1016000" imgH="482600" progId="Equation.3">
                  <p:embed/>
                </p:oleObj>
              </mc:Choice>
              <mc:Fallback>
                <p:oleObj name="Equation" r:id="rId7" imgW="1016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4337050"/>
                        <a:ext cx="1573212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4295775" y="1389063"/>
            <a:ext cx="4403725" cy="2349500"/>
            <a:chOff x="1451296" y="2202110"/>
            <a:chExt cx="4404220" cy="2350514"/>
          </a:xfrm>
        </p:grpSpPr>
        <p:grpSp>
          <p:nvGrpSpPr>
            <p:cNvPr id="26632" name="Group 26"/>
            <p:cNvGrpSpPr>
              <a:grpSpLocks/>
            </p:cNvGrpSpPr>
            <p:nvPr/>
          </p:nvGrpSpPr>
          <p:grpSpPr bwMode="auto">
            <a:xfrm>
              <a:off x="1451296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709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711" name="Oval 3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12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710" name="TextBox 123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26633" name="Group 27"/>
            <p:cNvGrpSpPr>
              <a:grpSpLocks/>
            </p:cNvGrpSpPr>
            <p:nvPr/>
          </p:nvGrpSpPr>
          <p:grpSpPr bwMode="auto">
            <a:xfrm>
              <a:off x="2009763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705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707" name="Oval 120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08" name="TextBox 12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706" name="TextBox 119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26634" name="Group 32"/>
            <p:cNvGrpSpPr>
              <a:grpSpLocks/>
            </p:cNvGrpSpPr>
            <p:nvPr/>
          </p:nvGrpSpPr>
          <p:grpSpPr bwMode="auto">
            <a:xfrm>
              <a:off x="2568230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701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703" name="Oval 116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04" name="TextBox 117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702" name="TextBox 115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26635" name="Group 37"/>
            <p:cNvGrpSpPr>
              <a:grpSpLocks/>
            </p:cNvGrpSpPr>
            <p:nvPr/>
          </p:nvGrpSpPr>
          <p:grpSpPr bwMode="auto">
            <a:xfrm>
              <a:off x="3126697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97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99" name="Oval 112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00" name="TextBox 113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98" name="TextBox 111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26636" name="Group 42"/>
            <p:cNvGrpSpPr>
              <a:grpSpLocks/>
            </p:cNvGrpSpPr>
            <p:nvPr/>
          </p:nvGrpSpPr>
          <p:grpSpPr bwMode="auto">
            <a:xfrm>
              <a:off x="3685164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93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95" name="Oval 108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96" name="TextBox 109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94" name="TextBox 107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26637" name="Group 47"/>
            <p:cNvGrpSpPr>
              <a:grpSpLocks/>
            </p:cNvGrpSpPr>
            <p:nvPr/>
          </p:nvGrpSpPr>
          <p:grpSpPr bwMode="auto">
            <a:xfrm>
              <a:off x="4243631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89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91" name="Oval 104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92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90" name="TextBox 103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26638" name="Group 52"/>
            <p:cNvGrpSpPr>
              <a:grpSpLocks/>
            </p:cNvGrpSpPr>
            <p:nvPr/>
          </p:nvGrpSpPr>
          <p:grpSpPr bwMode="auto">
            <a:xfrm>
              <a:off x="4802098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85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87" name="Oval 55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88" name="TextBox 10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86" name="TextBox 99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7</a:t>
                </a:r>
              </a:p>
            </p:txBody>
          </p:sp>
        </p:grpSp>
        <p:grpSp>
          <p:nvGrpSpPr>
            <p:cNvPr id="26639" name="Group 57"/>
            <p:cNvGrpSpPr>
              <a:grpSpLocks/>
            </p:cNvGrpSpPr>
            <p:nvPr/>
          </p:nvGrpSpPr>
          <p:grpSpPr bwMode="auto">
            <a:xfrm>
              <a:off x="5360566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81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83" name="Oval 96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84" name="TextBox 97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82" name="TextBox 95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8</a:t>
                </a:r>
              </a:p>
            </p:txBody>
          </p:sp>
        </p:grpSp>
        <p:grpSp>
          <p:nvGrpSpPr>
            <p:cNvPr id="26640" name="Group 12"/>
            <p:cNvGrpSpPr>
              <a:grpSpLocks/>
            </p:cNvGrpSpPr>
            <p:nvPr/>
          </p:nvGrpSpPr>
          <p:grpSpPr bwMode="auto">
            <a:xfrm>
              <a:off x="5022809" y="3347207"/>
              <a:ext cx="520117" cy="502919"/>
              <a:chOff x="1451296" y="3892492"/>
              <a:chExt cx="520117" cy="502919"/>
            </a:xfrm>
          </p:grpSpPr>
          <p:sp>
            <p:nvSpPr>
              <p:cNvPr id="26679" name="Oval 92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80" name="TextBox 93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1" name="Group 12"/>
            <p:cNvGrpSpPr>
              <a:grpSpLocks/>
            </p:cNvGrpSpPr>
            <p:nvPr/>
          </p:nvGrpSpPr>
          <p:grpSpPr bwMode="auto">
            <a:xfrm>
              <a:off x="3930842" y="3347207"/>
              <a:ext cx="520117" cy="502919"/>
              <a:chOff x="1451296" y="3892492"/>
              <a:chExt cx="520117" cy="502919"/>
            </a:xfrm>
          </p:grpSpPr>
          <p:sp>
            <p:nvSpPr>
              <p:cNvPr id="26677" name="Oval 90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8" name="TextBox 91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2" name="Group 55"/>
            <p:cNvGrpSpPr>
              <a:grpSpLocks/>
            </p:cNvGrpSpPr>
            <p:nvPr/>
          </p:nvGrpSpPr>
          <p:grpSpPr bwMode="auto">
            <a:xfrm>
              <a:off x="2838875" y="3347207"/>
              <a:ext cx="520117" cy="338554"/>
              <a:chOff x="1451296" y="3892492"/>
              <a:chExt cx="520117" cy="338554"/>
            </a:xfrm>
          </p:grpSpPr>
          <p:sp>
            <p:nvSpPr>
              <p:cNvPr id="26675" name="Oval 88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6" name="TextBox 89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3" name="Group 12"/>
            <p:cNvGrpSpPr>
              <a:grpSpLocks/>
            </p:cNvGrpSpPr>
            <p:nvPr/>
          </p:nvGrpSpPr>
          <p:grpSpPr bwMode="auto">
            <a:xfrm>
              <a:off x="1746908" y="3347207"/>
              <a:ext cx="520117" cy="338555"/>
              <a:chOff x="1451296" y="3892492"/>
              <a:chExt cx="520117" cy="338555"/>
            </a:xfrm>
          </p:grpSpPr>
          <p:sp>
            <p:nvSpPr>
              <p:cNvPr id="26673" name="Oval 86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4" name="TextBox 87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338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4" name="Group 12"/>
            <p:cNvGrpSpPr>
              <a:grpSpLocks/>
            </p:cNvGrpSpPr>
            <p:nvPr/>
          </p:nvGrpSpPr>
          <p:grpSpPr bwMode="auto">
            <a:xfrm>
              <a:off x="2276812" y="2796330"/>
              <a:ext cx="520117" cy="502919"/>
              <a:chOff x="1451296" y="3892492"/>
              <a:chExt cx="520117" cy="502919"/>
            </a:xfrm>
          </p:grpSpPr>
          <p:sp>
            <p:nvSpPr>
              <p:cNvPr id="26671" name="Oval 84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2" name="TextBox 85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5" name="Group 12"/>
            <p:cNvGrpSpPr>
              <a:grpSpLocks/>
            </p:cNvGrpSpPr>
            <p:nvPr/>
          </p:nvGrpSpPr>
          <p:grpSpPr bwMode="auto">
            <a:xfrm>
              <a:off x="4434181" y="2796330"/>
              <a:ext cx="520117" cy="502919"/>
              <a:chOff x="1451296" y="3892492"/>
              <a:chExt cx="520117" cy="502919"/>
            </a:xfrm>
          </p:grpSpPr>
          <p:sp>
            <p:nvSpPr>
              <p:cNvPr id="26669" name="Oval 82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0" name="TextBox 83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6" name="Group 12"/>
            <p:cNvGrpSpPr>
              <a:grpSpLocks/>
            </p:cNvGrpSpPr>
            <p:nvPr/>
          </p:nvGrpSpPr>
          <p:grpSpPr bwMode="auto">
            <a:xfrm>
              <a:off x="3352001" y="2202110"/>
              <a:ext cx="520117" cy="502919"/>
              <a:chOff x="1451296" y="3892492"/>
              <a:chExt cx="520117" cy="502919"/>
            </a:xfrm>
          </p:grpSpPr>
          <p:sp>
            <p:nvSpPr>
              <p:cNvPr id="26667" name="Oval 80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68" name="TextBox 81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7" name="Group 104"/>
            <p:cNvGrpSpPr>
              <a:grpSpLocks/>
            </p:cNvGrpSpPr>
            <p:nvPr/>
          </p:nvGrpSpPr>
          <p:grpSpPr bwMode="auto">
            <a:xfrm>
              <a:off x="1702965" y="3665991"/>
              <a:ext cx="437911" cy="248557"/>
              <a:chOff x="1702965" y="3665991"/>
              <a:chExt cx="437911" cy="248557"/>
            </a:xfrm>
          </p:grpSpPr>
          <p:cxnSp>
            <p:nvCxnSpPr>
              <p:cNvPr id="26665" name="Straight Connector 7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6" name="Straight Connector 79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48" name="Group 105"/>
            <p:cNvGrpSpPr>
              <a:grpSpLocks/>
            </p:cNvGrpSpPr>
            <p:nvPr/>
          </p:nvGrpSpPr>
          <p:grpSpPr bwMode="auto">
            <a:xfrm>
              <a:off x="2802422" y="3665991"/>
              <a:ext cx="437911" cy="248557"/>
              <a:chOff x="1702965" y="3665991"/>
              <a:chExt cx="437911" cy="248557"/>
            </a:xfrm>
          </p:grpSpPr>
          <p:cxnSp>
            <p:nvCxnSpPr>
              <p:cNvPr id="26663" name="Straight Connector 7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4" name="Straight Connector 77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49" name="Group 108"/>
            <p:cNvGrpSpPr>
              <a:grpSpLocks/>
            </p:cNvGrpSpPr>
            <p:nvPr/>
          </p:nvGrpSpPr>
          <p:grpSpPr bwMode="auto">
            <a:xfrm>
              <a:off x="3905508" y="3669619"/>
              <a:ext cx="437911" cy="248557"/>
              <a:chOff x="1702965" y="3665991"/>
              <a:chExt cx="437911" cy="248557"/>
            </a:xfrm>
          </p:grpSpPr>
          <p:cxnSp>
            <p:nvCxnSpPr>
              <p:cNvPr id="26661" name="Straight Connector 7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2" name="Straight Connector 75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50" name="Group 111"/>
            <p:cNvGrpSpPr>
              <a:grpSpLocks/>
            </p:cNvGrpSpPr>
            <p:nvPr/>
          </p:nvGrpSpPr>
          <p:grpSpPr bwMode="auto">
            <a:xfrm>
              <a:off x="5001337" y="3673247"/>
              <a:ext cx="437911" cy="248557"/>
              <a:chOff x="1702965" y="3665991"/>
              <a:chExt cx="437911" cy="248557"/>
            </a:xfrm>
          </p:grpSpPr>
          <p:cxnSp>
            <p:nvCxnSpPr>
              <p:cNvPr id="26659" name="Straight Connector 7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0" name="Straight Connector 73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51" name="Group 121"/>
            <p:cNvGrpSpPr>
              <a:grpSpLocks/>
            </p:cNvGrpSpPr>
            <p:nvPr/>
          </p:nvGrpSpPr>
          <p:grpSpPr bwMode="auto">
            <a:xfrm>
              <a:off x="2082803" y="3113314"/>
              <a:ext cx="776511" cy="293919"/>
              <a:chOff x="2082803" y="3113314"/>
              <a:chExt cx="776511" cy="293919"/>
            </a:xfrm>
          </p:grpSpPr>
          <p:cxnSp>
            <p:nvCxnSpPr>
              <p:cNvPr id="26657" name="Straight Connector 7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073728" y="3129647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58" name="Straight Connector 71"/>
              <p:cNvCxnSpPr>
                <a:cxnSpLocks noChangeShapeType="1"/>
              </p:cNvCxnSpPr>
              <p:nvPr/>
            </p:nvCxnSpPr>
            <p:spPr bwMode="auto">
              <a:xfrm rot="16200000" flipV="1">
                <a:off x="2581728" y="3122389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52" name="Group 122"/>
            <p:cNvGrpSpPr>
              <a:grpSpLocks/>
            </p:cNvGrpSpPr>
            <p:nvPr/>
          </p:nvGrpSpPr>
          <p:grpSpPr bwMode="auto">
            <a:xfrm>
              <a:off x="4267203" y="3127828"/>
              <a:ext cx="776511" cy="293919"/>
              <a:chOff x="2082803" y="3113314"/>
              <a:chExt cx="776511" cy="293919"/>
            </a:xfrm>
          </p:grpSpPr>
          <p:cxnSp>
            <p:nvCxnSpPr>
              <p:cNvPr id="26655" name="Straight Connector 6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073728" y="3129647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56" name="Straight Connector 69"/>
              <p:cNvCxnSpPr>
                <a:cxnSpLocks noChangeShapeType="1"/>
              </p:cNvCxnSpPr>
              <p:nvPr/>
            </p:nvCxnSpPr>
            <p:spPr bwMode="auto">
              <a:xfrm rot="16200000" flipV="1">
                <a:off x="2581728" y="3122389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6653" name="Straight Connector 66"/>
            <p:cNvCxnSpPr>
              <a:cxnSpLocks noChangeShapeType="1"/>
            </p:cNvCxnSpPr>
            <p:nvPr/>
          </p:nvCxnSpPr>
          <p:spPr bwMode="auto">
            <a:xfrm flipV="1">
              <a:off x="2605318" y="2500086"/>
              <a:ext cx="769253" cy="36649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4" name="Straight Connector 67"/>
            <p:cNvCxnSpPr>
              <a:cxnSpLocks noChangeShapeType="1"/>
            </p:cNvCxnSpPr>
            <p:nvPr/>
          </p:nvCxnSpPr>
          <p:spPr bwMode="auto">
            <a:xfrm flipH="1" flipV="1">
              <a:off x="3715661" y="2481943"/>
              <a:ext cx="769253" cy="36649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0152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24250" cy="790575"/>
          </a:xfrm>
        </p:spPr>
        <p:txBody>
          <a:bodyPr/>
          <a:lstStyle/>
          <a:p>
            <a:pPr eaLnBrk="1" hangingPunct="1"/>
            <a:r>
              <a:rPr lang="en-US" smtClean="0"/>
              <a:t>Design considerations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4"/>
            <a:ext cx="8229600" cy="505400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smtClean="0"/>
              <a:t>Break program into tasks, consisting of statements that must be executed in order.</a:t>
            </a:r>
          </a:p>
          <a:p>
            <a:pPr lvl="1" eaLnBrk="1" hangingPunct="1"/>
            <a:r>
              <a:rPr lang="en-US" smtClean="0"/>
              <a:t>Use data dependence analysis.</a:t>
            </a:r>
          </a:p>
          <a:p>
            <a:pPr eaLnBrk="1" hangingPunct="1"/>
            <a:r>
              <a:rPr lang="en-US" smtClean="0"/>
              <a:t>Map independent tasks to different processors.</a:t>
            </a:r>
          </a:p>
          <a:p>
            <a:pPr lvl="1" eaLnBrk="1" hangingPunct="1"/>
            <a:r>
              <a:rPr lang="en-US" smtClean="0"/>
              <a:t>Mapping needs to consider load balancing, </a:t>
            </a:r>
            <a:r>
              <a:rPr lang="en-US"/>
              <a:t>e.g. static vs dynamic, block vs cyclic work assignment</a:t>
            </a:r>
            <a:r>
              <a:rPr lang="en-US" smtClean="0"/>
              <a:t>.</a:t>
            </a:r>
            <a:endParaRPr lang="en-US"/>
          </a:p>
          <a:p>
            <a:pPr eaLnBrk="1" hangingPunct="1"/>
            <a:r>
              <a:rPr lang="en-US" smtClean="0"/>
              <a:t>Variable specification</a:t>
            </a:r>
          </a:p>
          <a:p>
            <a:pPr lvl="1" eaLnBrk="1" hangingPunct="1"/>
            <a:r>
              <a:rPr lang="en-US" smtClean="0"/>
              <a:t>Shared vs. private vs. reduction</a:t>
            </a:r>
          </a:p>
          <a:p>
            <a:pPr lvl="1" eaLnBrk="1" hangingPunct="1"/>
            <a:r>
              <a:rPr lang="en-US"/>
              <a:t>Shared variables cause cache coherence traffic and much lower performance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smtClean="0"/>
              <a:t>Private and reduction variables don’t need synchronization (except possibly at end of a loop). </a:t>
            </a:r>
          </a:p>
          <a:p>
            <a:pPr eaLnBrk="1" hangingPunct="1">
              <a:defRPr/>
            </a:pPr>
            <a:r>
              <a:rPr lang="en-US" smtClean="0"/>
              <a:t>Dimension </a:t>
            </a:r>
            <a:r>
              <a:rPr lang="en-US"/>
              <a:t>mapping, e.g. row-wise vs column-wise.</a:t>
            </a:r>
          </a:p>
          <a:p>
            <a:pPr lvl="1" eaLnBrk="1" hangingPunct="1"/>
            <a:r>
              <a:rPr lang="en-US" smtClean="0"/>
              <a:t> Matching mapping to access pattern improves cache locality.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29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dependence analysis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58554" cy="3602042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anose="05050102010706020507" pitchFamily="18" charset="2"/>
              </a:rPr>
              <a:t>Let S1 and S2 be two statements in a sequential execution of a program.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anose="05050102010706020507" pitchFamily="18" charset="2"/>
              </a:rPr>
              <a:t>Suppose S1 occurs before S2.  They can have the following dependencies.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1503FB"/>
                </a:solidFill>
                <a:sym typeface="Symbol" panose="05050102010706020507" pitchFamily="18" charset="2"/>
              </a:rPr>
              <a:t>S1 T S2 </a:t>
            </a:r>
            <a:r>
              <a:rPr lang="en-US" smtClean="0">
                <a:sym typeface="Symbol" panose="05050102010706020507" pitchFamily="18" charset="2"/>
              </a:rPr>
              <a:t>denotes true dependence (RAW), i.e. S1 writes to a location that is read by S2.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1503FB"/>
                </a:solidFill>
                <a:sym typeface="Symbol" panose="05050102010706020507" pitchFamily="18" charset="2"/>
              </a:rPr>
              <a:t>S1 A S2 </a:t>
            </a:r>
            <a:r>
              <a:rPr lang="en-US" smtClean="0">
                <a:sym typeface="Symbol" panose="05050102010706020507" pitchFamily="18" charset="2"/>
              </a:rPr>
              <a:t>denotes anti dependence (WAR), i.e. S1 reads a location written by S2.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1503FB"/>
                </a:solidFill>
                <a:sym typeface="Symbol" panose="05050102010706020507" pitchFamily="18" charset="2"/>
              </a:rPr>
              <a:t>S1 O S2 </a:t>
            </a:r>
            <a:r>
              <a:rPr lang="en-US" smtClean="0">
                <a:sym typeface="Symbol" panose="05050102010706020507" pitchFamily="18" charset="2"/>
              </a:rPr>
              <a:t>denotes output dependence (WAW), i.e. S1 writes to the same location written by S2.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anose="05050102010706020507" pitchFamily="18" charset="2"/>
              </a:rPr>
              <a:t>Statements that don’t have dependencies are independent.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27988" y="4892839"/>
            <a:ext cx="24384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S1: x = 2</a:t>
            </a: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S2: z = 3;</a:t>
            </a:r>
            <a:endParaRPr lang="en-US" sz="20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S3: </a:t>
            </a: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S4: </a:t>
            </a: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x + z;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S5: </a:t>
            </a: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6;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02631" y="4892839"/>
            <a:ext cx="2725093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2000" smtClean="0"/>
              <a:t>Dependences</a:t>
            </a:r>
            <a:endParaRPr lang="en-US" smtClean="0"/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/>
              <a:t>S1 </a:t>
            </a:r>
            <a:r>
              <a:rPr lang="en-US" sz="1600">
                <a:sym typeface="Symbol" panose="05050102010706020507" pitchFamily="18" charset="2"/>
              </a:rPr>
              <a:t>T </a:t>
            </a:r>
            <a:r>
              <a:rPr lang="en-US" sz="1600" smtClean="0">
                <a:sym typeface="Symbol" panose="05050102010706020507" pitchFamily="18" charset="2"/>
              </a:rPr>
              <a:t>S3</a:t>
            </a:r>
            <a:endParaRPr lang="en-US" sz="1600">
              <a:sym typeface="Symbol" panose="05050102010706020507" pitchFamily="18" charset="2"/>
            </a:endParaRP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>
                <a:sym typeface="Symbol" panose="05050102010706020507" pitchFamily="18" charset="2"/>
              </a:rPr>
              <a:t>S1 T </a:t>
            </a:r>
            <a:r>
              <a:rPr lang="en-US" sz="1600" smtClean="0">
                <a:sym typeface="Symbol" panose="05050102010706020507" pitchFamily="18" charset="2"/>
              </a:rPr>
              <a:t>S4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S2 </a:t>
            </a:r>
            <a:r>
              <a:rPr lang="en-US" sz="1600">
                <a:sym typeface="Symbol" panose="05050102010706020507" pitchFamily="18" charset="2"/>
              </a:rPr>
              <a:t>T </a:t>
            </a:r>
            <a:r>
              <a:rPr lang="en-US" sz="1600" smtClean="0">
                <a:sym typeface="Symbol" panose="05050102010706020507" pitchFamily="18" charset="2"/>
              </a:rPr>
              <a:t>S4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S2 O S5</a:t>
            </a:r>
            <a:endParaRPr lang="en-US" sz="1600">
              <a:sym typeface="Symbol" panose="05050102010706020507" pitchFamily="18" charset="2"/>
            </a:endParaRP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S3 </a:t>
            </a:r>
            <a:r>
              <a:rPr lang="en-US" sz="1600">
                <a:sym typeface="Symbol" panose="05050102010706020507" pitchFamily="18" charset="2"/>
              </a:rPr>
              <a:t>O </a:t>
            </a:r>
            <a:r>
              <a:rPr lang="en-US" sz="1600" smtClean="0">
                <a:sym typeface="Symbol" panose="05050102010706020507" pitchFamily="18" charset="2"/>
              </a:rPr>
              <a:t>S4</a:t>
            </a:r>
            <a:endParaRPr lang="en-US" sz="1600">
              <a:sym typeface="Symbol" panose="05050102010706020507" pitchFamily="18" charset="2"/>
            </a:endParaRP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S4 </a:t>
            </a:r>
            <a:r>
              <a:rPr lang="en-US" sz="1600">
                <a:sym typeface="Symbol" panose="05050102010706020507" pitchFamily="18" charset="2"/>
              </a:rPr>
              <a:t>A </a:t>
            </a:r>
            <a:r>
              <a:rPr lang="en-US" sz="1600" smtClean="0">
                <a:sym typeface="Symbol" panose="05050102010706020507" pitchFamily="18" charset="2"/>
              </a:rPr>
              <a:t>S5</a:t>
            </a:r>
            <a:endParaRPr lang="en-US" sz="16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49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dependence analysis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199" y="1419223"/>
            <a:ext cx="8327205" cy="5402817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When parallelizing a program, must ensure dependent statements run in the same order in the sequential and parallel programs.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uarantees the parallel and sequential programs behave the same way.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 parallel program may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run correctly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without satisfying this condition, but it’s not guaranteed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The ordering requirement is transitive.  I.e. if S1</a:t>
            </a:r>
            <a:r>
              <a:rPr lang="en-US">
                <a:sym typeface="Symbol" panose="05050102010706020507" pitchFamily="18" charset="2"/>
              </a:rPr>
              <a:t> </a:t>
            </a:r>
            <a:r>
              <a:rPr lang="en-US" smtClean="0">
                <a:sym typeface="Symbol" panose="05050102010706020507" pitchFamily="18" charset="2"/>
              </a:rPr>
              <a:t>*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S2 and S2</a:t>
            </a:r>
            <a:r>
              <a:rPr lang="en-US">
                <a:sym typeface="Symbol" panose="05050102010706020507" pitchFamily="18" charset="2"/>
              </a:rPr>
              <a:t> </a:t>
            </a:r>
            <a:r>
              <a:rPr lang="en-US" smtClean="0">
                <a:sym typeface="Symbol" panose="05050102010706020507" pitchFamily="18" charset="2"/>
              </a:rPr>
              <a:t>*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S3, then S1 must run before S3 in any parallelization.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Dependent statements cannot on run on different processors, since we can’t enforce the order of execution (interleaving) on different processors.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Independent statements can run on different processors if they haven’t been ordered by transitivity. 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Goal is to identify all independent statements, to maximize parallelism.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</a:t>
            </a:r>
            <a:r>
              <a:rPr lang="en-US" smtClean="0"/>
              <a:t>ocus on parallelizing loops, since these are common in shared memory programs and are the main performance hotspots.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Notation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Let S denote a statement in the source program.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Given a nested loop with iteration variables i, j, ..., let S[i,j,…] denote a statement in loop iteration [i,j,…].</a:t>
            </a:r>
          </a:p>
        </p:txBody>
      </p:sp>
    </p:spTree>
    <p:extLst>
      <p:ext uri="{BB962C8B-B14F-4D97-AF65-F5344CB8AC3E}">
        <p14:creationId xmlns:p14="http://schemas.microsoft.com/office/powerpoint/2010/main" val="308791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dependence analysis</a:t>
            </a:r>
          </a:p>
        </p:txBody>
      </p:sp>
      <p:sp>
        <p:nvSpPr>
          <p:cNvPr id="9219" name="Content Placeholder 5"/>
          <p:cNvSpPr>
            <a:spLocks noGrp="1"/>
          </p:cNvSpPr>
          <p:nvPr>
            <p:ph idx="1"/>
          </p:nvPr>
        </p:nvSpPr>
        <p:spPr>
          <a:xfrm>
            <a:off x="685800" y="1371600"/>
            <a:ext cx="8123222" cy="1941967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Loop-carried dependence</a:t>
            </a:r>
          </a:p>
          <a:p>
            <a:pPr lvl="1"/>
            <a:r>
              <a:rPr lang="en-US" smtClean="0"/>
              <a:t>Dependence exists across different iterations of loop.</a:t>
            </a:r>
          </a:p>
          <a:p>
            <a:r>
              <a:rPr lang="en-US" smtClean="0"/>
              <a:t>Loop-independent dependence</a:t>
            </a:r>
          </a:p>
          <a:p>
            <a:pPr lvl="1"/>
            <a:r>
              <a:rPr lang="en-US" smtClean="0"/>
              <a:t>Dependence exists within the same iteration of loop.</a:t>
            </a:r>
          </a:p>
          <a:p>
            <a:endParaRPr lang="en-US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67277" y="3394297"/>
            <a:ext cx="4114800" cy="3046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a[i-1] + 1;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S2: b[i] = a[i];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a[i][j] = a[i][j-1] + 1;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S4: a[i][j] = a[i-1][j] + 1;</a:t>
            </a:r>
            <a:endParaRPr lang="en-US" sz="14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958277" y="3395885"/>
            <a:ext cx="38100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T S1[i+1]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S1[i] T S2[i]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loop-independent dependence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+mj-lt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S3[i,j] T S3[i,j+1]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loop-carried dependence in j loop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no loop-carried dependence in i loop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+mj-lt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S4[i,j] T S4[i+1,j] 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loop-carried dependence in i loop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no loop-carried dependence in j loop</a:t>
            </a:r>
          </a:p>
        </p:txBody>
      </p:sp>
    </p:spTree>
    <p:extLst>
      <p:ext uri="{BB962C8B-B14F-4D97-AF65-F5344CB8AC3E}">
        <p14:creationId xmlns:p14="http://schemas.microsoft.com/office/powerpoint/2010/main" val="303130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Iteration-space traversal graph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8229600" cy="2645596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Iteration-space traversal </a:t>
            </a:r>
            <a:r>
              <a:rPr lang="en-US" smtClean="0"/>
              <a:t>graph (ITG) is a line graph showing the order of traversal in the iteration space.</a:t>
            </a:r>
          </a:p>
          <a:p>
            <a:r>
              <a:rPr lang="en-US" smtClean="0"/>
              <a:t>Node in ITG is a point in the iteration space, i.e. a particular iteration.</a:t>
            </a:r>
          </a:p>
          <a:p>
            <a:r>
              <a:rPr lang="en-US" smtClean="0"/>
              <a:t>Directed edge in ITG gives the next iteration that will be executed after the current iteration.</a:t>
            </a:r>
          </a:p>
          <a:p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63804" y="4375414"/>
            <a:ext cx="419100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a[i][j] = a[i][j-1] + 1;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421516" y="4135157"/>
            <a:ext cx="2971800" cy="2500312"/>
            <a:chOff x="5638800" y="3824287"/>
            <a:chExt cx="2971800" cy="2500313"/>
          </a:xfrm>
        </p:grpSpPr>
        <p:sp>
          <p:nvSpPr>
            <p:cNvPr id="12294" name="Oval 5"/>
            <p:cNvSpPr>
              <a:spLocks noChangeArrowheads="1"/>
            </p:cNvSpPr>
            <p:nvPr/>
          </p:nvSpPr>
          <p:spPr bwMode="auto">
            <a:xfrm>
              <a:off x="6415088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5" name="Oval 6"/>
            <p:cNvSpPr>
              <a:spLocks noChangeArrowheads="1"/>
            </p:cNvSpPr>
            <p:nvPr/>
          </p:nvSpPr>
          <p:spPr bwMode="auto">
            <a:xfrm>
              <a:off x="73294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6" name="Oval 7"/>
            <p:cNvSpPr>
              <a:spLocks noChangeArrowheads="1"/>
            </p:cNvSpPr>
            <p:nvPr/>
          </p:nvSpPr>
          <p:spPr bwMode="auto">
            <a:xfrm>
              <a:off x="82438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7" name="Oval 8"/>
            <p:cNvSpPr>
              <a:spLocks noChangeArrowheads="1"/>
            </p:cNvSpPr>
            <p:nvPr/>
          </p:nvSpPr>
          <p:spPr bwMode="auto">
            <a:xfrm>
              <a:off x="6415088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8" name="Oval 9"/>
            <p:cNvSpPr>
              <a:spLocks noChangeArrowheads="1"/>
            </p:cNvSpPr>
            <p:nvPr/>
          </p:nvSpPr>
          <p:spPr bwMode="auto">
            <a:xfrm>
              <a:off x="6415088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9" name="Oval 10"/>
            <p:cNvSpPr>
              <a:spLocks noChangeArrowheads="1"/>
            </p:cNvSpPr>
            <p:nvPr/>
          </p:nvSpPr>
          <p:spPr bwMode="auto">
            <a:xfrm>
              <a:off x="73294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0" name="Oval 11"/>
            <p:cNvSpPr>
              <a:spLocks noChangeArrowheads="1"/>
            </p:cNvSpPr>
            <p:nvPr/>
          </p:nvSpPr>
          <p:spPr bwMode="auto">
            <a:xfrm>
              <a:off x="82438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1" name="Oval 12"/>
            <p:cNvSpPr>
              <a:spLocks noChangeArrowheads="1"/>
            </p:cNvSpPr>
            <p:nvPr/>
          </p:nvSpPr>
          <p:spPr bwMode="auto">
            <a:xfrm>
              <a:off x="73294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2" name="Oval 13"/>
            <p:cNvSpPr>
              <a:spLocks noChangeArrowheads="1"/>
            </p:cNvSpPr>
            <p:nvPr/>
          </p:nvSpPr>
          <p:spPr bwMode="auto">
            <a:xfrm>
              <a:off x="82438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5695950" y="5195887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2304" name="Text Box 16"/>
            <p:cNvSpPr txBox="1">
              <a:spLocks noChangeArrowheads="1"/>
            </p:cNvSpPr>
            <p:nvPr/>
          </p:nvSpPr>
          <p:spPr bwMode="auto">
            <a:xfrm>
              <a:off x="7280275" y="3824287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2305" name="Line 18"/>
            <p:cNvSpPr>
              <a:spLocks noChangeShapeType="1"/>
            </p:cNvSpPr>
            <p:nvPr/>
          </p:nvSpPr>
          <p:spPr bwMode="auto">
            <a:xfrm>
              <a:off x="6643688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19"/>
            <p:cNvSpPr>
              <a:spLocks noChangeShapeType="1"/>
            </p:cNvSpPr>
            <p:nvPr/>
          </p:nvSpPr>
          <p:spPr bwMode="auto">
            <a:xfrm>
              <a:off x="7558087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Freeform 21"/>
            <p:cNvSpPr>
              <a:spLocks/>
            </p:cNvSpPr>
            <p:nvPr/>
          </p:nvSpPr>
          <p:spPr bwMode="auto">
            <a:xfrm>
              <a:off x="6261101" y="4573588"/>
              <a:ext cx="2335211" cy="833438"/>
            </a:xfrm>
            <a:custGeom>
              <a:avLst/>
              <a:gdLst>
                <a:gd name="T0" fmla="*/ 2147483646 w 1471"/>
                <a:gd name="T1" fmla="*/ 0 h 525"/>
                <a:gd name="T2" fmla="*/ 2147483646 w 1471"/>
                <a:gd name="T3" fmla="*/ 2147483646 h 525"/>
                <a:gd name="T4" fmla="*/ 2147483646 w 1471"/>
                <a:gd name="T5" fmla="*/ 2147483646 h 525"/>
                <a:gd name="T6" fmla="*/ 2147483646 w 1471"/>
                <a:gd name="T7" fmla="*/ 2147483646 h 525"/>
                <a:gd name="T8" fmla="*/ 2147483646 w 1471"/>
                <a:gd name="T9" fmla="*/ 2147483646 h 525"/>
                <a:gd name="T10" fmla="*/ 2147483646 w 1471"/>
                <a:gd name="T11" fmla="*/ 2147483646 h 525"/>
                <a:gd name="T12" fmla="*/ 2147483646 w 1471"/>
                <a:gd name="T13" fmla="*/ 2147483646 h 525"/>
                <a:gd name="T14" fmla="*/ 2147483646 w 1471"/>
                <a:gd name="T15" fmla="*/ 2147483646 h 525"/>
                <a:gd name="T16" fmla="*/ 2147483646 w 1471"/>
                <a:gd name="T17" fmla="*/ 2147483646 h 5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1"/>
                <a:gd name="T28" fmla="*/ 0 h 525"/>
                <a:gd name="T29" fmla="*/ 1471 w 1471"/>
                <a:gd name="T30" fmla="*/ 525 h 5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1" h="525">
                  <a:moveTo>
                    <a:pt x="1377" y="0"/>
                  </a:moveTo>
                  <a:cubicBezTo>
                    <a:pt x="1438" y="42"/>
                    <a:pt x="1413" y="21"/>
                    <a:pt x="1454" y="60"/>
                  </a:cubicBezTo>
                  <a:cubicBezTo>
                    <a:pt x="1459" y="77"/>
                    <a:pt x="1471" y="94"/>
                    <a:pt x="1471" y="112"/>
                  </a:cubicBezTo>
                  <a:cubicBezTo>
                    <a:pt x="1471" y="149"/>
                    <a:pt x="1467" y="187"/>
                    <a:pt x="1462" y="224"/>
                  </a:cubicBezTo>
                  <a:cubicBezTo>
                    <a:pt x="1458" y="259"/>
                    <a:pt x="1437" y="264"/>
                    <a:pt x="1411" y="292"/>
                  </a:cubicBezTo>
                  <a:cubicBezTo>
                    <a:pt x="1363" y="343"/>
                    <a:pt x="1296" y="346"/>
                    <a:pt x="1230" y="361"/>
                  </a:cubicBezTo>
                  <a:cubicBezTo>
                    <a:pt x="834" y="354"/>
                    <a:pt x="439" y="341"/>
                    <a:pt x="44" y="378"/>
                  </a:cubicBezTo>
                  <a:cubicBezTo>
                    <a:pt x="0" y="424"/>
                    <a:pt x="21" y="452"/>
                    <a:pt x="27" y="525"/>
                  </a:cubicBezTo>
                  <a:cubicBezTo>
                    <a:pt x="48" y="521"/>
                    <a:pt x="89" y="507"/>
                    <a:pt x="113" y="50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Freeform 22"/>
            <p:cNvSpPr>
              <a:spLocks/>
            </p:cNvSpPr>
            <p:nvPr/>
          </p:nvSpPr>
          <p:spPr bwMode="auto">
            <a:xfrm>
              <a:off x="6161088" y="5394325"/>
              <a:ext cx="2449512" cy="854075"/>
            </a:xfrm>
            <a:custGeom>
              <a:avLst/>
              <a:gdLst>
                <a:gd name="T0" fmla="*/ 2147483646 w 1543"/>
                <a:gd name="T1" fmla="*/ 0 h 538"/>
                <a:gd name="T2" fmla="*/ 2147483646 w 1543"/>
                <a:gd name="T3" fmla="*/ 2147483646 h 538"/>
                <a:gd name="T4" fmla="*/ 2147483646 w 1543"/>
                <a:gd name="T5" fmla="*/ 2147483646 h 538"/>
                <a:gd name="T6" fmla="*/ 2147483646 w 1543"/>
                <a:gd name="T7" fmla="*/ 2147483646 h 538"/>
                <a:gd name="T8" fmla="*/ 2147483646 w 1543"/>
                <a:gd name="T9" fmla="*/ 2147483646 h 538"/>
                <a:gd name="T10" fmla="*/ 2147483646 w 1543"/>
                <a:gd name="T11" fmla="*/ 2147483646 h 538"/>
                <a:gd name="T12" fmla="*/ 2147483646 w 1543"/>
                <a:gd name="T13" fmla="*/ 2147483646 h 5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3"/>
                <a:gd name="T22" fmla="*/ 0 h 538"/>
                <a:gd name="T23" fmla="*/ 1543 w 1543"/>
                <a:gd name="T24" fmla="*/ 538 h 5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3" h="538">
                  <a:moveTo>
                    <a:pt x="1448" y="0"/>
                  </a:moveTo>
                  <a:cubicBezTo>
                    <a:pt x="1476" y="18"/>
                    <a:pt x="1511" y="50"/>
                    <a:pt x="1543" y="60"/>
                  </a:cubicBezTo>
                  <a:cubicBezTo>
                    <a:pt x="1536" y="129"/>
                    <a:pt x="1538" y="184"/>
                    <a:pt x="1465" y="206"/>
                  </a:cubicBezTo>
                  <a:cubicBezTo>
                    <a:pt x="1305" y="373"/>
                    <a:pt x="1152" y="354"/>
                    <a:pt x="932" y="370"/>
                  </a:cubicBezTo>
                  <a:cubicBezTo>
                    <a:pt x="617" y="392"/>
                    <a:pt x="415" y="391"/>
                    <a:pt x="30" y="395"/>
                  </a:cubicBezTo>
                  <a:cubicBezTo>
                    <a:pt x="24" y="401"/>
                    <a:pt x="13" y="405"/>
                    <a:pt x="12" y="413"/>
                  </a:cubicBezTo>
                  <a:cubicBezTo>
                    <a:pt x="0" y="538"/>
                    <a:pt x="45" y="490"/>
                    <a:pt x="167" y="49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23"/>
            <p:cNvSpPr>
              <a:spLocks noChangeShapeType="1"/>
            </p:cNvSpPr>
            <p:nvPr/>
          </p:nvSpPr>
          <p:spPr bwMode="auto">
            <a:xfrm>
              <a:off x="6643688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24"/>
            <p:cNvSpPr>
              <a:spLocks noChangeShapeType="1"/>
            </p:cNvSpPr>
            <p:nvPr/>
          </p:nvSpPr>
          <p:spPr bwMode="auto">
            <a:xfrm>
              <a:off x="7558087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25"/>
            <p:cNvSpPr>
              <a:spLocks noChangeShapeType="1"/>
            </p:cNvSpPr>
            <p:nvPr/>
          </p:nvSpPr>
          <p:spPr bwMode="auto">
            <a:xfrm>
              <a:off x="6681788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26"/>
            <p:cNvSpPr>
              <a:spLocks noChangeShapeType="1"/>
            </p:cNvSpPr>
            <p:nvPr/>
          </p:nvSpPr>
          <p:spPr bwMode="auto">
            <a:xfrm>
              <a:off x="7596187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Text Box 28"/>
            <p:cNvSpPr txBox="1">
              <a:spLocks noChangeArrowheads="1"/>
            </p:cNvSpPr>
            <p:nvPr/>
          </p:nvSpPr>
          <p:spPr bwMode="auto">
            <a:xfrm>
              <a:off x="5957888" y="4433888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314" name="Text Box 29"/>
            <p:cNvSpPr txBox="1">
              <a:spLocks noChangeArrowheads="1"/>
            </p:cNvSpPr>
            <p:nvPr/>
          </p:nvSpPr>
          <p:spPr bwMode="auto">
            <a:xfrm>
              <a:off x="5918200" y="5195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315" name="Text Box 30"/>
            <p:cNvSpPr txBox="1">
              <a:spLocks noChangeArrowheads="1"/>
            </p:cNvSpPr>
            <p:nvPr/>
          </p:nvSpPr>
          <p:spPr bwMode="auto">
            <a:xfrm>
              <a:off x="5943600" y="5957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316" name="Text Box 31"/>
            <p:cNvSpPr txBox="1">
              <a:spLocks noChangeArrowheads="1"/>
            </p:cNvSpPr>
            <p:nvPr/>
          </p:nvSpPr>
          <p:spPr bwMode="auto">
            <a:xfrm>
              <a:off x="81676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317" name="Text Box 32"/>
            <p:cNvSpPr txBox="1">
              <a:spLocks noChangeArrowheads="1"/>
            </p:cNvSpPr>
            <p:nvPr/>
          </p:nvSpPr>
          <p:spPr bwMode="auto">
            <a:xfrm>
              <a:off x="72532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318" name="Text Box 33"/>
            <p:cNvSpPr txBox="1">
              <a:spLocks noChangeArrowheads="1"/>
            </p:cNvSpPr>
            <p:nvPr/>
          </p:nvSpPr>
          <p:spPr bwMode="auto">
            <a:xfrm>
              <a:off x="6338888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319" name="TextBox 30"/>
            <p:cNvSpPr txBox="1">
              <a:spLocks noChangeArrowheads="1"/>
            </p:cNvSpPr>
            <p:nvPr/>
          </p:nvSpPr>
          <p:spPr bwMode="auto">
            <a:xfrm>
              <a:off x="5638800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497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Loop-carried dependence graph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35108" cy="261198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Given the ITG, can determine the dependence between different loops.</a:t>
            </a:r>
          </a:p>
          <a:p>
            <a:r>
              <a:rPr lang="en-US" smtClean="0"/>
              <a:t>Loop-carried Dependence Graph (LDG) shows the loop-carried  true/anti/output dependence relationships.</a:t>
            </a:r>
          </a:p>
          <a:p>
            <a:pPr eaLnBrk="1" hangingPunct="1"/>
            <a:r>
              <a:rPr lang="en-US" smtClean="0"/>
              <a:t>Node in LDG is a point in the iteration space.</a:t>
            </a:r>
          </a:p>
          <a:p>
            <a:pPr eaLnBrk="1" hangingPunct="1"/>
            <a:r>
              <a:rPr lang="en-US" smtClean="0"/>
              <a:t>Directed edge in LDG is the dependence.</a:t>
            </a:r>
          </a:p>
          <a:p>
            <a:pPr eaLnBrk="1" hangingPunct="1"/>
            <a:r>
              <a:rPr lang="en-US" smtClean="0"/>
              <a:t>LDG helps identify parts of the loop that can be done in parallel.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67246" y="4162999"/>
            <a:ext cx="4114800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a[i][j] = a[i][j-1] + 1;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867246" y="5237736"/>
            <a:ext cx="3810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sym typeface="Symbol" pitchFamily="18" charset="2"/>
              </a:rPr>
              <a:t>S3[</a:t>
            </a:r>
            <a:r>
              <a:rPr lang="en-US" sz="1600" dirty="0" err="1">
                <a:latin typeface="+mn-lt"/>
                <a:sym typeface="Symbol" pitchFamily="18" charset="2"/>
              </a:rPr>
              <a:t>i,j</a:t>
            </a:r>
            <a:r>
              <a:rPr lang="en-US" sz="1600" dirty="0">
                <a:latin typeface="+mn-lt"/>
                <a:sym typeface="Symbol" pitchFamily="18" charset="2"/>
              </a:rPr>
              <a:t>] T S3[i,j+1]</a:t>
            </a:r>
          </a:p>
          <a:p>
            <a:pPr>
              <a:buFontTx/>
              <a:buChar char="-"/>
              <a:defRPr/>
            </a:pPr>
            <a:r>
              <a:rPr lang="en-US" sz="1600" dirty="0">
                <a:latin typeface="+mn-lt"/>
                <a:sym typeface="Symbol" pitchFamily="18" charset="2"/>
              </a:rPr>
              <a:t> loop-carried dependence in j loop</a:t>
            </a:r>
          </a:p>
          <a:p>
            <a:pPr>
              <a:buFontTx/>
              <a:buChar char="-"/>
              <a:defRPr/>
            </a:pPr>
            <a:r>
              <a:rPr lang="en-US" sz="1600" dirty="0">
                <a:latin typeface="+mn-lt"/>
                <a:sym typeface="Symbol" pitchFamily="18" charset="2"/>
              </a:rPr>
              <a:t> no loop-carried dependence in </a:t>
            </a:r>
            <a:r>
              <a:rPr lang="en-US" sz="1600" dirty="0" err="1">
                <a:latin typeface="+mn-lt"/>
                <a:sym typeface="Symbol" pitchFamily="18" charset="2"/>
              </a:rPr>
              <a:t>i</a:t>
            </a:r>
            <a:r>
              <a:rPr lang="en-US" sz="1600" dirty="0">
                <a:latin typeface="+mn-lt"/>
                <a:sym typeface="Symbol" pitchFamily="18" charset="2"/>
              </a:rPr>
              <a:t> loop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5518181" y="3987579"/>
            <a:ext cx="2847975" cy="2500313"/>
            <a:chOff x="5762625" y="3810000"/>
            <a:chExt cx="2847975" cy="2500312"/>
          </a:xfrm>
        </p:grpSpPr>
        <p:sp>
          <p:nvSpPr>
            <p:cNvPr id="13319" name="Oval 5"/>
            <p:cNvSpPr>
              <a:spLocks noChangeArrowheads="1"/>
            </p:cNvSpPr>
            <p:nvPr/>
          </p:nvSpPr>
          <p:spPr bwMode="auto">
            <a:xfrm>
              <a:off x="6527800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0" name="Oval 6"/>
            <p:cNvSpPr>
              <a:spLocks noChangeArrowheads="1"/>
            </p:cNvSpPr>
            <p:nvPr/>
          </p:nvSpPr>
          <p:spPr bwMode="auto">
            <a:xfrm>
              <a:off x="7442200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1" name="Oval 8"/>
            <p:cNvSpPr>
              <a:spLocks noChangeArrowheads="1"/>
            </p:cNvSpPr>
            <p:nvPr/>
          </p:nvSpPr>
          <p:spPr bwMode="auto">
            <a:xfrm>
              <a:off x="6527800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2" name="Oval 9"/>
            <p:cNvSpPr>
              <a:spLocks noChangeArrowheads="1"/>
            </p:cNvSpPr>
            <p:nvPr/>
          </p:nvSpPr>
          <p:spPr bwMode="auto">
            <a:xfrm>
              <a:off x="6527800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3" name="Oval 10"/>
            <p:cNvSpPr>
              <a:spLocks noChangeArrowheads="1"/>
            </p:cNvSpPr>
            <p:nvPr/>
          </p:nvSpPr>
          <p:spPr bwMode="auto">
            <a:xfrm>
              <a:off x="7442200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7442200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5" name="Line 16"/>
            <p:cNvSpPr>
              <a:spLocks noChangeShapeType="1"/>
            </p:cNvSpPr>
            <p:nvPr/>
          </p:nvSpPr>
          <p:spPr bwMode="auto">
            <a:xfrm>
              <a:off x="6756400" y="4600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Line 18"/>
            <p:cNvSpPr>
              <a:spLocks noChangeShapeType="1"/>
            </p:cNvSpPr>
            <p:nvPr/>
          </p:nvSpPr>
          <p:spPr bwMode="auto">
            <a:xfrm>
              <a:off x="6756400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19"/>
            <p:cNvSpPr>
              <a:spLocks noChangeShapeType="1"/>
            </p:cNvSpPr>
            <p:nvPr/>
          </p:nvSpPr>
          <p:spPr bwMode="auto">
            <a:xfrm>
              <a:off x="7696200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20"/>
            <p:cNvSpPr>
              <a:spLocks noChangeShapeType="1"/>
            </p:cNvSpPr>
            <p:nvPr/>
          </p:nvSpPr>
          <p:spPr bwMode="auto">
            <a:xfrm>
              <a:off x="6781800" y="5362574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Text Box 24"/>
            <p:cNvSpPr txBox="1">
              <a:spLocks noChangeArrowheads="1"/>
            </p:cNvSpPr>
            <p:nvPr/>
          </p:nvSpPr>
          <p:spPr bwMode="auto">
            <a:xfrm>
              <a:off x="6070600" y="4419600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30" name="Text Box 25"/>
            <p:cNvSpPr txBox="1">
              <a:spLocks noChangeArrowheads="1"/>
            </p:cNvSpPr>
            <p:nvPr/>
          </p:nvSpPr>
          <p:spPr bwMode="auto">
            <a:xfrm>
              <a:off x="6070600" y="5181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331" name="Text Box 26"/>
            <p:cNvSpPr txBox="1">
              <a:spLocks noChangeArrowheads="1"/>
            </p:cNvSpPr>
            <p:nvPr/>
          </p:nvSpPr>
          <p:spPr bwMode="auto">
            <a:xfrm>
              <a:off x="6096000" y="5943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332" name="Text Box 27"/>
            <p:cNvSpPr txBox="1">
              <a:spLocks noChangeArrowheads="1"/>
            </p:cNvSpPr>
            <p:nvPr/>
          </p:nvSpPr>
          <p:spPr bwMode="auto">
            <a:xfrm>
              <a:off x="8280400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333" name="Text Box 28"/>
            <p:cNvSpPr txBox="1">
              <a:spLocks noChangeArrowheads="1"/>
            </p:cNvSpPr>
            <p:nvPr/>
          </p:nvSpPr>
          <p:spPr bwMode="auto">
            <a:xfrm>
              <a:off x="7366000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334" name="Text Box 29"/>
            <p:cNvSpPr txBox="1">
              <a:spLocks noChangeArrowheads="1"/>
            </p:cNvSpPr>
            <p:nvPr/>
          </p:nvSpPr>
          <p:spPr bwMode="auto">
            <a:xfrm>
              <a:off x="6451600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35" name="Text Box 30"/>
            <p:cNvSpPr txBox="1">
              <a:spLocks noChangeArrowheads="1"/>
            </p:cNvSpPr>
            <p:nvPr/>
          </p:nvSpPr>
          <p:spPr bwMode="auto">
            <a:xfrm>
              <a:off x="5765800" y="5181599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3336" name="Text Box 31"/>
            <p:cNvSpPr txBox="1">
              <a:spLocks noChangeArrowheads="1"/>
            </p:cNvSpPr>
            <p:nvPr/>
          </p:nvSpPr>
          <p:spPr bwMode="auto">
            <a:xfrm>
              <a:off x="7391400" y="3810000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3337" name="Rectangle 32"/>
            <p:cNvSpPr>
              <a:spLocks noChangeArrowheads="1"/>
            </p:cNvSpPr>
            <p:nvPr/>
          </p:nvSpPr>
          <p:spPr bwMode="auto">
            <a:xfrm>
              <a:off x="7823200" y="4281487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38" name="Rectangle 33"/>
            <p:cNvSpPr>
              <a:spLocks noChangeArrowheads="1"/>
            </p:cNvSpPr>
            <p:nvPr/>
          </p:nvSpPr>
          <p:spPr bwMode="auto">
            <a:xfrm>
              <a:off x="6908800" y="4252913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39" name="Rectangle 34"/>
            <p:cNvSpPr>
              <a:spLocks noChangeArrowheads="1"/>
            </p:cNvSpPr>
            <p:nvPr/>
          </p:nvSpPr>
          <p:spPr bwMode="auto">
            <a:xfrm>
              <a:off x="7823200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40" name="Rectangle 35"/>
            <p:cNvSpPr>
              <a:spLocks noChangeArrowheads="1"/>
            </p:cNvSpPr>
            <p:nvPr/>
          </p:nvSpPr>
          <p:spPr bwMode="auto">
            <a:xfrm>
              <a:off x="6908800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41" name="Rectangle 37"/>
            <p:cNvSpPr>
              <a:spLocks noChangeArrowheads="1"/>
            </p:cNvSpPr>
            <p:nvPr/>
          </p:nvSpPr>
          <p:spPr bwMode="auto">
            <a:xfrm>
              <a:off x="6908800" y="5776912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42" name="TextBox 36"/>
            <p:cNvSpPr txBox="1">
              <a:spLocks noChangeArrowheads="1"/>
            </p:cNvSpPr>
            <p:nvPr/>
          </p:nvSpPr>
          <p:spPr bwMode="auto">
            <a:xfrm>
              <a:off x="5762625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  <p:sp>
          <p:nvSpPr>
            <p:cNvPr id="13343" name="Oval 7"/>
            <p:cNvSpPr>
              <a:spLocks noChangeArrowheads="1"/>
            </p:cNvSpPr>
            <p:nvPr/>
          </p:nvSpPr>
          <p:spPr bwMode="auto">
            <a:xfrm>
              <a:off x="8382000" y="4495801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4" name="Oval 11"/>
            <p:cNvSpPr>
              <a:spLocks noChangeArrowheads="1"/>
            </p:cNvSpPr>
            <p:nvPr/>
          </p:nvSpPr>
          <p:spPr bwMode="auto">
            <a:xfrm>
              <a:off x="8382000" y="525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5" name="Oval 13"/>
            <p:cNvSpPr>
              <a:spLocks noChangeArrowheads="1"/>
            </p:cNvSpPr>
            <p:nvPr/>
          </p:nvSpPr>
          <p:spPr bwMode="auto">
            <a:xfrm>
              <a:off x="8382000" y="6019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6" name="Line 17"/>
            <p:cNvSpPr>
              <a:spLocks noChangeShapeType="1"/>
            </p:cNvSpPr>
            <p:nvPr/>
          </p:nvSpPr>
          <p:spPr bwMode="auto">
            <a:xfrm>
              <a:off x="7696200" y="4600576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Line 23"/>
            <p:cNvSpPr>
              <a:spLocks noChangeShapeType="1"/>
            </p:cNvSpPr>
            <p:nvPr/>
          </p:nvSpPr>
          <p:spPr bwMode="auto">
            <a:xfrm>
              <a:off x="7696200" y="5362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Rectangle 32"/>
            <p:cNvSpPr>
              <a:spLocks noChangeArrowheads="1"/>
            </p:cNvSpPr>
            <p:nvPr/>
          </p:nvSpPr>
          <p:spPr bwMode="auto">
            <a:xfrm>
              <a:off x="7848600" y="579120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66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</a:p>
        </p:txBody>
      </p:sp>
      <p:sp>
        <p:nvSpPr>
          <p:cNvPr id="13316" name="Content Placeholder 88"/>
          <p:cNvSpPr>
            <a:spLocks noGrp="1"/>
          </p:cNvSpPr>
          <p:nvPr>
            <p:ph sz="half" idx="2"/>
          </p:nvPr>
        </p:nvSpPr>
        <p:spPr>
          <a:xfrm>
            <a:off x="5334000" y="3454817"/>
            <a:ext cx="3352800" cy="609600"/>
          </a:xfrm>
        </p:spPr>
        <p:txBody>
          <a:bodyPr/>
          <a:lstStyle/>
          <a:p>
            <a:r>
              <a:rPr lang="en-US" sz="2400" smtClean="0"/>
              <a:t>LDG</a:t>
            </a:r>
            <a:endParaRPr lang="en-US" smtClean="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578870" y="1555595"/>
            <a:ext cx="446722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S1: a[i][j] = b[i][j] + c[i][j];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S2: b[i][j] = a[i][j-1] * d[i][j];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5784849" y="750631"/>
            <a:ext cx="239712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S1[i,j]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S2[i,j+1]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S1[i,j]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A S2[i,j] 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 loop-independent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  dependence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592418" y="4009223"/>
            <a:ext cx="2971800" cy="2500313"/>
            <a:chOff x="5638800" y="3824287"/>
            <a:chExt cx="2971800" cy="2500313"/>
          </a:xfrm>
        </p:grpSpPr>
        <p:sp>
          <p:nvSpPr>
            <p:cNvPr id="15399" name="Oval 5"/>
            <p:cNvSpPr>
              <a:spLocks noChangeArrowheads="1"/>
            </p:cNvSpPr>
            <p:nvPr/>
          </p:nvSpPr>
          <p:spPr bwMode="auto">
            <a:xfrm>
              <a:off x="6415088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0" name="Oval 6"/>
            <p:cNvSpPr>
              <a:spLocks noChangeArrowheads="1"/>
            </p:cNvSpPr>
            <p:nvPr/>
          </p:nvSpPr>
          <p:spPr bwMode="auto">
            <a:xfrm>
              <a:off x="73294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1" name="Oval 7"/>
            <p:cNvSpPr>
              <a:spLocks noChangeArrowheads="1"/>
            </p:cNvSpPr>
            <p:nvPr/>
          </p:nvSpPr>
          <p:spPr bwMode="auto">
            <a:xfrm>
              <a:off x="82438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2" name="Oval 8"/>
            <p:cNvSpPr>
              <a:spLocks noChangeArrowheads="1"/>
            </p:cNvSpPr>
            <p:nvPr/>
          </p:nvSpPr>
          <p:spPr bwMode="auto">
            <a:xfrm>
              <a:off x="6415088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3" name="Oval 9"/>
            <p:cNvSpPr>
              <a:spLocks noChangeArrowheads="1"/>
            </p:cNvSpPr>
            <p:nvPr/>
          </p:nvSpPr>
          <p:spPr bwMode="auto">
            <a:xfrm>
              <a:off x="6415088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4" name="Oval 10"/>
            <p:cNvSpPr>
              <a:spLocks noChangeArrowheads="1"/>
            </p:cNvSpPr>
            <p:nvPr/>
          </p:nvSpPr>
          <p:spPr bwMode="auto">
            <a:xfrm>
              <a:off x="73294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5" name="Oval 11"/>
            <p:cNvSpPr>
              <a:spLocks noChangeArrowheads="1"/>
            </p:cNvSpPr>
            <p:nvPr/>
          </p:nvSpPr>
          <p:spPr bwMode="auto">
            <a:xfrm>
              <a:off x="82438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6" name="Oval 12"/>
            <p:cNvSpPr>
              <a:spLocks noChangeArrowheads="1"/>
            </p:cNvSpPr>
            <p:nvPr/>
          </p:nvSpPr>
          <p:spPr bwMode="auto">
            <a:xfrm>
              <a:off x="73294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7" name="Oval 13"/>
            <p:cNvSpPr>
              <a:spLocks noChangeArrowheads="1"/>
            </p:cNvSpPr>
            <p:nvPr/>
          </p:nvSpPr>
          <p:spPr bwMode="auto">
            <a:xfrm>
              <a:off x="82438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8" name="Text Box 15"/>
            <p:cNvSpPr txBox="1">
              <a:spLocks noChangeArrowheads="1"/>
            </p:cNvSpPr>
            <p:nvPr/>
          </p:nvSpPr>
          <p:spPr bwMode="auto">
            <a:xfrm>
              <a:off x="5695950" y="5195887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5409" name="Text Box 16"/>
            <p:cNvSpPr txBox="1">
              <a:spLocks noChangeArrowheads="1"/>
            </p:cNvSpPr>
            <p:nvPr/>
          </p:nvSpPr>
          <p:spPr bwMode="auto">
            <a:xfrm>
              <a:off x="7280275" y="3824287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5410" name="Line 18"/>
            <p:cNvSpPr>
              <a:spLocks noChangeShapeType="1"/>
            </p:cNvSpPr>
            <p:nvPr/>
          </p:nvSpPr>
          <p:spPr bwMode="auto">
            <a:xfrm>
              <a:off x="6643688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1" name="Line 19"/>
            <p:cNvSpPr>
              <a:spLocks noChangeShapeType="1"/>
            </p:cNvSpPr>
            <p:nvPr/>
          </p:nvSpPr>
          <p:spPr bwMode="auto">
            <a:xfrm>
              <a:off x="7558087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2" name="Freeform 21"/>
            <p:cNvSpPr>
              <a:spLocks/>
            </p:cNvSpPr>
            <p:nvPr/>
          </p:nvSpPr>
          <p:spPr bwMode="auto">
            <a:xfrm>
              <a:off x="6261101" y="4573588"/>
              <a:ext cx="2335211" cy="833438"/>
            </a:xfrm>
            <a:custGeom>
              <a:avLst/>
              <a:gdLst>
                <a:gd name="T0" fmla="*/ 2147483646 w 1471"/>
                <a:gd name="T1" fmla="*/ 0 h 525"/>
                <a:gd name="T2" fmla="*/ 2147483646 w 1471"/>
                <a:gd name="T3" fmla="*/ 2147483646 h 525"/>
                <a:gd name="T4" fmla="*/ 2147483646 w 1471"/>
                <a:gd name="T5" fmla="*/ 2147483646 h 525"/>
                <a:gd name="T6" fmla="*/ 2147483646 w 1471"/>
                <a:gd name="T7" fmla="*/ 2147483646 h 525"/>
                <a:gd name="T8" fmla="*/ 2147483646 w 1471"/>
                <a:gd name="T9" fmla="*/ 2147483646 h 525"/>
                <a:gd name="T10" fmla="*/ 2147483646 w 1471"/>
                <a:gd name="T11" fmla="*/ 2147483646 h 525"/>
                <a:gd name="T12" fmla="*/ 2147483646 w 1471"/>
                <a:gd name="T13" fmla="*/ 2147483646 h 525"/>
                <a:gd name="T14" fmla="*/ 2147483646 w 1471"/>
                <a:gd name="T15" fmla="*/ 2147483646 h 525"/>
                <a:gd name="T16" fmla="*/ 2147483646 w 1471"/>
                <a:gd name="T17" fmla="*/ 2147483646 h 5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1"/>
                <a:gd name="T28" fmla="*/ 0 h 525"/>
                <a:gd name="T29" fmla="*/ 1471 w 1471"/>
                <a:gd name="T30" fmla="*/ 525 h 5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1" h="525">
                  <a:moveTo>
                    <a:pt x="1377" y="0"/>
                  </a:moveTo>
                  <a:cubicBezTo>
                    <a:pt x="1438" y="42"/>
                    <a:pt x="1413" y="21"/>
                    <a:pt x="1454" y="60"/>
                  </a:cubicBezTo>
                  <a:cubicBezTo>
                    <a:pt x="1459" y="77"/>
                    <a:pt x="1471" y="94"/>
                    <a:pt x="1471" y="112"/>
                  </a:cubicBezTo>
                  <a:cubicBezTo>
                    <a:pt x="1471" y="149"/>
                    <a:pt x="1467" y="187"/>
                    <a:pt x="1462" y="224"/>
                  </a:cubicBezTo>
                  <a:cubicBezTo>
                    <a:pt x="1458" y="259"/>
                    <a:pt x="1437" y="264"/>
                    <a:pt x="1411" y="292"/>
                  </a:cubicBezTo>
                  <a:cubicBezTo>
                    <a:pt x="1363" y="343"/>
                    <a:pt x="1296" y="346"/>
                    <a:pt x="1230" y="361"/>
                  </a:cubicBezTo>
                  <a:cubicBezTo>
                    <a:pt x="834" y="354"/>
                    <a:pt x="439" y="341"/>
                    <a:pt x="44" y="378"/>
                  </a:cubicBezTo>
                  <a:cubicBezTo>
                    <a:pt x="0" y="424"/>
                    <a:pt x="21" y="452"/>
                    <a:pt x="27" y="525"/>
                  </a:cubicBezTo>
                  <a:cubicBezTo>
                    <a:pt x="48" y="521"/>
                    <a:pt x="89" y="507"/>
                    <a:pt x="113" y="50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3" name="Freeform 22"/>
            <p:cNvSpPr>
              <a:spLocks/>
            </p:cNvSpPr>
            <p:nvPr/>
          </p:nvSpPr>
          <p:spPr bwMode="auto">
            <a:xfrm>
              <a:off x="6161088" y="5394325"/>
              <a:ext cx="2449512" cy="854075"/>
            </a:xfrm>
            <a:custGeom>
              <a:avLst/>
              <a:gdLst>
                <a:gd name="T0" fmla="*/ 2147483646 w 1543"/>
                <a:gd name="T1" fmla="*/ 0 h 538"/>
                <a:gd name="T2" fmla="*/ 2147483646 w 1543"/>
                <a:gd name="T3" fmla="*/ 2147483646 h 538"/>
                <a:gd name="T4" fmla="*/ 2147483646 w 1543"/>
                <a:gd name="T5" fmla="*/ 2147483646 h 538"/>
                <a:gd name="T6" fmla="*/ 2147483646 w 1543"/>
                <a:gd name="T7" fmla="*/ 2147483646 h 538"/>
                <a:gd name="T8" fmla="*/ 2147483646 w 1543"/>
                <a:gd name="T9" fmla="*/ 2147483646 h 538"/>
                <a:gd name="T10" fmla="*/ 2147483646 w 1543"/>
                <a:gd name="T11" fmla="*/ 2147483646 h 538"/>
                <a:gd name="T12" fmla="*/ 2147483646 w 1543"/>
                <a:gd name="T13" fmla="*/ 2147483646 h 5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3"/>
                <a:gd name="T22" fmla="*/ 0 h 538"/>
                <a:gd name="T23" fmla="*/ 1543 w 1543"/>
                <a:gd name="T24" fmla="*/ 538 h 5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3" h="538">
                  <a:moveTo>
                    <a:pt x="1448" y="0"/>
                  </a:moveTo>
                  <a:cubicBezTo>
                    <a:pt x="1476" y="18"/>
                    <a:pt x="1511" y="50"/>
                    <a:pt x="1543" y="60"/>
                  </a:cubicBezTo>
                  <a:cubicBezTo>
                    <a:pt x="1536" y="129"/>
                    <a:pt x="1538" y="184"/>
                    <a:pt x="1465" y="206"/>
                  </a:cubicBezTo>
                  <a:cubicBezTo>
                    <a:pt x="1305" y="373"/>
                    <a:pt x="1152" y="354"/>
                    <a:pt x="932" y="370"/>
                  </a:cubicBezTo>
                  <a:cubicBezTo>
                    <a:pt x="617" y="392"/>
                    <a:pt x="415" y="391"/>
                    <a:pt x="30" y="395"/>
                  </a:cubicBezTo>
                  <a:cubicBezTo>
                    <a:pt x="24" y="401"/>
                    <a:pt x="13" y="405"/>
                    <a:pt x="12" y="413"/>
                  </a:cubicBezTo>
                  <a:cubicBezTo>
                    <a:pt x="0" y="538"/>
                    <a:pt x="45" y="490"/>
                    <a:pt x="167" y="49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4" name="Line 23"/>
            <p:cNvSpPr>
              <a:spLocks noChangeShapeType="1"/>
            </p:cNvSpPr>
            <p:nvPr/>
          </p:nvSpPr>
          <p:spPr bwMode="auto">
            <a:xfrm>
              <a:off x="6643688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5" name="Line 24"/>
            <p:cNvSpPr>
              <a:spLocks noChangeShapeType="1"/>
            </p:cNvSpPr>
            <p:nvPr/>
          </p:nvSpPr>
          <p:spPr bwMode="auto">
            <a:xfrm>
              <a:off x="7558087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6" name="Line 25"/>
            <p:cNvSpPr>
              <a:spLocks noChangeShapeType="1"/>
            </p:cNvSpPr>
            <p:nvPr/>
          </p:nvSpPr>
          <p:spPr bwMode="auto">
            <a:xfrm>
              <a:off x="6681788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7" name="Line 26"/>
            <p:cNvSpPr>
              <a:spLocks noChangeShapeType="1"/>
            </p:cNvSpPr>
            <p:nvPr/>
          </p:nvSpPr>
          <p:spPr bwMode="auto">
            <a:xfrm>
              <a:off x="7596187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8" name="Text Box 28"/>
            <p:cNvSpPr txBox="1">
              <a:spLocks noChangeArrowheads="1"/>
            </p:cNvSpPr>
            <p:nvPr/>
          </p:nvSpPr>
          <p:spPr bwMode="auto">
            <a:xfrm>
              <a:off x="5957888" y="4433888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419" name="Text Box 29"/>
            <p:cNvSpPr txBox="1">
              <a:spLocks noChangeArrowheads="1"/>
            </p:cNvSpPr>
            <p:nvPr/>
          </p:nvSpPr>
          <p:spPr bwMode="auto">
            <a:xfrm>
              <a:off x="5918200" y="5195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420" name="Text Box 30"/>
            <p:cNvSpPr txBox="1">
              <a:spLocks noChangeArrowheads="1"/>
            </p:cNvSpPr>
            <p:nvPr/>
          </p:nvSpPr>
          <p:spPr bwMode="auto">
            <a:xfrm>
              <a:off x="5943600" y="5957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421" name="Text Box 31"/>
            <p:cNvSpPr txBox="1">
              <a:spLocks noChangeArrowheads="1"/>
            </p:cNvSpPr>
            <p:nvPr/>
          </p:nvSpPr>
          <p:spPr bwMode="auto">
            <a:xfrm>
              <a:off x="81676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422" name="Text Box 32"/>
            <p:cNvSpPr txBox="1">
              <a:spLocks noChangeArrowheads="1"/>
            </p:cNvSpPr>
            <p:nvPr/>
          </p:nvSpPr>
          <p:spPr bwMode="auto">
            <a:xfrm>
              <a:off x="72532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423" name="Text Box 33"/>
            <p:cNvSpPr txBox="1">
              <a:spLocks noChangeArrowheads="1"/>
            </p:cNvSpPr>
            <p:nvPr/>
          </p:nvSpPr>
          <p:spPr bwMode="auto">
            <a:xfrm>
              <a:off x="6338888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424" name="TextBox 30"/>
            <p:cNvSpPr txBox="1">
              <a:spLocks noChangeArrowheads="1"/>
            </p:cNvSpPr>
            <p:nvPr/>
          </p:nvSpPr>
          <p:spPr bwMode="auto">
            <a:xfrm>
              <a:off x="5638800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</p:grpSp>
      <p:grpSp>
        <p:nvGrpSpPr>
          <p:cNvPr id="3" name="Group 139"/>
          <p:cNvGrpSpPr>
            <a:grpSpLocks/>
          </p:cNvGrpSpPr>
          <p:nvPr/>
        </p:nvGrpSpPr>
        <p:grpSpPr bwMode="auto">
          <a:xfrm>
            <a:off x="5368123" y="4003776"/>
            <a:ext cx="2847975" cy="2500313"/>
            <a:chOff x="5334000" y="3810000"/>
            <a:chExt cx="2847975" cy="2500312"/>
          </a:xfrm>
        </p:grpSpPr>
        <p:sp>
          <p:nvSpPr>
            <p:cNvPr id="15369" name="Oval 5"/>
            <p:cNvSpPr>
              <a:spLocks noChangeArrowheads="1"/>
            </p:cNvSpPr>
            <p:nvPr/>
          </p:nvSpPr>
          <p:spPr bwMode="auto">
            <a:xfrm>
              <a:off x="6099175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0" name="Oval 6"/>
            <p:cNvSpPr>
              <a:spLocks noChangeArrowheads="1"/>
            </p:cNvSpPr>
            <p:nvPr/>
          </p:nvSpPr>
          <p:spPr bwMode="auto">
            <a:xfrm>
              <a:off x="7013575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1" name="Oval 8"/>
            <p:cNvSpPr>
              <a:spLocks noChangeArrowheads="1"/>
            </p:cNvSpPr>
            <p:nvPr/>
          </p:nvSpPr>
          <p:spPr bwMode="auto">
            <a:xfrm>
              <a:off x="6099175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2" name="Oval 9"/>
            <p:cNvSpPr>
              <a:spLocks noChangeArrowheads="1"/>
            </p:cNvSpPr>
            <p:nvPr/>
          </p:nvSpPr>
          <p:spPr bwMode="auto">
            <a:xfrm>
              <a:off x="6099175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3" name="Oval 10"/>
            <p:cNvSpPr>
              <a:spLocks noChangeArrowheads="1"/>
            </p:cNvSpPr>
            <p:nvPr/>
          </p:nvSpPr>
          <p:spPr bwMode="auto">
            <a:xfrm>
              <a:off x="7013575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4" name="Oval 12"/>
            <p:cNvSpPr>
              <a:spLocks noChangeArrowheads="1"/>
            </p:cNvSpPr>
            <p:nvPr/>
          </p:nvSpPr>
          <p:spPr bwMode="auto">
            <a:xfrm>
              <a:off x="7013575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5" name="Line 16"/>
            <p:cNvSpPr>
              <a:spLocks noChangeShapeType="1"/>
            </p:cNvSpPr>
            <p:nvPr/>
          </p:nvSpPr>
          <p:spPr bwMode="auto">
            <a:xfrm>
              <a:off x="6327775" y="4600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Line 18"/>
            <p:cNvSpPr>
              <a:spLocks noChangeShapeType="1"/>
            </p:cNvSpPr>
            <p:nvPr/>
          </p:nvSpPr>
          <p:spPr bwMode="auto">
            <a:xfrm>
              <a:off x="6327775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19"/>
            <p:cNvSpPr>
              <a:spLocks noChangeShapeType="1"/>
            </p:cNvSpPr>
            <p:nvPr/>
          </p:nvSpPr>
          <p:spPr bwMode="auto">
            <a:xfrm>
              <a:off x="7267575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20"/>
            <p:cNvSpPr>
              <a:spLocks noChangeShapeType="1"/>
            </p:cNvSpPr>
            <p:nvPr/>
          </p:nvSpPr>
          <p:spPr bwMode="auto">
            <a:xfrm>
              <a:off x="6353175" y="5362574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Text Box 24"/>
            <p:cNvSpPr txBox="1">
              <a:spLocks noChangeArrowheads="1"/>
            </p:cNvSpPr>
            <p:nvPr/>
          </p:nvSpPr>
          <p:spPr bwMode="auto">
            <a:xfrm>
              <a:off x="5641975" y="4419600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380" name="Text Box 25"/>
            <p:cNvSpPr txBox="1">
              <a:spLocks noChangeArrowheads="1"/>
            </p:cNvSpPr>
            <p:nvPr/>
          </p:nvSpPr>
          <p:spPr bwMode="auto">
            <a:xfrm>
              <a:off x="5641975" y="5181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381" name="Text Box 26"/>
            <p:cNvSpPr txBox="1">
              <a:spLocks noChangeArrowheads="1"/>
            </p:cNvSpPr>
            <p:nvPr/>
          </p:nvSpPr>
          <p:spPr bwMode="auto">
            <a:xfrm>
              <a:off x="5667375" y="5943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382" name="Text Box 27"/>
            <p:cNvSpPr txBox="1">
              <a:spLocks noChangeArrowheads="1"/>
            </p:cNvSpPr>
            <p:nvPr/>
          </p:nvSpPr>
          <p:spPr bwMode="auto">
            <a:xfrm>
              <a:off x="7851775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383" name="Text Box 28"/>
            <p:cNvSpPr txBox="1">
              <a:spLocks noChangeArrowheads="1"/>
            </p:cNvSpPr>
            <p:nvPr/>
          </p:nvSpPr>
          <p:spPr bwMode="auto">
            <a:xfrm>
              <a:off x="6937375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384" name="Text Box 29"/>
            <p:cNvSpPr txBox="1">
              <a:spLocks noChangeArrowheads="1"/>
            </p:cNvSpPr>
            <p:nvPr/>
          </p:nvSpPr>
          <p:spPr bwMode="auto">
            <a:xfrm>
              <a:off x="6022975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385" name="Text Box 30"/>
            <p:cNvSpPr txBox="1">
              <a:spLocks noChangeArrowheads="1"/>
            </p:cNvSpPr>
            <p:nvPr/>
          </p:nvSpPr>
          <p:spPr bwMode="auto">
            <a:xfrm>
              <a:off x="5337175" y="5181599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5386" name="Text Box 31"/>
            <p:cNvSpPr txBox="1">
              <a:spLocks noChangeArrowheads="1"/>
            </p:cNvSpPr>
            <p:nvPr/>
          </p:nvSpPr>
          <p:spPr bwMode="auto">
            <a:xfrm>
              <a:off x="6962775" y="3810000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5387" name="Rectangle 32"/>
            <p:cNvSpPr>
              <a:spLocks noChangeArrowheads="1"/>
            </p:cNvSpPr>
            <p:nvPr/>
          </p:nvSpPr>
          <p:spPr bwMode="auto">
            <a:xfrm>
              <a:off x="7394575" y="4281487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88" name="Rectangle 33"/>
            <p:cNvSpPr>
              <a:spLocks noChangeArrowheads="1"/>
            </p:cNvSpPr>
            <p:nvPr/>
          </p:nvSpPr>
          <p:spPr bwMode="auto">
            <a:xfrm>
              <a:off x="6477000" y="4267200"/>
              <a:ext cx="3079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89" name="Rectangle 34"/>
            <p:cNvSpPr>
              <a:spLocks noChangeArrowheads="1"/>
            </p:cNvSpPr>
            <p:nvPr/>
          </p:nvSpPr>
          <p:spPr bwMode="auto">
            <a:xfrm>
              <a:off x="7394575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90" name="Rectangle 35"/>
            <p:cNvSpPr>
              <a:spLocks noChangeArrowheads="1"/>
            </p:cNvSpPr>
            <p:nvPr/>
          </p:nvSpPr>
          <p:spPr bwMode="auto">
            <a:xfrm>
              <a:off x="6480175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91" name="Rectangle 37"/>
            <p:cNvSpPr>
              <a:spLocks noChangeArrowheads="1"/>
            </p:cNvSpPr>
            <p:nvPr/>
          </p:nvSpPr>
          <p:spPr bwMode="auto">
            <a:xfrm>
              <a:off x="6480175" y="5776912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92" name="TextBox 36"/>
            <p:cNvSpPr txBox="1">
              <a:spLocks noChangeArrowheads="1"/>
            </p:cNvSpPr>
            <p:nvPr/>
          </p:nvSpPr>
          <p:spPr bwMode="auto">
            <a:xfrm>
              <a:off x="5334000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  <p:sp>
          <p:nvSpPr>
            <p:cNvPr id="15393" name="Oval 7"/>
            <p:cNvSpPr>
              <a:spLocks noChangeArrowheads="1"/>
            </p:cNvSpPr>
            <p:nvPr/>
          </p:nvSpPr>
          <p:spPr bwMode="auto">
            <a:xfrm>
              <a:off x="7953375" y="4495801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4" name="Oval 11"/>
            <p:cNvSpPr>
              <a:spLocks noChangeArrowheads="1"/>
            </p:cNvSpPr>
            <p:nvPr/>
          </p:nvSpPr>
          <p:spPr bwMode="auto">
            <a:xfrm>
              <a:off x="7953375" y="525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5" name="Oval 13"/>
            <p:cNvSpPr>
              <a:spLocks noChangeArrowheads="1"/>
            </p:cNvSpPr>
            <p:nvPr/>
          </p:nvSpPr>
          <p:spPr bwMode="auto">
            <a:xfrm>
              <a:off x="7953375" y="6019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6" name="Line 17"/>
            <p:cNvSpPr>
              <a:spLocks noChangeShapeType="1"/>
            </p:cNvSpPr>
            <p:nvPr/>
          </p:nvSpPr>
          <p:spPr bwMode="auto">
            <a:xfrm>
              <a:off x="7267575" y="4600576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Line 23"/>
            <p:cNvSpPr>
              <a:spLocks noChangeShapeType="1"/>
            </p:cNvSpPr>
            <p:nvPr/>
          </p:nvSpPr>
          <p:spPr bwMode="auto">
            <a:xfrm>
              <a:off x="7267575" y="5362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Rectangle 32"/>
            <p:cNvSpPr>
              <a:spLocks noChangeArrowheads="1"/>
            </p:cNvSpPr>
            <p:nvPr/>
          </p:nvSpPr>
          <p:spPr bwMode="auto">
            <a:xfrm>
              <a:off x="7419975" y="579120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66" name="Content Placeholder 88"/>
          <p:cNvSpPr>
            <a:spLocks noGrp="1"/>
          </p:cNvSpPr>
          <p:nvPr>
            <p:ph sz="half" idx="2"/>
          </p:nvPr>
        </p:nvSpPr>
        <p:spPr>
          <a:xfrm>
            <a:off x="588946" y="3460264"/>
            <a:ext cx="3352800" cy="609600"/>
          </a:xfrm>
        </p:spPr>
        <p:txBody>
          <a:bodyPr/>
          <a:lstStyle/>
          <a:p>
            <a:r>
              <a:rPr lang="en-US" sz="2400" smtClean="0"/>
              <a:t>ITG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0287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60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67479</TotalTime>
  <Words>2486</Words>
  <Application>Microsoft Office PowerPoint</Application>
  <PresentationFormat>On-screen Show (4:3)</PresentationFormat>
  <Paragraphs>500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Black</vt:lpstr>
      <vt:lpstr>Cambria Math</vt:lpstr>
      <vt:lpstr>Consolas</vt:lpstr>
      <vt:lpstr>Courier New</vt:lpstr>
      <vt:lpstr>Marlett</vt:lpstr>
      <vt:lpstr>Symbol</vt:lpstr>
      <vt:lpstr>Times New Roman</vt:lpstr>
      <vt:lpstr>Wingdings</vt:lpstr>
      <vt:lpstr>Pixel</vt:lpstr>
      <vt:lpstr>Equation</vt:lpstr>
      <vt:lpstr>Loop Parallelism</vt:lpstr>
      <vt:lpstr>Shared memory algorithm design</vt:lpstr>
      <vt:lpstr>Design considerations</vt:lpstr>
      <vt:lpstr>Data dependence analysis</vt:lpstr>
      <vt:lpstr>Data dependence analysis</vt:lpstr>
      <vt:lpstr>Loop dependence analysis</vt:lpstr>
      <vt:lpstr>Iteration-space traversal graph</vt:lpstr>
      <vt:lpstr>Loop-carried dependence graph</vt:lpstr>
      <vt:lpstr>Example 1</vt:lpstr>
      <vt:lpstr>Example 1</vt:lpstr>
      <vt:lpstr>Example 2</vt:lpstr>
      <vt:lpstr>Example 2</vt:lpstr>
      <vt:lpstr>Example 3</vt:lpstr>
      <vt:lpstr>Example 3</vt:lpstr>
      <vt:lpstr>Example 3</vt:lpstr>
      <vt:lpstr>Example 4</vt:lpstr>
      <vt:lpstr>Example 4</vt:lpstr>
      <vt:lpstr>Distance and direction vectors</vt:lpstr>
      <vt:lpstr>Legal direction vectors</vt:lpstr>
      <vt:lpstr>Loop skewing</vt:lpstr>
      <vt:lpstr>Unimodular transformations</vt:lpstr>
      <vt:lpstr>Extracting parallelism</vt:lpstr>
      <vt:lpstr>Data accesses after skewing</vt:lpstr>
      <vt:lpstr>Loop bounds after skewing</vt:lpstr>
      <vt:lpstr>Algorithmic analysis</vt:lpstr>
      <vt:lpstr>Fibonacci numbers</vt:lpstr>
      <vt:lpstr>Fibonacci numbers in parallel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4126</cp:revision>
  <cp:lastPrinted>2017-04-19T03:21:45Z</cp:lastPrinted>
  <dcterms:created xsi:type="dcterms:W3CDTF">2004-01-06T19:40:29Z</dcterms:created>
  <dcterms:modified xsi:type="dcterms:W3CDTF">2019-04-22T06:12:35Z</dcterms:modified>
</cp:coreProperties>
</file>