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78" r:id="rId13"/>
    <p:sldId id="279" r:id="rId14"/>
    <p:sldId id="280" r:id="rId15"/>
    <p:sldId id="281" r:id="rId16"/>
    <p:sldId id="282" r:id="rId17"/>
    <p:sldId id="284" r:id="rId18"/>
    <p:sldId id="285" r:id="rId19"/>
    <p:sldId id="283" r:id="rId20"/>
    <p:sldId id="286" r:id="rId21"/>
    <p:sldId id="287" r:id="rId22"/>
    <p:sldId id="288" r:id="rId23"/>
    <p:sldId id="289" r:id="rId24"/>
    <p:sldId id="290" r:id="rId25"/>
    <p:sldId id="291" r:id="rId26"/>
    <p:sldId id="294" r:id="rId27"/>
    <p:sldId id="292" r:id="rId28"/>
    <p:sldId id="295" r:id="rId29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140EFA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4" autoAdjust="0"/>
    <p:restoredTop sz="95473" autoAdjust="0"/>
  </p:normalViewPr>
  <p:slideViewPr>
    <p:cSldViewPr snapToGrid="0">
      <p:cViewPr>
        <p:scale>
          <a:sx n="113" d="100"/>
          <a:sy n="113" d="100"/>
        </p:scale>
        <p:origin x="1374" y="66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-25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2977" d="20000"/>
        <a:sy n="22977" d="200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3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50863"/>
            <a:ext cx="3654425" cy="2741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1" y="3474721"/>
            <a:ext cx="7040061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3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Load Balancing and Scheduling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CS121 Parallel Computing</a:t>
            </a:r>
          </a:p>
          <a:p>
            <a:pPr eaLnBrk="1" hangingPunct="1"/>
            <a:r>
              <a:rPr lang="en-US" smtClean="0"/>
              <a:t>Spring </a:t>
            </a:r>
            <a:r>
              <a:rPr lang="en-US" smtClean="0"/>
              <a:t>2019</a:t>
            </a:r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512139" cy="211508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3 processors.  </a:t>
            </a:r>
            <a:r>
              <a:rPr lang="en-US" smtClean="0"/>
              <a:t>The tasks have sizes </a:t>
            </a:r>
            <a:r>
              <a:rPr lang="en-US" dirty="0" smtClean="0"/>
              <a:t>2, 3, 3, 4, 5, 6, 8.</a:t>
            </a:r>
          </a:p>
          <a:p>
            <a:r>
              <a:rPr lang="en-US" smtClean="0"/>
              <a:t>List tasks </a:t>
            </a:r>
            <a:r>
              <a:rPr lang="en-US" dirty="0" smtClean="0"/>
              <a:t>in any order.  Say 4, 5, 3, 2, 6, 8, 3.</a:t>
            </a:r>
          </a:p>
          <a:p>
            <a:r>
              <a:rPr lang="en-US" smtClean="0"/>
              <a:t>All processors </a:t>
            </a:r>
            <a:r>
              <a:rPr lang="en-US" dirty="0" smtClean="0"/>
              <a:t>finishes by </a:t>
            </a:r>
            <a:r>
              <a:rPr lang="en-US" smtClean="0"/>
              <a:t>time 13, so makespan = 13.</a:t>
            </a:r>
            <a:endParaRPr lang="en-US" dirty="0" smtClean="0"/>
          </a:p>
        </p:txBody>
      </p:sp>
      <p:grpSp>
        <p:nvGrpSpPr>
          <p:cNvPr id="28" name="Group 27"/>
          <p:cNvGrpSpPr/>
          <p:nvPr/>
        </p:nvGrpSpPr>
        <p:grpSpPr>
          <a:xfrm>
            <a:off x="1700948" y="4205077"/>
            <a:ext cx="2526504" cy="1516702"/>
            <a:chOff x="1372175" y="4610907"/>
            <a:chExt cx="2526504" cy="1516702"/>
          </a:xfrm>
        </p:grpSpPr>
        <p:grpSp>
          <p:nvGrpSpPr>
            <p:cNvPr id="21" name="Group 20"/>
            <p:cNvGrpSpPr/>
            <p:nvPr/>
          </p:nvGrpSpPr>
          <p:grpSpPr>
            <a:xfrm>
              <a:off x="1372175" y="4610907"/>
              <a:ext cx="1996890" cy="498628"/>
              <a:chOff x="1372175" y="4610907"/>
              <a:chExt cx="1996890" cy="498628"/>
            </a:xfrm>
          </p:grpSpPr>
          <p:sp>
            <p:nvSpPr>
              <p:cNvPr id="4" name="Rounded Rectangle 3"/>
              <p:cNvSpPr/>
              <p:nvPr/>
            </p:nvSpPr>
            <p:spPr bwMode="auto">
              <a:xfrm>
                <a:off x="1372175" y="4610907"/>
                <a:ext cx="1996890" cy="498628"/>
              </a:xfrm>
              <a:prstGeom prst="roundRect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13500000" scaled="1"/>
                <a:tileRect/>
              </a:gra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286000" y="4660900"/>
                <a:ext cx="93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378554" y="5122530"/>
              <a:ext cx="2520125" cy="498628"/>
              <a:chOff x="1378554" y="5122530"/>
              <a:chExt cx="2520125" cy="498628"/>
            </a:xfrm>
          </p:grpSpPr>
          <p:sp>
            <p:nvSpPr>
              <p:cNvPr id="5" name="Rounded Rectangle 4"/>
              <p:cNvSpPr/>
              <p:nvPr/>
            </p:nvSpPr>
            <p:spPr bwMode="auto">
              <a:xfrm>
                <a:off x="1378554" y="5122530"/>
                <a:ext cx="2520125" cy="498628"/>
              </a:xfrm>
              <a:prstGeom prst="roundRect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13500000" scaled="1"/>
                <a:tileRect/>
              </a:gra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324100" y="5168900"/>
                <a:ext cx="93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381141" y="5628981"/>
              <a:ext cx="1532153" cy="498628"/>
              <a:chOff x="1381141" y="5628981"/>
              <a:chExt cx="1532153" cy="498628"/>
            </a:xfrm>
          </p:grpSpPr>
          <p:sp>
            <p:nvSpPr>
              <p:cNvPr id="6" name="Rounded Rectangle 5"/>
              <p:cNvSpPr/>
              <p:nvPr/>
            </p:nvSpPr>
            <p:spPr bwMode="auto">
              <a:xfrm>
                <a:off x="1381141" y="5628981"/>
                <a:ext cx="1532153" cy="498628"/>
              </a:xfrm>
              <a:prstGeom prst="roundRect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13500000" scaled="1"/>
                <a:tileRect/>
              </a:gra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955800" y="5651500"/>
                <a:ext cx="93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3251163" y="5216886"/>
            <a:ext cx="1205110" cy="498628"/>
            <a:chOff x="2922390" y="5622716"/>
            <a:chExt cx="1205110" cy="498628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2922390" y="5622716"/>
              <a:ext cx="1003504" cy="498628"/>
            </a:xfrm>
            <a:prstGeom prst="roundRect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3500000" scaled="1"/>
              <a:tileRect/>
            </a:gra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87700" y="5651500"/>
              <a:ext cx="93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727266" y="4191570"/>
            <a:ext cx="3022778" cy="498628"/>
            <a:chOff x="3398493" y="4597400"/>
            <a:chExt cx="3022778" cy="498628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3398493" y="4597400"/>
              <a:ext cx="3022778" cy="498628"/>
            </a:xfrm>
            <a:prstGeom prst="roundRect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3500000" scaled="1"/>
              <a:tileRect/>
            </a:gra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62500" y="4660900"/>
              <a:ext cx="93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212683" y="4697905"/>
            <a:ext cx="4028080" cy="1000885"/>
            <a:chOff x="3883910" y="5103735"/>
            <a:chExt cx="4028080" cy="1000885"/>
          </a:xfrm>
        </p:grpSpPr>
        <p:grpSp>
          <p:nvGrpSpPr>
            <p:cNvPr id="26" name="Group 25"/>
            <p:cNvGrpSpPr/>
            <p:nvPr/>
          </p:nvGrpSpPr>
          <p:grpSpPr>
            <a:xfrm>
              <a:off x="3883910" y="5103735"/>
              <a:ext cx="4028080" cy="498628"/>
              <a:chOff x="3883910" y="5103735"/>
              <a:chExt cx="4028080" cy="498628"/>
            </a:xfrm>
          </p:grpSpPr>
          <p:sp>
            <p:nvSpPr>
              <p:cNvPr id="9" name="Rounded Rectangle 8"/>
              <p:cNvSpPr/>
              <p:nvPr/>
            </p:nvSpPr>
            <p:spPr bwMode="auto">
              <a:xfrm>
                <a:off x="3883910" y="5103735"/>
                <a:ext cx="4028080" cy="498628"/>
              </a:xfrm>
              <a:prstGeom prst="roundRect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13500000" scaled="1"/>
                <a:tileRect/>
              </a:gra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524500" y="5168900"/>
                <a:ext cx="93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8</a:t>
                </a:r>
                <a:endParaRPr lang="en-US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925635" y="5605992"/>
              <a:ext cx="1532153" cy="498628"/>
              <a:chOff x="3925635" y="5605992"/>
              <a:chExt cx="1532153" cy="498628"/>
            </a:xfrm>
          </p:grpSpPr>
          <p:sp>
            <p:nvSpPr>
              <p:cNvPr id="10" name="Rounded Rectangle 9"/>
              <p:cNvSpPr/>
              <p:nvPr/>
            </p:nvSpPr>
            <p:spPr bwMode="auto">
              <a:xfrm>
                <a:off x="3925635" y="5605992"/>
                <a:ext cx="1532153" cy="498628"/>
              </a:xfrm>
              <a:prstGeom prst="roundRect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13500000" scaled="1"/>
                <a:tileRect/>
              </a:gra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470400" y="5651500"/>
                <a:ext cx="93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1047965" y="4157763"/>
            <a:ext cx="625514" cy="1507251"/>
            <a:chOff x="719192" y="4563593"/>
            <a:chExt cx="625514" cy="1507251"/>
          </a:xfrm>
        </p:grpSpPr>
        <p:sp>
          <p:nvSpPr>
            <p:cNvPr id="30" name="TextBox 29"/>
            <p:cNvSpPr txBox="1"/>
            <p:nvPr/>
          </p:nvSpPr>
          <p:spPr>
            <a:xfrm>
              <a:off x="719192" y="4563593"/>
              <a:ext cx="6255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</a:t>
              </a:r>
              <a:r>
                <a:rPr lang="en-US" sz="2000" baseline="-25000" dirty="0" smtClean="0"/>
                <a:t>1</a:t>
              </a:r>
              <a:endParaRPr lang="en-US" sz="2000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19192" y="5117163"/>
              <a:ext cx="6255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</a:t>
              </a:r>
              <a:r>
                <a:rPr lang="en-US" sz="2000" baseline="-25000" dirty="0" smtClean="0"/>
                <a:t>2</a:t>
              </a:r>
              <a:endParaRPr lang="en-US" sz="20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19192" y="5670734"/>
              <a:ext cx="6255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</a:t>
              </a:r>
              <a:r>
                <a:rPr lang="en-US" sz="2000" baseline="-25000" dirty="0" smtClean="0"/>
                <a:t>3</a:t>
              </a:r>
              <a:endParaRPr lang="en-US" sz="20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3947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Worst case </a:t>
            </a:r>
            <a:r>
              <a:rPr lang="en-US" dirty="0" smtClean="0"/>
              <a:t>for 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8987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How badly can list scheduling do compared to optimal?</a:t>
            </a:r>
          </a:p>
          <a:p>
            <a:r>
              <a:rPr lang="en-US" dirty="0" smtClean="0"/>
              <a:t>Say there are </a:t>
            </a:r>
            <a:r>
              <a:rPr lang="en-US" smtClean="0"/>
              <a:t>m</a:t>
            </a:r>
            <a:r>
              <a:rPr lang="en-US" baseline="30000" smtClean="0"/>
              <a:t>2</a:t>
            </a:r>
            <a:r>
              <a:rPr lang="en-US" smtClean="0"/>
              <a:t> tasks </a:t>
            </a:r>
            <a:r>
              <a:rPr lang="en-US" dirty="0" smtClean="0"/>
              <a:t>with length 1, and </a:t>
            </a:r>
            <a:r>
              <a:rPr lang="en-US" smtClean="0"/>
              <a:t>one task </a:t>
            </a:r>
            <a:r>
              <a:rPr lang="en-US" dirty="0" smtClean="0"/>
              <a:t>with length m.  </a:t>
            </a:r>
          </a:p>
          <a:p>
            <a:pPr lvl="1"/>
            <a:r>
              <a:rPr lang="en-US" dirty="0" smtClean="0"/>
              <a:t>Suppose they’re listed in the order 1,1,1,...,1,m.</a:t>
            </a:r>
          </a:p>
          <a:p>
            <a:pPr lvl="1"/>
            <a:r>
              <a:rPr lang="en-US" dirty="0" smtClean="0"/>
              <a:t>LS has </a:t>
            </a:r>
            <a:r>
              <a:rPr lang="en-US" dirty="0" err="1" smtClean="0"/>
              <a:t>makespan</a:t>
            </a:r>
            <a:r>
              <a:rPr lang="en-US" dirty="0" smtClean="0"/>
              <a:t> 2m.  Optimal </a:t>
            </a:r>
            <a:r>
              <a:rPr lang="en-US" dirty="0" err="1" smtClean="0"/>
              <a:t>makespan</a:t>
            </a:r>
            <a:r>
              <a:rPr lang="en-US" dirty="0" smtClean="0"/>
              <a:t> is m+1.</a:t>
            </a:r>
          </a:p>
          <a:p>
            <a:pPr lvl="1"/>
            <a:r>
              <a:rPr lang="en-US" dirty="0" err="1" smtClean="0"/>
              <a:t>makespan</a:t>
            </a:r>
            <a:r>
              <a:rPr lang="en-US" dirty="0" smtClean="0"/>
              <a:t>(LS) / </a:t>
            </a:r>
            <a:r>
              <a:rPr lang="en-US" dirty="0" err="1" smtClean="0"/>
              <a:t>makespan</a:t>
            </a:r>
            <a:r>
              <a:rPr lang="en-US" dirty="0" smtClean="0"/>
              <a:t>(opt) = 2m/(m+1)</a:t>
            </a:r>
            <a:r>
              <a:rPr lang="en-US" dirty="0" smtClean="0">
                <a:latin typeface="Symbol" pitchFamily="18" charset="2"/>
              </a:rPr>
              <a:t> » </a:t>
            </a:r>
            <a:r>
              <a:rPr lang="en-US" dirty="0" smtClean="0"/>
              <a:t>2.</a:t>
            </a:r>
          </a:p>
          <a:p>
            <a:r>
              <a:rPr lang="en-US" dirty="0" smtClean="0"/>
              <a:t>This is worst possible case for list </a:t>
            </a:r>
            <a:r>
              <a:rPr lang="en-US" smtClean="0"/>
              <a:t>scheduling.</a:t>
            </a:r>
          </a:p>
          <a:p>
            <a:r>
              <a:rPr lang="en-US" smtClean="0">
                <a:solidFill>
                  <a:srgbClr val="140EFA"/>
                </a:solidFill>
              </a:rPr>
              <a:t>Thm</a:t>
            </a:r>
            <a:r>
              <a:rPr lang="en-US" smtClean="0"/>
              <a:t> Suppose the optimal makespan is M*, and LS produces a schedule with makespan M.  Then M</a:t>
            </a:r>
            <a:r>
              <a:rPr lang="en-US">
                <a:latin typeface="Symbol" pitchFamily="18" charset="2"/>
              </a:rPr>
              <a:t>£</a:t>
            </a:r>
            <a:r>
              <a:rPr lang="en-US"/>
              <a:t> 2M*.</a:t>
            </a:r>
          </a:p>
          <a:p>
            <a:pPr marL="0" indent="0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889000" y="4162821"/>
            <a:ext cx="7543800" cy="2695179"/>
            <a:chOff x="952500" y="3997721"/>
            <a:chExt cx="7543800" cy="2695179"/>
          </a:xfrm>
        </p:grpSpPr>
        <p:grpSp>
          <p:nvGrpSpPr>
            <p:cNvPr id="5" name="Group 4"/>
            <p:cNvGrpSpPr/>
            <p:nvPr/>
          </p:nvGrpSpPr>
          <p:grpSpPr>
            <a:xfrm>
              <a:off x="952500" y="4089400"/>
              <a:ext cx="3510093" cy="2080021"/>
              <a:chOff x="1028700" y="444500"/>
              <a:chExt cx="4072004" cy="24130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841500" y="1274755"/>
                <a:ext cx="1612900" cy="393700"/>
                <a:chOff x="1841500" y="1270000"/>
                <a:chExt cx="1612900" cy="393700"/>
              </a:xfrm>
            </p:grpSpPr>
            <p:sp>
              <p:nvSpPr>
                <p:cNvPr id="29" name="Rounded Rectangle 28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0" name="Rounded Rectangle 2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1" name="Rounded Rectangle 3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2" name="Rounded Rectangle 4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7" name="Group 7"/>
              <p:cNvGrpSpPr/>
              <p:nvPr/>
            </p:nvGrpSpPr>
            <p:grpSpPr>
              <a:xfrm>
                <a:off x="1841500" y="1676400"/>
                <a:ext cx="1612900" cy="393700"/>
                <a:chOff x="1841500" y="1270000"/>
                <a:chExt cx="1612900" cy="393700"/>
              </a:xfrm>
              <a:solidFill>
                <a:srgbClr val="FF0000"/>
              </a:solidFill>
            </p:grpSpPr>
            <p:sp>
              <p:nvSpPr>
                <p:cNvPr id="25" name="Rounded Rectangle 24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8" name="Rounded Rectangle 27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8" name="Group 12"/>
              <p:cNvGrpSpPr/>
              <p:nvPr/>
            </p:nvGrpSpPr>
            <p:grpSpPr>
              <a:xfrm>
                <a:off x="1841500" y="2082800"/>
                <a:ext cx="1612900" cy="393700"/>
                <a:chOff x="1841500" y="1270000"/>
                <a:chExt cx="1612900" cy="393700"/>
              </a:xfrm>
              <a:solidFill>
                <a:srgbClr val="66FF33"/>
              </a:solidFill>
            </p:grpSpPr>
            <p:sp>
              <p:nvSpPr>
                <p:cNvPr id="21" name="Rounded Rectangle 20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9" name="Group 17"/>
              <p:cNvGrpSpPr/>
              <p:nvPr/>
            </p:nvGrpSpPr>
            <p:grpSpPr>
              <a:xfrm>
                <a:off x="1841500" y="2463800"/>
                <a:ext cx="1612900" cy="393700"/>
                <a:chOff x="1841500" y="1270000"/>
                <a:chExt cx="1612900" cy="393700"/>
              </a:xfrm>
              <a:solidFill>
                <a:srgbClr val="FFFF00"/>
              </a:solidFill>
            </p:grpSpPr>
            <p:sp>
              <p:nvSpPr>
                <p:cNvPr id="17" name="Rounded Rectangle 16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10" name="Rounded Rectangle 9"/>
              <p:cNvSpPr/>
              <p:nvPr/>
            </p:nvSpPr>
            <p:spPr bwMode="auto">
              <a:xfrm>
                <a:off x="3484253" y="1264823"/>
                <a:ext cx="1616451" cy="403632"/>
              </a:xfrm>
              <a:prstGeom prst="roundRect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" name="Right Brace 10"/>
              <p:cNvSpPr/>
              <p:nvPr/>
            </p:nvSpPr>
            <p:spPr bwMode="auto">
              <a:xfrm rot="16200000">
                <a:off x="2435225" y="231775"/>
                <a:ext cx="431800" cy="1606550"/>
              </a:xfrm>
              <a:prstGeom prst="rightBrac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" name="Right Brace 11"/>
              <p:cNvSpPr/>
              <p:nvPr/>
            </p:nvSpPr>
            <p:spPr bwMode="auto">
              <a:xfrm rot="16200000">
                <a:off x="4035425" y="219075"/>
                <a:ext cx="431800" cy="1606550"/>
              </a:xfrm>
              <a:prstGeom prst="rightBrac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" name="Right Brace 12"/>
              <p:cNvSpPr/>
              <p:nvPr/>
            </p:nvSpPr>
            <p:spPr bwMode="auto">
              <a:xfrm rot="10800000">
                <a:off x="1381125" y="1247775"/>
                <a:ext cx="431800" cy="1606550"/>
              </a:xfrm>
              <a:prstGeom prst="rightBrac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476500" y="4445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064000" y="4445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028700" y="18415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5461001" y="3997721"/>
              <a:ext cx="2473976" cy="2171700"/>
              <a:chOff x="1130300" y="2946400"/>
              <a:chExt cx="2870021" cy="2519355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972953" y="3827455"/>
                <a:ext cx="1612900" cy="393700"/>
                <a:chOff x="1841500" y="1270000"/>
                <a:chExt cx="1612900" cy="393700"/>
              </a:xfrm>
            </p:grpSpPr>
            <p:sp>
              <p:nvSpPr>
                <p:cNvPr id="55" name="Rounded Rectangle 31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6" name="Rounded Rectangle 32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7" name="Rounded Rectangle 33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35" name="Group 35"/>
              <p:cNvGrpSpPr/>
              <p:nvPr/>
            </p:nvGrpSpPr>
            <p:grpSpPr>
              <a:xfrm>
                <a:off x="1972953" y="4239011"/>
                <a:ext cx="1612900" cy="393700"/>
                <a:chOff x="1841500" y="1270000"/>
                <a:chExt cx="1612900" cy="393700"/>
              </a:xfrm>
              <a:solidFill>
                <a:srgbClr val="FF0000"/>
              </a:solidFill>
            </p:grpSpPr>
            <p:sp>
              <p:nvSpPr>
                <p:cNvPr id="51" name="Rounded Rectangle 50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2" name="Rounded Rectangle 51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3" name="Rounded Rectangle 52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4" name="Rounded Rectangle 53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36" name="Group 40"/>
              <p:cNvGrpSpPr/>
              <p:nvPr/>
            </p:nvGrpSpPr>
            <p:grpSpPr>
              <a:xfrm>
                <a:off x="1972953" y="4650567"/>
                <a:ext cx="1612900" cy="393700"/>
                <a:chOff x="1841500" y="1270000"/>
                <a:chExt cx="1612900" cy="393700"/>
              </a:xfrm>
              <a:solidFill>
                <a:srgbClr val="66FF33"/>
              </a:solidFill>
            </p:grpSpPr>
            <p:sp>
              <p:nvSpPr>
                <p:cNvPr id="47" name="Rounded Rectangle 46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" name="Rounded Rectangle 47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9" name="Rounded Rectangle 48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0" name="Rounded Rectangle 49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37" name="Group 45"/>
              <p:cNvGrpSpPr/>
              <p:nvPr/>
            </p:nvGrpSpPr>
            <p:grpSpPr>
              <a:xfrm rot="16200000">
                <a:off x="2997021" y="4438739"/>
                <a:ext cx="1612900" cy="393700"/>
                <a:chOff x="1841500" y="1270000"/>
                <a:chExt cx="1612900" cy="393700"/>
              </a:xfrm>
              <a:solidFill>
                <a:srgbClr val="FFFF00"/>
              </a:solidFill>
            </p:grpSpPr>
            <p:sp>
              <p:nvSpPr>
                <p:cNvPr id="43" name="Rounded Rectangle 42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" name="Rounded Rectangle 43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" name="Rounded Rectangle 44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38" name="Rounded Rectangle 37"/>
              <p:cNvSpPr/>
              <p:nvPr/>
            </p:nvSpPr>
            <p:spPr bwMode="auto">
              <a:xfrm>
                <a:off x="1972953" y="5062123"/>
                <a:ext cx="1616451" cy="403632"/>
              </a:xfrm>
              <a:prstGeom prst="roundRect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" name="Right Brace 38"/>
              <p:cNvSpPr/>
              <p:nvPr/>
            </p:nvSpPr>
            <p:spPr bwMode="auto">
              <a:xfrm rot="10800000">
                <a:off x="1482725" y="3838575"/>
                <a:ext cx="431800" cy="1606550"/>
              </a:xfrm>
              <a:prstGeom prst="rightBrac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130300" y="44323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  <p:sp>
            <p:nvSpPr>
              <p:cNvPr id="41" name="Right Brace 40"/>
              <p:cNvSpPr/>
              <p:nvPr/>
            </p:nvSpPr>
            <p:spPr bwMode="auto">
              <a:xfrm rot="16200000">
                <a:off x="2746375" y="2562225"/>
                <a:ext cx="431800" cy="1949450"/>
              </a:xfrm>
              <a:prstGeom prst="rightBrac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717800" y="2946400"/>
                <a:ext cx="832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m+1</a:t>
                </a:r>
                <a:endParaRPr lang="en-US" dirty="0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1282700" y="6311900"/>
              <a:ext cx="2451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m</a:t>
              </a:r>
              <a:r>
                <a:rPr lang="en-US" dirty="0" err="1" smtClean="0"/>
                <a:t>akespan</a:t>
              </a:r>
              <a:r>
                <a:rPr lang="en-US" dirty="0" smtClean="0"/>
                <a:t>(LS) = 2m</a:t>
              </a:r>
              <a:endParaRPr lang="en-US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791200" y="6323568"/>
              <a:ext cx="2705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makespan</a:t>
              </a:r>
              <a:r>
                <a:rPr lang="en-US" dirty="0" smtClean="0"/>
                <a:t>(opt) = m+1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0034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LPT scheduling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101173" cy="5341172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Worst case for LS occurred when longest job was scheduled last.</a:t>
            </a:r>
          </a:p>
          <a:p>
            <a:pPr lvl="1"/>
            <a:r>
              <a:rPr lang="en-US" smtClean="0"/>
              <a:t>Large jobs can be “harmful” for schedule.</a:t>
            </a:r>
          </a:p>
          <a:p>
            <a:r>
              <a:rPr lang="en-US" smtClean="0"/>
              <a:t>Let’s try to schedule longest jobs first.</a:t>
            </a:r>
          </a:p>
          <a:p>
            <a:r>
              <a:rPr lang="en-US" smtClean="0"/>
              <a:t>Longest processing time (LPT) schedule is just like list scheduling, except it first sorts tasks by nonincreasing order of size.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For three processors and tasks with sizes 2, </a:t>
            </a:r>
            <a:r>
              <a:rPr lang="en-US"/>
              <a:t>3, 3, 4, 5, 6, </a:t>
            </a:r>
            <a:r>
              <a:rPr lang="en-US" smtClean="0"/>
              <a:t>8, LPT first sorts the jobs as 8,6,5,4,3,3,2.  Then it assigns p</a:t>
            </a:r>
            <a:r>
              <a:rPr lang="en-US" baseline="-25000" smtClean="0"/>
              <a:t>1</a:t>
            </a:r>
            <a:r>
              <a:rPr lang="en-US" smtClean="0"/>
              <a:t> tasks 8,3, p</a:t>
            </a:r>
            <a:r>
              <a:rPr lang="en-US" baseline="-25000" smtClean="0"/>
              <a:t>2</a:t>
            </a:r>
            <a:r>
              <a:rPr lang="en-US" smtClean="0"/>
              <a:t> tasks 6,3, p</a:t>
            </a:r>
            <a:r>
              <a:rPr lang="en-US" baseline="-25000" smtClean="0"/>
              <a:t>3</a:t>
            </a:r>
            <a:r>
              <a:rPr lang="en-US" smtClean="0"/>
              <a:t> tasks 5,4,2, for a makespan of 11.</a:t>
            </a:r>
          </a:p>
          <a:p>
            <a:r>
              <a:rPr lang="en-US" smtClean="0"/>
              <a:t>LPT has an approximation ratio of 4/3.</a:t>
            </a:r>
          </a:p>
          <a:p>
            <a:r>
              <a:rPr lang="en-US" smtClean="0"/>
              <a:t>LS still has two advantages.</a:t>
            </a:r>
          </a:p>
          <a:p>
            <a:pPr lvl="1"/>
            <a:r>
              <a:rPr lang="en-US" smtClean="0"/>
              <a:t>It can schedule tasks dynamically, as they’re generated on the fly.</a:t>
            </a:r>
          </a:p>
          <a:p>
            <a:pPr lvl="1"/>
            <a:r>
              <a:rPr lang="en-US" smtClean="0"/>
              <a:t>It doesn’t need to know the sizes of the tasks.</a:t>
            </a:r>
          </a:p>
        </p:txBody>
      </p:sp>
    </p:spTree>
    <p:extLst>
      <p:ext uri="{BB962C8B-B14F-4D97-AF65-F5344CB8AC3E}">
        <p14:creationId xmlns:p14="http://schemas.microsoft.com/office/powerpoint/2010/main" val="267047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LPT is a 4/3-approximation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solidFill>
                  <a:srgbClr val="140EFA"/>
                </a:solidFill>
              </a:rPr>
              <a:t>Thm</a:t>
            </a:r>
            <a:r>
              <a:rPr lang="en-US"/>
              <a:t> Suppose the optimal makespan is M*, and </a:t>
            </a:r>
            <a:r>
              <a:rPr lang="en-US" smtClean="0"/>
              <a:t>LPT </a:t>
            </a:r>
            <a:r>
              <a:rPr lang="en-US"/>
              <a:t>produces a schedule with makespan M.  Then </a:t>
            </a:r>
            <a:r>
              <a:rPr lang="en-US" smtClean="0"/>
              <a:t>M </a:t>
            </a:r>
            <a:r>
              <a:rPr lang="en-US" smtClean="0">
                <a:latin typeface="Symbol" pitchFamily="18" charset="2"/>
              </a:rPr>
              <a:t>£</a:t>
            </a:r>
            <a:r>
              <a:rPr lang="en-US" smtClean="0"/>
              <a:t> 4/3 M*.</a:t>
            </a:r>
          </a:p>
          <a:p>
            <a:r>
              <a:rPr lang="en-US" smtClean="0"/>
              <a:t>Again, let X be the last job to finish.  Assume it starts at time T and has size t.</a:t>
            </a:r>
          </a:p>
          <a:p>
            <a:r>
              <a:rPr lang="en-US" smtClean="0"/>
              <a:t>We can assume WLOG that X is the last job to start.</a:t>
            </a:r>
          </a:p>
          <a:p>
            <a:pPr lvl="1"/>
            <a:r>
              <a:rPr lang="en-US" smtClean="0"/>
              <a:t>If not, then say Y starts after T.</a:t>
            </a:r>
          </a:p>
          <a:p>
            <a:pPr lvl="1"/>
            <a:r>
              <a:rPr lang="en-US" smtClean="0"/>
              <a:t>Y finishes before T+t.  So we can remove Y without increasing the makespan.</a:t>
            </a:r>
          </a:p>
          <a:p>
            <a:r>
              <a:rPr lang="en-US" smtClean="0">
                <a:solidFill>
                  <a:srgbClr val="140EFA"/>
                </a:solidFill>
              </a:rPr>
              <a:t>Cor 1</a:t>
            </a:r>
            <a:r>
              <a:rPr lang="en-US" smtClean="0"/>
              <a:t> X is the smallest job.</a:t>
            </a:r>
          </a:p>
          <a:p>
            <a:pPr lvl="1"/>
            <a:r>
              <a:rPr lang="en-US" smtClean="0"/>
              <a:t>X is the last job to start, so due to LPT scheduling it’s the smallest.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3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LPT is a 4/3-approximation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8522292" cy="1560351"/>
          </a:xfrm>
        </p:spPr>
        <p:txBody>
          <a:bodyPr>
            <a:normAutofit fontScale="92500" lnSpcReduction="20000"/>
          </a:bodyPr>
          <a:lstStyle/>
          <a:p>
            <a:r>
              <a:rPr lang="en-US" sz="2600" smtClean="0">
                <a:solidFill>
                  <a:srgbClr val="140EFA"/>
                </a:solidFill>
              </a:rPr>
              <a:t>Claim 1 </a:t>
            </a:r>
            <a:r>
              <a:rPr lang="en-US" sz="2600" smtClean="0"/>
              <a:t>LPT’s makespan = T+t </a:t>
            </a:r>
            <a:r>
              <a:rPr lang="en-US" sz="2600">
                <a:latin typeface="Symbol" pitchFamily="18" charset="2"/>
              </a:rPr>
              <a:t>£ </a:t>
            </a:r>
            <a:r>
              <a:rPr lang="en-US" sz="2600"/>
              <a:t>M</a:t>
            </a:r>
            <a:r>
              <a:rPr lang="en-US" sz="2600" smtClean="0"/>
              <a:t>* + t.</a:t>
            </a:r>
          </a:p>
          <a:p>
            <a:pPr lvl="1"/>
            <a:r>
              <a:rPr lang="en-US" sz="2400" smtClean="0"/>
              <a:t>As in LS, no processor is idle up to time T, so M* </a:t>
            </a:r>
            <a:r>
              <a:rPr lang="en-US" sz="2400">
                <a:latin typeface="Symbol" pitchFamily="18" charset="2"/>
              </a:rPr>
              <a:t>³ </a:t>
            </a:r>
            <a:r>
              <a:rPr lang="en-US" sz="2400" smtClean="0"/>
              <a:t>T.</a:t>
            </a:r>
          </a:p>
          <a:p>
            <a:r>
              <a:rPr lang="en-US" sz="2600" smtClean="0">
                <a:solidFill>
                  <a:srgbClr val="140EFA"/>
                </a:solidFill>
              </a:rPr>
              <a:t>Case 1 </a:t>
            </a:r>
            <a:r>
              <a:rPr lang="en-US" sz="2600" smtClean="0"/>
              <a:t>t </a:t>
            </a:r>
            <a:r>
              <a:rPr lang="en-US" sz="2600">
                <a:latin typeface="Symbol" pitchFamily="18" charset="2"/>
              </a:rPr>
              <a:t>£ </a:t>
            </a:r>
            <a:r>
              <a:rPr lang="en-US" sz="2600" smtClean="0"/>
              <a:t>M*/3.</a:t>
            </a:r>
          </a:p>
          <a:p>
            <a:pPr lvl="1"/>
            <a:r>
              <a:rPr lang="en-US" sz="2400" smtClean="0"/>
              <a:t>Then LPT’s makespan </a:t>
            </a:r>
            <a:r>
              <a:rPr lang="en-US" sz="2400" smtClean="0">
                <a:latin typeface="Symbol" pitchFamily="18" charset="2"/>
              </a:rPr>
              <a:t>£ </a:t>
            </a:r>
            <a:r>
              <a:rPr lang="en-US" sz="2400" smtClean="0"/>
              <a:t>M* </a:t>
            </a:r>
            <a:r>
              <a:rPr lang="en-US" sz="2400"/>
              <a:t>+ </a:t>
            </a:r>
            <a:r>
              <a:rPr lang="en-US" sz="2400" smtClean="0"/>
              <a:t>t </a:t>
            </a:r>
            <a:r>
              <a:rPr lang="en-US" sz="2400">
                <a:latin typeface="Symbol" pitchFamily="18" charset="2"/>
              </a:rPr>
              <a:t>£ </a:t>
            </a:r>
            <a:r>
              <a:rPr lang="en-US" sz="2400" smtClean="0"/>
              <a:t>M* </a:t>
            </a:r>
            <a:r>
              <a:rPr lang="en-US" sz="2400"/>
              <a:t>+ </a:t>
            </a:r>
            <a:r>
              <a:rPr lang="en-US" sz="2400" smtClean="0"/>
              <a:t>M*/3 = 4/3 M*.</a:t>
            </a:r>
          </a:p>
          <a:p>
            <a:pPr lvl="1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7241100" y="4660213"/>
            <a:ext cx="1102808" cy="1461486"/>
            <a:chOff x="4360898" y="3100545"/>
            <a:chExt cx="897931" cy="1461486"/>
          </a:xfrm>
        </p:grpSpPr>
        <p:sp>
          <p:nvSpPr>
            <p:cNvPr id="33" name="Rounded Rectangle 4"/>
            <p:cNvSpPr/>
            <p:nvPr/>
          </p:nvSpPr>
          <p:spPr bwMode="auto">
            <a:xfrm>
              <a:off x="4636721" y="3455176"/>
              <a:ext cx="515745" cy="347978"/>
            </a:xfrm>
            <a:prstGeom prst="roundRect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Rounded Rectangle 5"/>
            <p:cNvSpPr/>
            <p:nvPr/>
          </p:nvSpPr>
          <p:spPr bwMode="auto">
            <a:xfrm>
              <a:off x="4473749" y="3830103"/>
              <a:ext cx="625536" cy="347978"/>
            </a:xfrm>
            <a:prstGeom prst="roundRect">
              <a:avLst/>
            </a:prstGeom>
            <a:solidFill>
              <a:srgbClr val="56FF2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ounded Rectangle 2"/>
            <p:cNvSpPr/>
            <p:nvPr/>
          </p:nvSpPr>
          <p:spPr bwMode="auto">
            <a:xfrm>
              <a:off x="4360898" y="4214053"/>
              <a:ext cx="685208" cy="347978"/>
            </a:xfrm>
            <a:prstGeom prst="roundRect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Rounded Rectangle 9"/>
            <p:cNvSpPr/>
            <p:nvPr/>
          </p:nvSpPr>
          <p:spPr bwMode="auto">
            <a:xfrm>
              <a:off x="4822777" y="3100545"/>
              <a:ext cx="436052" cy="347978"/>
            </a:xfrm>
            <a:prstGeom prst="roundRect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164367" y="4660213"/>
            <a:ext cx="1623444" cy="1453321"/>
            <a:chOff x="2948676" y="3100545"/>
            <a:chExt cx="2028008" cy="1453321"/>
          </a:xfrm>
        </p:grpSpPr>
        <p:sp>
          <p:nvSpPr>
            <p:cNvPr id="38" name="Rounded Rectangle 6"/>
            <p:cNvSpPr/>
            <p:nvPr/>
          </p:nvSpPr>
          <p:spPr bwMode="auto">
            <a:xfrm>
              <a:off x="2948676" y="3471504"/>
              <a:ext cx="1728288" cy="347978"/>
            </a:xfrm>
            <a:prstGeom prst="roundRect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Rounded Rectangle 7"/>
            <p:cNvSpPr/>
            <p:nvPr/>
          </p:nvSpPr>
          <p:spPr bwMode="auto">
            <a:xfrm>
              <a:off x="2948676" y="3830103"/>
              <a:ext cx="1488615" cy="347978"/>
            </a:xfrm>
            <a:prstGeom prst="roundRect">
              <a:avLst/>
            </a:prstGeom>
            <a:solidFill>
              <a:srgbClr val="56FF2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2948676" y="4205888"/>
              <a:ext cx="1310136" cy="347978"/>
            </a:xfrm>
            <a:prstGeom prst="roundRect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2948676" y="3100545"/>
              <a:ext cx="2028008" cy="347978"/>
            </a:xfrm>
            <a:prstGeom prst="roundRect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2" name="Content Placeholder 2"/>
          <p:cNvSpPr txBox="1">
            <a:spLocks/>
          </p:cNvSpPr>
          <p:nvPr/>
        </p:nvSpPr>
        <p:spPr bwMode="auto">
          <a:xfrm>
            <a:off x="457202" y="2950792"/>
            <a:ext cx="5411190" cy="384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>
                <a:solidFill>
                  <a:srgbClr val="1503FB"/>
                </a:solidFill>
              </a:rPr>
              <a:t>Case 2</a:t>
            </a:r>
            <a:r>
              <a:rPr lang="en-US"/>
              <a:t> t &gt; </a:t>
            </a:r>
            <a:r>
              <a:rPr lang="en-US" smtClean="0"/>
              <a:t>M*/</a:t>
            </a:r>
            <a:r>
              <a:rPr lang="en-US"/>
              <a:t>3.</a:t>
            </a:r>
          </a:p>
          <a:p>
            <a:pPr lvl="1"/>
            <a:r>
              <a:rPr lang="en-US"/>
              <a:t>Since X is the smallest task, all tasks are &gt; </a:t>
            </a:r>
            <a:r>
              <a:rPr lang="en-US" smtClean="0"/>
              <a:t>M*/</a:t>
            </a:r>
            <a:r>
              <a:rPr lang="en-US"/>
              <a:t>3.</a:t>
            </a:r>
          </a:p>
          <a:p>
            <a:pPr lvl="1"/>
            <a:r>
              <a:rPr lang="en-US"/>
              <a:t>So the optimal schedule has at most 2 tasks per processor.  So </a:t>
            </a:r>
            <a:r>
              <a:rPr lang="en-US" smtClean="0"/>
              <a:t>n </a:t>
            </a:r>
            <a:r>
              <a:rPr lang="en-US">
                <a:latin typeface="Symbol" pitchFamily="18" charset="2"/>
              </a:rPr>
              <a:t>£ </a:t>
            </a:r>
            <a:r>
              <a:rPr lang="en-US" smtClean="0"/>
              <a:t>2m.</a:t>
            </a:r>
            <a:endParaRPr lang="en-US"/>
          </a:p>
          <a:p>
            <a:pPr lvl="1"/>
            <a:r>
              <a:rPr lang="en-US"/>
              <a:t>If 1 </a:t>
            </a:r>
            <a:r>
              <a:rPr lang="en-US">
                <a:latin typeface="Symbol" pitchFamily="18" charset="2"/>
              </a:rPr>
              <a:t>£ </a:t>
            </a:r>
            <a:r>
              <a:rPr lang="en-US"/>
              <a:t>n</a:t>
            </a:r>
            <a:r>
              <a:rPr lang="en-US" smtClean="0"/>
              <a:t> </a:t>
            </a:r>
            <a:r>
              <a:rPr lang="en-US">
                <a:latin typeface="Symbol" pitchFamily="18" charset="2"/>
              </a:rPr>
              <a:t>£ </a:t>
            </a:r>
            <a:r>
              <a:rPr lang="en-US"/>
              <a:t>m</a:t>
            </a:r>
            <a:r>
              <a:rPr lang="en-US" smtClean="0"/>
              <a:t>, </a:t>
            </a:r>
            <a:r>
              <a:rPr lang="en-US"/>
              <a:t>then LPT and optimal schedule both put one task per processor.</a:t>
            </a:r>
          </a:p>
          <a:p>
            <a:pPr lvl="1"/>
            <a:r>
              <a:rPr lang="en-US"/>
              <a:t>If </a:t>
            </a:r>
            <a:r>
              <a:rPr lang="en-US" smtClean="0"/>
              <a:t>m </a:t>
            </a:r>
            <a:r>
              <a:rPr lang="en-US"/>
              <a:t>&lt; </a:t>
            </a:r>
            <a:r>
              <a:rPr lang="en-US" smtClean="0"/>
              <a:t>n </a:t>
            </a:r>
            <a:r>
              <a:rPr lang="en-US">
                <a:latin typeface="Symbol" pitchFamily="18" charset="2"/>
              </a:rPr>
              <a:t>£ </a:t>
            </a:r>
            <a:r>
              <a:rPr lang="en-US" smtClean="0"/>
              <a:t>2m, </a:t>
            </a:r>
            <a:r>
              <a:rPr lang="en-US"/>
              <a:t>then optimal schedule is to put tasks in nonincreasing order on processors 1,...,m, then on m,...,1.</a:t>
            </a:r>
          </a:p>
          <a:p>
            <a:pPr lvl="2"/>
            <a:r>
              <a:rPr lang="en-US"/>
              <a:t>LPT also schedules tasks this way, so it’s optimal.</a:t>
            </a:r>
          </a:p>
        </p:txBody>
      </p:sp>
    </p:spTree>
    <p:extLst>
      <p:ext uri="{BB962C8B-B14F-4D97-AF65-F5344CB8AC3E}">
        <p14:creationId xmlns:p14="http://schemas.microsoft.com/office/powerpoint/2010/main" val="168884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2" grpId="0" uiExpand="1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Geometric load balancing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27204" cy="5089454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In many parallel applications, tasks have geometric coordinates, and nearby tasks communicate with each other.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In a particle simulation, nearby particles interact. </a:t>
            </a:r>
          </a:p>
          <a:p>
            <a:pPr lvl="1"/>
            <a:r>
              <a:rPr lang="en-US" smtClean="0"/>
              <a:t>Assume a static or semi-static setting, where tasks have same size.</a:t>
            </a:r>
          </a:p>
          <a:p>
            <a:r>
              <a:rPr lang="en-US" smtClean="0"/>
              <a:t>We want to load balance and also minimize communication.  </a:t>
            </a:r>
          </a:p>
          <a:p>
            <a:pPr lvl="1"/>
            <a:r>
              <a:rPr lang="en-US" smtClean="0"/>
              <a:t>Want to place nearby tasks on same processor.</a:t>
            </a:r>
          </a:p>
          <a:p>
            <a:pPr lvl="1"/>
            <a:r>
              <a:rPr lang="en-US" smtClean="0"/>
              <a:t>Still assume the task sizes are known.</a:t>
            </a:r>
          </a:p>
          <a:p>
            <a:r>
              <a:rPr lang="en-US" smtClean="0"/>
              <a:t>Represent each task by a point at some coordinates.</a:t>
            </a:r>
          </a:p>
          <a:p>
            <a:r>
              <a:rPr lang="en-US" smtClean="0"/>
              <a:t>Partition the points into m sets.  Assign tasks in each set to one processor.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7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755" y="1566057"/>
            <a:ext cx="4021245" cy="25302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Recursive bisection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4"/>
            <a:ext cx="5085708" cy="5228155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First partition tasks evenly in the x direction.</a:t>
            </a:r>
          </a:p>
          <a:p>
            <a:r>
              <a:rPr lang="en-US" smtClean="0"/>
              <a:t>In each half, partition tasks evenly in the y direction.</a:t>
            </a:r>
          </a:p>
          <a:p>
            <a:r>
              <a:rPr lang="en-US" smtClean="0"/>
              <a:t>In each quarter, partition tasks evenly in the x direction.  Etc.</a:t>
            </a:r>
          </a:p>
          <a:p>
            <a:r>
              <a:rPr lang="en-US" smtClean="0"/>
              <a:t>This might lead to partitions with large aspect ratios, causing many communicating tasks to lie in different partitions.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66197" y="4152951"/>
            <a:ext cx="3477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 smtClean="0"/>
              <a:t>: New Challenges in Dynamic Load Balancing, Devine et al.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312087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Space filling curve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419225"/>
            <a:ext cx="4068564" cy="2988388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A space filling curve (SFC) is a 1-D curve that passes through all the points in a discrete / continuous space.</a:t>
            </a:r>
          </a:p>
          <a:p>
            <a:r>
              <a:rPr lang="en-US" smtClean="0"/>
              <a:t>SFC’s have good locality properties, i.e. nearby points in the SFC are nearby in space, and usually vice versa.  </a:t>
            </a:r>
          </a:p>
          <a:p>
            <a:r>
              <a:rPr lang="en-US" smtClean="0"/>
              <a:t>Many types of SFC’s, e.g. Morton (Z-order) and Hilbert curves.</a:t>
            </a:r>
          </a:p>
          <a:p>
            <a:r>
              <a:rPr lang="en-US" smtClean="0"/>
              <a:t>SFC’s can be generalized to higher dimensions.</a:t>
            </a:r>
          </a:p>
        </p:txBody>
      </p:sp>
      <p:pic>
        <p:nvPicPr>
          <p:cNvPr id="3074" name="Picture 2" descr="https://upload.wikimedia.org/wikipedia/commons/thumb/c/cd/Four-level_Z.svg/300px-Four-level_Z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235" y="1247775"/>
            <a:ext cx="2205529" cy="220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datagenetics.com/blog/march22013/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92" y="4407613"/>
            <a:ext cx="3619490" cy="236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ariwatch.com/VS/Algorithms/Hilbert3D-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794" y="1310776"/>
            <a:ext cx="2091127" cy="210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poj.org/images/1246_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235" y="3516305"/>
            <a:ext cx="4072340" cy="335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99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Space filling </a:t>
            </a:r>
            <a:r>
              <a:rPr lang="en-US" smtClean="0"/>
              <a:t>curve partitioning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445357" cy="2387350"/>
          </a:xfrm>
        </p:spPr>
        <p:txBody>
          <a:bodyPr>
            <a:normAutofit/>
          </a:bodyPr>
          <a:lstStyle/>
          <a:p>
            <a:r>
              <a:rPr lang="en-US" sz="2800" smtClean="0"/>
              <a:t>We can use an SFC to map nodes onto a 1D line.</a:t>
            </a:r>
          </a:p>
          <a:p>
            <a:r>
              <a:rPr lang="en-US" sz="2800" smtClean="0"/>
              <a:t>Then we partition nodes along the line evenly.</a:t>
            </a:r>
          </a:p>
          <a:p>
            <a:r>
              <a:rPr lang="en-US" sz="2800"/>
              <a:t>Given a node, there are efficient algorithms to determine which partition it lies in.</a:t>
            </a:r>
          </a:p>
          <a:p>
            <a:endParaRPr lang="en-US" sz="25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340" y="3919591"/>
            <a:ext cx="2820160" cy="2711093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3426109"/>
            <a:ext cx="5229546" cy="3359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kern="0" smtClean="0"/>
              <a:t>Given a box, can also efficiently enumerate all nodes lying inside the box.</a:t>
            </a:r>
          </a:p>
          <a:p>
            <a:r>
              <a:rPr lang="en-US" sz="2800" kern="0" smtClean="0"/>
              <a:t>These operations are useful for particle simulations and collision detection.</a:t>
            </a:r>
            <a:endParaRPr lang="en-US" sz="2800" kern="0"/>
          </a:p>
        </p:txBody>
      </p:sp>
    </p:spTree>
    <p:extLst>
      <p:ext uri="{BB962C8B-B14F-4D97-AF65-F5344CB8AC3E}">
        <p14:creationId xmlns:p14="http://schemas.microsoft.com/office/powerpoint/2010/main" val="261850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Inertial partitioning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476125" cy="5356582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The top partitioning (across the dotted line) is better than the bottom one, because it cuts fewer communicating pairs of nodes.</a:t>
            </a:r>
          </a:p>
          <a:p>
            <a:r>
              <a:rPr lang="en-US" smtClean="0"/>
              <a:t>Intuitively, we want to find a line L that minimizes the moment of inertia of the nodes rotating around L.</a:t>
            </a:r>
          </a:p>
          <a:p>
            <a:pPr lvl="1"/>
            <a:r>
              <a:rPr lang="en-US" smtClean="0"/>
              <a:t>A closed form solution exists for the optimal L.</a:t>
            </a:r>
          </a:p>
          <a:p>
            <a:r>
              <a:rPr lang="en-US" smtClean="0"/>
              <a:t>Once we have L, project all the nodes onto L, then find the median.  </a:t>
            </a:r>
          </a:p>
          <a:p>
            <a:pPr lvl="1"/>
            <a:r>
              <a:rPr lang="en-US" smtClean="0"/>
              <a:t>Partition nodes based on which side of the median their projection lies.</a:t>
            </a:r>
          </a:p>
          <a:p>
            <a:r>
              <a:rPr lang="en-US" smtClean="0"/>
              <a:t>This produces two partitions.  For m partitions, apply the partitioning recursively.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266" y="839454"/>
            <a:ext cx="2855734" cy="10823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994" y="2049542"/>
            <a:ext cx="2797750" cy="1125865"/>
          </a:xfrm>
          <a:prstGeom prst="rect">
            <a:avLst/>
          </a:prstGeom>
        </p:spPr>
      </p:pic>
      <p:pic>
        <p:nvPicPr>
          <p:cNvPr id="2050" name="Picture 2" descr="C:\Rui\ShanghaiTech\Work\Readings\Articles\Graph partitioning 1_files\2DInertial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308" y="3562303"/>
            <a:ext cx="3099692" cy="229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61061" y="5979560"/>
            <a:ext cx="348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/>
              <a:t>: https://people.eecs.berkeley.edu</a:t>
            </a:r>
            <a:r>
              <a:rPr lang="en-US" sz="1400" smtClean="0"/>
              <a:t>/</a:t>
            </a:r>
          </a:p>
          <a:p>
            <a:r>
              <a:rPr lang="en-US" sz="1400" smtClean="0"/>
              <a:t> ~</a:t>
            </a:r>
            <a:r>
              <a:rPr lang="en-US" sz="1400"/>
              <a:t>demmel/cs267/lecture18/lecture18.html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383411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Load balancing problem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119534" cy="5074708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Goal is to finish a set of tasks as quickly as possible.</a:t>
            </a:r>
          </a:p>
          <a:p>
            <a:pPr lvl="1"/>
            <a:r>
              <a:rPr lang="en-US" smtClean="0"/>
              <a:t>Requires resources don’t idle, i.e. do similar amounts of work.</a:t>
            </a:r>
          </a:p>
          <a:p>
            <a:r>
              <a:rPr lang="en-US" smtClean="0"/>
              <a:t>Load balancing decides which tasks to perform on which processors.</a:t>
            </a:r>
          </a:p>
          <a:p>
            <a:r>
              <a:rPr lang="en-US" smtClean="0"/>
              <a:t>Scheduling decides the order of tasks, which affects fairness, responsiveness, etc.</a:t>
            </a:r>
          </a:p>
          <a:p>
            <a:r>
              <a:rPr lang="en-US"/>
              <a:t>Load balancing and scheduling have a vast literature in parallel and distributed computing, operating systems, operations research, etc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Many different models for computation and communication, precedence constraints, heterogeneous systems, etc. </a:t>
            </a:r>
          </a:p>
          <a:p>
            <a:r>
              <a:rPr lang="en-US" smtClean="0"/>
              <a:t>Many packages available, e.g. </a:t>
            </a:r>
            <a:r>
              <a:rPr lang="en-US" smtClean="0"/>
              <a:t>Cilk, ADLB, Zoltan</a:t>
            </a:r>
            <a:r>
              <a:rPr lang="en-US" smtClean="0"/>
              <a:t>, </a:t>
            </a:r>
            <a:r>
              <a:rPr lang="en-US" smtClean="0"/>
              <a:t>Chombo</a:t>
            </a:r>
            <a:r>
              <a:rPr lang="en-US" smtClean="0"/>
              <a:t>, ParMetis.</a:t>
            </a:r>
          </a:p>
          <a:p>
            <a:r>
              <a:rPr lang="en-US" smtClean="0"/>
              <a:t>For most scheduling problems, finding optimal solution is intractable.</a:t>
            </a:r>
          </a:p>
          <a:p>
            <a:pPr lvl="1"/>
            <a:r>
              <a:rPr lang="en-US"/>
              <a:t>Goal of load balancing is speed, so load balance algorithm itself needs to be fast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Rely on fast heuristics that work well in practice or have approximate performance guarantees.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5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based partitioning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In geometric partitioning, the communicating tasks were defined implicitly based on proximity.</a:t>
            </a:r>
          </a:p>
          <a:p>
            <a:r>
              <a:rPr lang="en-US" smtClean="0"/>
              <a:t>In graph based partitioning, we’re given an explicit graph showing the pairs of communicating nodes.</a:t>
            </a:r>
          </a:p>
          <a:p>
            <a:pPr lvl="1"/>
            <a:r>
              <a:rPr lang="en-US" smtClean="0"/>
              <a:t>Graph nodes can be weighted based on size of the task.</a:t>
            </a:r>
          </a:p>
          <a:p>
            <a:pPr lvl="1"/>
            <a:r>
              <a:rPr lang="en-US" smtClean="0"/>
              <a:t>Graph edges can be weighted based on amount of communication.</a:t>
            </a:r>
          </a:p>
          <a:p>
            <a:r>
              <a:rPr lang="en-US" smtClean="0"/>
              <a:t>Want to partition nodes of graph in two parts, and map each part onto a processor.</a:t>
            </a:r>
          </a:p>
          <a:p>
            <a:pPr lvl="1"/>
            <a:r>
              <a:rPr lang="en-US" smtClean="0"/>
              <a:t>If we have more than two processors, do the partitioning recursively.</a:t>
            </a:r>
          </a:p>
          <a:p>
            <a:pPr lvl="1"/>
            <a:r>
              <a:rPr lang="en-US" smtClean="0"/>
              <a:t>Want each part to have approximately same number / weight of nodes, for load balance.</a:t>
            </a:r>
          </a:p>
          <a:p>
            <a:pPr lvl="1"/>
            <a:r>
              <a:rPr lang="en-US" smtClean="0"/>
              <a:t>Want to minimize number of edges cut (i.e. crossing between partitions), because these represent communication between processors.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4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based partitioning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697020" cy="5243566"/>
          </a:xfrm>
        </p:spPr>
        <p:txBody>
          <a:bodyPr/>
          <a:lstStyle/>
          <a:p>
            <a:r>
              <a:rPr lang="en-US" smtClean="0"/>
              <a:t>Computing optimal partitioning is NP-complete, so we have to settle for heuristics.</a:t>
            </a:r>
          </a:p>
          <a:p>
            <a:pPr lvl="1"/>
            <a:r>
              <a:rPr lang="en-US" smtClean="0"/>
              <a:t>Local search (e.g. Kernighan-Lin).</a:t>
            </a:r>
          </a:p>
          <a:p>
            <a:pPr lvl="1"/>
            <a:r>
              <a:rPr lang="en-US" smtClean="0"/>
              <a:t>Spectral.</a:t>
            </a:r>
          </a:p>
          <a:p>
            <a:pPr lvl="1"/>
            <a:r>
              <a:rPr lang="en-US" smtClean="0"/>
              <a:t>Multilevel</a:t>
            </a:r>
            <a:r>
              <a:rPr lang="en-US" smtClean="0"/>
              <a:t>.</a:t>
            </a:r>
          </a:p>
        </p:txBody>
      </p:sp>
      <p:pic>
        <p:nvPicPr>
          <p:cNvPr id="4098" name="Picture 2" descr="https://www.researchgate.net/profile/Santo_Fortunato/publication/1903620/figure/fig4/AS:267801529155601@1440860268802/Figure-5-Graph-partitioning-The-cut-shows-the-partition-in-two-groups-of-equal-siz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924" y="1520574"/>
            <a:ext cx="2746076" cy="246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08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Kernighan-Lin partitioning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008652" cy="5145963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Greedily improve a partition by swapping nodes until no improvement possible.</a:t>
            </a:r>
          </a:p>
          <a:p>
            <a:r>
              <a:rPr lang="en-US" smtClean="0"/>
              <a:t>Start with an arbitrary partition A, B.</a:t>
            </a:r>
          </a:p>
          <a:p>
            <a:r>
              <a:rPr lang="en-US" smtClean="0"/>
              <a:t>For </a:t>
            </a:r>
            <a:r>
              <a:rPr lang="en-US" smtClean="0"/>
              <a:t>i=1, ..., n/2 </a:t>
            </a:r>
            <a:r>
              <a:rPr lang="en-US" smtClean="0"/>
              <a:t>iterations.</a:t>
            </a:r>
          </a:p>
          <a:p>
            <a:pPr lvl="1"/>
            <a:r>
              <a:rPr lang="en-US" smtClean="0"/>
              <a:t>Choose a</a:t>
            </a:r>
            <a:r>
              <a:rPr lang="en-US" baseline="-25000" smtClean="0"/>
              <a:t>i</a:t>
            </a:r>
            <a:r>
              <a:rPr lang="en-US" smtClean="0">
                <a:latin typeface="Symbol" panose="05050102010706020507" pitchFamily="18" charset="2"/>
              </a:rPr>
              <a:t>Î</a:t>
            </a:r>
            <a:r>
              <a:rPr lang="en-US" smtClean="0"/>
              <a:t>A and b</a:t>
            </a:r>
            <a:r>
              <a:rPr lang="en-US" baseline="-25000" smtClean="0"/>
              <a:t>i</a:t>
            </a:r>
            <a:r>
              <a:rPr lang="en-US" smtClean="0">
                <a:latin typeface="Symbol" panose="05050102010706020507" pitchFamily="18" charset="2"/>
              </a:rPr>
              <a:t>Î</a:t>
            </a:r>
            <a:r>
              <a:rPr lang="en-US" smtClean="0"/>
              <a:t>B s.t. </a:t>
            </a:r>
            <a:r>
              <a:rPr lang="en-US"/>
              <a:t>a</a:t>
            </a:r>
            <a:r>
              <a:rPr lang="en-US" baseline="-25000"/>
              <a:t>i</a:t>
            </a:r>
            <a:r>
              <a:rPr lang="en-US"/>
              <a:t> and b</a:t>
            </a:r>
            <a:r>
              <a:rPr lang="en-US" baseline="-25000"/>
              <a:t>i</a:t>
            </a:r>
            <a:r>
              <a:rPr lang="en-US"/>
              <a:t> have never been swapped </a:t>
            </a:r>
            <a:r>
              <a:rPr lang="en-US" smtClean="0"/>
              <a:t>before, and swapping a</a:t>
            </a:r>
            <a:r>
              <a:rPr lang="en-US" baseline="-25000" smtClean="0"/>
              <a:t>i</a:t>
            </a:r>
            <a:r>
              <a:rPr lang="en-US" smtClean="0"/>
              <a:t> and b</a:t>
            </a:r>
            <a:r>
              <a:rPr lang="en-US" baseline="-25000" smtClean="0"/>
              <a:t>i</a:t>
            </a:r>
            <a:r>
              <a:rPr lang="en-US" smtClean="0"/>
              <a:t> results in smallest cut.</a:t>
            </a:r>
          </a:p>
          <a:p>
            <a:pPr lvl="1"/>
            <a:r>
              <a:rPr lang="en-US" smtClean="0"/>
              <a:t>Let </a:t>
            </a:r>
            <a:r>
              <a:rPr lang="en-US" smtClean="0"/>
              <a:t>C</a:t>
            </a:r>
            <a:r>
              <a:rPr lang="en-US" baseline="-25000" smtClean="0"/>
              <a:t>i</a:t>
            </a:r>
            <a:r>
              <a:rPr lang="en-US"/>
              <a:t> </a:t>
            </a:r>
            <a:r>
              <a:rPr lang="en-US" smtClean="0"/>
              <a:t>be the cost of the partition after swapping </a:t>
            </a:r>
            <a:r>
              <a:rPr lang="en-US"/>
              <a:t>a</a:t>
            </a:r>
            <a:r>
              <a:rPr lang="en-US" baseline="-25000"/>
              <a:t>i</a:t>
            </a:r>
            <a:r>
              <a:rPr lang="en-US"/>
              <a:t> and </a:t>
            </a:r>
            <a:r>
              <a:rPr lang="en-US" smtClean="0"/>
              <a:t>b</a:t>
            </a:r>
            <a:r>
              <a:rPr lang="en-US" baseline="-25000" smtClean="0"/>
              <a:t>i</a:t>
            </a:r>
            <a:r>
              <a:rPr lang="en-US" smtClean="0"/>
              <a:t>.</a:t>
            </a:r>
          </a:p>
          <a:p>
            <a:r>
              <a:rPr lang="en-US" smtClean="0"/>
              <a:t>Choose the C</a:t>
            </a:r>
            <a:r>
              <a:rPr lang="en-US" baseline="-25000" smtClean="0"/>
              <a:t>i</a:t>
            </a:r>
            <a:r>
              <a:rPr lang="en-US" smtClean="0"/>
              <a:t> with the lowest cost.</a:t>
            </a:r>
          </a:p>
          <a:p>
            <a:r>
              <a:rPr lang="en-US" smtClean="0"/>
              <a:t>If C</a:t>
            </a:r>
            <a:r>
              <a:rPr lang="en-US" baseline="-25000" smtClean="0"/>
              <a:t>i</a:t>
            </a:r>
            <a:r>
              <a:rPr lang="en-US" smtClean="0"/>
              <a:t>’s cost is lower than cost of (A, B), restart the algorithm with partition C</a:t>
            </a:r>
            <a:r>
              <a:rPr lang="en-US" baseline="-25000" smtClean="0"/>
              <a:t>i</a:t>
            </a:r>
            <a:r>
              <a:rPr lang="en-US" smtClean="0"/>
              <a:t>.</a:t>
            </a:r>
          </a:p>
          <a:p>
            <a:r>
              <a:rPr lang="en-US" smtClean="0"/>
              <a:t>Otherwise return C</a:t>
            </a:r>
            <a:r>
              <a:rPr lang="en-US" baseline="-25000" smtClean="0"/>
              <a:t>i</a:t>
            </a:r>
            <a:r>
              <a:rPr lang="en-US" smtClean="0"/>
              <a:t>.</a:t>
            </a:r>
          </a:p>
          <a:p>
            <a:r>
              <a:rPr lang="en-US" smtClean="0"/>
              <a:t>In practice KL is very fast and returns reasonably good partitions.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731" y="1247775"/>
            <a:ext cx="3305246" cy="488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1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Laplacian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6"/>
            <a:ext cx="8352891" cy="1863367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Given an undirected graph G, define the Laplacian matrix L(G)</a:t>
            </a:r>
          </a:p>
          <a:p>
            <a:pPr lvl="1"/>
            <a:r>
              <a:rPr lang="en-US" smtClean="0"/>
              <a:t>For each edge (i,j) in G, set entry (i,j) to -1 in L(G).</a:t>
            </a:r>
          </a:p>
          <a:p>
            <a:pPr lvl="1"/>
            <a:r>
              <a:rPr lang="en-US" smtClean="0"/>
              <a:t>For each node i, set entry (i,i) of L(G) to –d, where d is the degree of i.</a:t>
            </a:r>
          </a:p>
          <a:p>
            <a:pPr lvl="1"/>
            <a:r>
              <a:rPr lang="en-US" smtClean="0"/>
              <a:t>Set all other entries to 0.</a:t>
            </a:r>
          </a:p>
          <a:p>
            <a:r>
              <a:rPr lang="en-US" smtClean="0"/>
              <a:t>Similar to adjacency matrix, but has interesting spectral properties.</a:t>
            </a:r>
          </a:p>
          <a:p>
            <a:pPr lvl="1"/>
            <a:endParaRPr lang="en-US"/>
          </a:p>
        </p:txBody>
      </p:sp>
      <p:pic>
        <p:nvPicPr>
          <p:cNvPr id="5122" name="Picture 2" descr="https://people.eecs.berkeley.edu/~demmel/cs267/lecture20/LaplacianMatrix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60" y="3112319"/>
            <a:ext cx="5961577" cy="370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56908" y="6493267"/>
            <a:ext cx="6277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</a:t>
            </a:r>
            <a:r>
              <a:rPr lang="en-US" sz="1200"/>
              <a:t>: https://people.eecs.berkeley.edu</a:t>
            </a:r>
            <a:r>
              <a:rPr lang="en-US" sz="1200" smtClean="0"/>
              <a:t>/~</a:t>
            </a:r>
            <a:r>
              <a:rPr lang="en-US" sz="1200"/>
              <a:t>demmel/cs267/lecture18/lecture18.html</a:t>
            </a:r>
            <a:endParaRPr lang="en-US" sz="1200" i="1"/>
          </a:p>
        </p:txBody>
      </p:sp>
    </p:spTree>
    <p:extLst>
      <p:ext uri="{BB962C8B-B14F-4D97-AF65-F5344CB8AC3E}">
        <p14:creationId xmlns:p14="http://schemas.microsoft.com/office/powerpoint/2010/main" val="380534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Spectral partitioning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357973" cy="5269251"/>
          </a:xfrm>
        </p:spPr>
        <p:txBody>
          <a:bodyPr>
            <a:normAutofit fontScale="77500" lnSpcReduction="20000"/>
          </a:bodyPr>
          <a:lstStyle/>
          <a:p>
            <a:r>
              <a:rPr lang="en-US" smtClean="0">
                <a:solidFill>
                  <a:srgbClr val="1503FB"/>
                </a:solidFill>
              </a:rPr>
              <a:t>Fact</a:t>
            </a:r>
            <a:r>
              <a:rPr lang="en-US" smtClean="0"/>
              <a:t> L(G) is positive semidefinite, and all the eigenvalues of L(G) are real and nonnegative.</a:t>
            </a:r>
          </a:p>
          <a:p>
            <a:r>
              <a:rPr lang="en-US" smtClean="0"/>
              <a:t>Let (x</a:t>
            </a:r>
            <a:r>
              <a:rPr lang="en-US" baseline="-25000" smtClean="0"/>
              <a:t>1</a:t>
            </a:r>
            <a:r>
              <a:rPr lang="en-US" smtClean="0"/>
              <a:t>, x</a:t>
            </a:r>
            <a:r>
              <a:rPr lang="en-US" baseline="-25000" smtClean="0"/>
              <a:t>2</a:t>
            </a:r>
            <a:r>
              <a:rPr lang="en-US" smtClean="0"/>
              <a:t>, ..., x</a:t>
            </a:r>
            <a:r>
              <a:rPr lang="en-US" baseline="-25000" smtClean="0"/>
              <a:t>n</a:t>
            </a:r>
            <a:r>
              <a:rPr lang="en-US" smtClean="0"/>
              <a:t>) be the eigenvector of L(G) corresponding to the second smallest eigenvalue.</a:t>
            </a:r>
          </a:p>
          <a:p>
            <a:r>
              <a:rPr lang="en-US" smtClean="0"/>
              <a:t>Partition G as A = {i : x</a:t>
            </a:r>
            <a:r>
              <a:rPr lang="en-US" baseline="-25000" smtClean="0"/>
              <a:t>i</a:t>
            </a:r>
            <a:r>
              <a:rPr lang="en-US" smtClean="0"/>
              <a:t> </a:t>
            </a:r>
            <a:r>
              <a:rPr lang="en-US" smtClean="0">
                <a:latin typeface="Symbol" panose="05050102010706020507" pitchFamily="18" charset="2"/>
              </a:rPr>
              <a:t>£ </a:t>
            </a:r>
            <a:r>
              <a:rPr lang="en-US" smtClean="0"/>
              <a:t>0} and B = {i : x</a:t>
            </a:r>
            <a:r>
              <a:rPr lang="en-US" baseline="-25000" smtClean="0"/>
              <a:t>i</a:t>
            </a:r>
            <a:r>
              <a:rPr lang="en-US" smtClean="0"/>
              <a:t> &gt; 0}.</a:t>
            </a:r>
          </a:p>
          <a:p>
            <a:r>
              <a:rPr lang="en-US" smtClean="0"/>
              <a:t>Usually produces better partitions than Kernighan-Lin.</a:t>
            </a:r>
          </a:p>
          <a:p>
            <a:r>
              <a:rPr lang="en-US" smtClean="0"/>
              <a:t>But finding second eigenvector quite expensive.</a:t>
            </a:r>
          </a:p>
          <a:p>
            <a:pPr lvl="1"/>
            <a:r>
              <a:rPr lang="en-US" smtClean="0"/>
              <a:t>Suffices to find approximate eigenvector.  But this is still costly.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223" y="0"/>
            <a:ext cx="1633971" cy="16843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434" y="3493213"/>
            <a:ext cx="1949372" cy="15284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828" y="5111394"/>
            <a:ext cx="1694526" cy="16900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96301" y="6396335"/>
            <a:ext cx="372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</a:t>
            </a:r>
            <a:r>
              <a:rPr lang="en-US" sz="1200" smtClean="0"/>
              <a:t>: https</a:t>
            </a:r>
            <a:r>
              <a:rPr lang="en-US" sz="1200"/>
              <a:t>://www.cs.purdue.edu/homes</a:t>
            </a:r>
            <a:r>
              <a:rPr lang="en-US" sz="1200" smtClean="0"/>
              <a:t>/</a:t>
            </a:r>
          </a:p>
          <a:p>
            <a:r>
              <a:rPr lang="en-US" sz="1200" smtClean="0"/>
              <a:t>dgleich/demos/matlab/spectral/spectral.html</a:t>
            </a:r>
            <a:endParaRPr lang="en-US" sz="1200" i="1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5572" y="1776146"/>
            <a:ext cx="2158428" cy="161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1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Multilevel partitioning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Spectral, and even KL partitioning are too slow on very large graphs.</a:t>
            </a:r>
          </a:p>
          <a:p>
            <a:r>
              <a:rPr lang="en-US" smtClean="0"/>
              <a:t>To speed them up we run them on coarsened versions of the task graph.  </a:t>
            </a:r>
          </a:p>
          <a:p>
            <a:r>
              <a:rPr lang="en-US" smtClean="0"/>
              <a:t>In fact, we coarsen the graph several times, until the number of nodes is small.  Then we partition the coarse graph.  Finally, we recover a partition on the fine graph using the coarse partition.</a:t>
            </a:r>
          </a:p>
          <a:p>
            <a:pPr lvl="1"/>
            <a:r>
              <a:rPr lang="en-US" smtClean="0"/>
              <a:t>During the recovery, we can refine the coarse partitioning, by e.g. using it as the starting guess for Kernighan-Lin.</a:t>
            </a:r>
          </a:p>
          <a:p>
            <a:r>
              <a:rPr lang="en-US" smtClean="0"/>
              <a:t>Multilevel schemes achieve good quality and speed in practice.</a:t>
            </a:r>
          </a:p>
        </p:txBody>
      </p:sp>
    </p:spTree>
    <p:extLst>
      <p:ext uri="{BB962C8B-B14F-4D97-AF65-F5344CB8AC3E}">
        <p14:creationId xmlns:p14="http://schemas.microsoft.com/office/powerpoint/2010/main" val="271147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Multilevel partitioning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634526"/>
            <a:ext cx="5793922" cy="21327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01" y="4156124"/>
            <a:ext cx="5917332" cy="2161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08333" y="1674688"/>
            <a:ext cx="26918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One way to coarsen a graph is based on matchings.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First, find a maximal matching greedily.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Collapse matched nodes.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Merge edges connected to matched nodes.</a:t>
            </a:r>
            <a:endParaRPr lang="en-US" sz="1600"/>
          </a:p>
        </p:txBody>
      </p:sp>
      <p:sp>
        <p:nvSpPr>
          <p:cNvPr id="7" name="TextBox 6"/>
          <p:cNvSpPr txBox="1"/>
          <p:nvPr/>
        </p:nvSpPr>
        <p:spPr>
          <a:xfrm>
            <a:off x="6308333" y="4225349"/>
            <a:ext cx="26918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After partitioning the coarse graph, expand the merged edges to recover partition in the original graph.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Can refine the partition using e.g. Kernighan-Lin.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/>
          </a:p>
        </p:txBody>
      </p:sp>
      <p:sp>
        <p:nvSpPr>
          <p:cNvPr id="8" name="TextBox 7"/>
          <p:cNvSpPr txBox="1"/>
          <p:nvPr/>
        </p:nvSpPr>
        <p:spPr>
          <a:xfrm>
            <a:off x="457200" y="6498404"/>
            <a:ext cx="6277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</a:t>
            </a:r>
            <a:r>
              <a:rPr lang="en-US" sz="1200"/>
              <a:t>: https://people.eecs.berkeley.edu</a:t>
            </a:r>
            <a:r>
              <a:rPr lang="en-US" sz="1200" smtClean="0"/>
              <a:t>/~</a:t>
            </a:r>
            <a:r>
              <a:rPr lang="en-US" sz="1200"/>
              <a:t>demmel/cs267/lecture18/lecture18.html</a:t>
            </a:r>
            <a:endParaRPr lang="en-US" sz="1200" i="1"/>
          </a:p>
        </p:txBody>
      </p:sp>
    </p:spTree>
    <p:extLst>
      <p:ext uri="{BB962C8B-B14F-4D97-AF65-F5344CB8AC3E}">
        <p14:creationId xmlns:p14="http://schemas.microsoft.com/office/powerpoint/2010/main" val="308452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  <p:bldP spid="7" grpId="0" uiExpand="1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load balancing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In some applications tasks are created by processes dynamically.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Search algorithms.  Recursive algorithms.</a:t>
            </a:r>
          </a:p>
          <a:p>
            <a:r>
              <a:rPr lang="en-US" smtClean="0"/>
              <a:t>Ideally do distributed load balancing, since tasks are created by distributed processes.</a:t>
            </a:r>
          </a:p>
          <a:p>
            <a:r>
              <a:rPr lang="en-US" smtClean="0"/>
              <a:t>One method is diffusion.  If a process has too many tasks, it sends some to its neighbors.  If a neighbor becomes overloaded, it does the same thing.</a:t>
            </a:r>
          </a:p>
          <a:p>
            <a:pPr lvl="1"/>
            <a:r>
              <a:rPr lang="en-US" smtClean="0"/>
              <a:t>Eventually load spreads out and equalizes.</a:t>
            </a:r>
          </a:p>
          <a:p>
            <a:pPr lvl="1"/>
            <a:r>
              <a:rPr lang="en-US" smtClean="0"/>
              <a:t>But might take a long time and cause lots of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19969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load balancing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306657" cy="4827464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Another technique is work stealing, where processes without work steal work from processes with.</a:t>
            </a:r>
          </a:p>
          <a:p>
            <a:r>
              <a:rPr lang="en-US" smtClean="0"/>
              <a:t>In work stealing, each process maintains a double-ended queue (deque).</a:t>
            </a:r>
          </a:p>
          <a:p>
            <a:r>
              <a:rPr lang="en-US" smtClean="0"/>
              <a:t>Process performs task on the top of the deque.</a:t>
            </a:r>
          </a:p>
          <a:p>
            <a:r>
              <a:rPr lang="en-US" smtClean="0"/>
              <a:t>If process creates a task, it pushes it onto top of the deque.</a:t>
            </a:r>
          </a:p>
          <a:p>
            <a:r>
              <a:rPr lang="en-US" smtClean="0"/>
              <a:t>If the process’s deque is empty, it needs to load balance.</a:t>
            </a:r>
          </a:p>
          <a:p>
            <a:pPr lvl="1"/>
            <a:r>
              <a:rPr lang="en-US" smtClean="0"/>
              <a:t>It picks a random other process and steals a task from the bottom of that process’s deque.</a:t>
            </a:r>
          </a:p>
          <a:p>
            <a:pPr lvl="1"/>
            <a:r>
              <a:rPr lang="en-US" smtClean="0"/>
              <a:t>This minimizes (but doesn’t completely avoid) contention between the two processes, since one takes tasks from top and one from bottom.</a:t>
            </a:r>
          </a:p>
          <a:p>
            <a:r>
              <a:rPr lang="en-US" smtClean="0"/>
              <a:t>Work stealing doesn’t incur any overhead when processes have tasks.</a:t>
            </a:r>
          </a:p>
          <a:p>
            <a:r>
              <a:rPr lang="en-US" smtClean="0"/>
              <a:t>Overhead when stealing is also borne by idle processes.</a:t>
            </a:r>
          </a:p>
          <a:p>
            <a:pPr lvl="1"/>
            <a:r>
              <a:rPr lang="en-US" smtClean="0"/>
              <a:t>In contrast, for work pushing busy processes incur overhead for load balancing.  </a:t>
            </a:r>
          </a:p>
          <a:p>
            <a:r>
              <a:rPr lang="en-US" smtClean="0"/>
              <a:t>Work stealing is used in the Cilk parallel runtime.</a:t>
            </a:r>
          </a:p>
          <a:p>
            <a:pPr lvl="1"/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1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Static vs dynamic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280972" cy="5305211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Some applications are static, i.e. the set of tasks in the application, their sizes and communication pattern are known at the start of the execution.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Dense and sparse linear algebra, FFT.</a:t>
            </a:r>
          </a:p>
          <a:p>
            <a:pPr lvl="1"/>
            <a:r>
              <a:rPr lang="en-US" smtClean="0"/>
              <a:t>Load balancing can be done once at beginning of computation.</a:t>
            </a:r>
          </a:p>
          <a:p>
            <a:pPr lvl="2"/>
            <a:r>
              <a:rPr lang="en-US" smtClean="0"/>
              <a:t>Can afford to spend more time to get higher quality solution.</a:t>
            </a:r>
          </a:p>
          <a:p>
            <a:r>
              <a:rPr lang="en-US" smtClean="0"/>
              <a:t>For semi-static problems, task information is known periodically at start of some phases.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Particle simulations, grid computations.</a:t>
            </a:r>
          </a:p>
          <a:p>
            <a:pPr lvl="1"/>
            <a:r>
              <a:rPr lang="en-US" smtClean="0"/>
              <a:t>Periodically rebalance when load changes substantially.</a:t>
            </a:r>
          </a:p>
          <a:p>
            <a:pPr lvl="2"/>
            <a:r>
              <a:rPr lang="en-US" smtClean="0"/>
              <a:t>Requires relatively efficient algorithm.</a:t>
            </a:r>
          </a:p>
          <a:p>
            <a:r>
              <a:rPr lang="en-US" smtClean="0"/>
              <a:t>For dynamic problems, information is only known at runtime.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Search problems.</a:t>
            </a:r>
          </a:p>
          <a:p>
            <a:pPr lvl="1"/>
            <a:r>
              <a:rPr lang="en-US" smtClean="0"/>
              <a:t>Constantly rebalance on the fly.  Need very lightweight methods.</a:t>
            </a:r>
          </a:p>
          <a:p>
            <a:r>
              <a:rPr lang="en-US" smtClean="0"/>
              <a:t>Can load balance at different granularities.</a:t>
            </a:r>
          </a:p>
          <a:p>
            <a:pPr lvl="1"/>
            <a:r>
              <a:rPr lang="en-US" smtClean="0"/>
              <a:t>Fine grained task balancing gives best results, but may take too much time and memory.</a:t>
            </a:r>
          </a:p>
          <a:p>
            <a:pPr lvl="1"/>
            <a:r>
              <a:rPr lang="en-US" smtClean="0"/>
              <a:t>Can group tasks together for coarse graine balancing.</a:t>
            </a:r>
          </a:p>
        </p:txBody>
      </p:sp>
    </p:spTree>
    <p:extLst>
      <p:ext uri="{BB962C8B-B14F-4D97-AF65-F5344CB8AC3E}">
        <p14:creationId xmlns:p14="http://schemas.microsoft.com/office/powerpoint/2010/main" val="264005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Centralized vs distributed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Centralized load balancing gathers all information at one node.</a:t>
            </a:r>
          </a:p>
          <a:p>
            <a:pPr lvl="1"/>
            <a:r>
              <a:rPr lang="en-US" smtClean="0"/>
              <a:t>Produces better result since global load info available.</a:t>
            </a:r>
          </a:p>
          <a:p>
            <a:pPr lvl="1"/>
            <a:r>
              <a:rPr lang="en-US" smtClean="0"/>
              <a:t>Central node becomes performance bottleneck.</a:t>
            </a:r>
          </a:p>
          <a:p>
            <a:r>
              <a:rPr lang="en-US" smtClean="0"/>
              <a:t>Distributed load balancing lets nodes communicate and make own balancing decisions.</a:t>
            </a:r>
          </a:p>
          <a:p>
            <a:pPr lvl="1"/>
            <a:r>
              <a:rPr lang="en-US" smtClean="0"/>
              <a:t>More scalable.  Can react faster to load changes.</a:t>
            </a:r>
          </a:p>
          <a:p>
            <a:pPr lvl="1"/>
            <a:r>
              <a:rPr lang="en-US" smtClean="0"/>
              <a:t>Hard to achieve globally optimal result.</a:t>
            </a:r>
          </a:p>
          <a:p>
            <a:pPr lvl="1"/>
            <a:r>
              <a:rPr lang="en-US" smtClean="0"/>
              <a:t>May be slower than centralized if multiple balancing steps required.</a:t>
            </a:r>
          </a:p>
          <a:p>
            <a:r>
              <a:rPr lang="en-US" smtClean="0"/>
              <a:t>Hierarchical scheme uses centralized node for coarse grained load balancing, then uses distributed nodes for fine grained balance.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First assign groups of tasks to nodes, then divide each group among the processors.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6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issues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Load estimation tries to predict the load and communication pattern of a task.</a:t>
            </a:r>
          </a:p>
          <a:p>
            <a:pPr lvl="1"/>
            <a:r>
              <a:rPr lang="en-US" smtClean="0"/>
              <a:t>In best case, this can be inferred from the code.</a:t>
            </a:r>
          </a:p>
          <a:p>
            <a:pPr lvl="1"/>
            <a:r>
              <a:rPr lang="en-US" smtClean="0"/>
              <a:t>Otherwise, can profile the task, and assume its future behavior matches the past.</a:t>
            </a:r>
          </a:p>
          <a:p>
            <a:pPr lvl="2"/>
            <a:r>
              <a:rPr lang="en-US" smtClean="0"/>
              <a:t>Information gathered automatically, without user intervention.</a:t>
            </a:r>
          </a:p>
          <a:p>
            <a:pPr lvl="2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Works well for some scientific computations and simulations.</a:t>
            </a:r>
          </a:p>
          <a:p>
            <a:pPr lvl="1"/>
            <a:r>
              <a:rPr lang="en-US" smtClean="0"/>
              <a:t>Alternatively, can build a model for the task behavior.</a:t>
            </a:r>
          </a:p>
          <a:p>
            <a:pPr lvl="2"/>
            <a:r>
              <a:rPr lang="en-US" smtClean="0"/>
              <a:t>Labor intensive.  Must update model if program changes.</a:t>
            </a:r>
          </a:p>
          <a:p>
            <a:r>
              <a:rPr lang="en-US" smtClean="0"/>
              <a:t>When load changes, can rebalance by migrating tasks from one node to another.</a:t>
            </a:r>
          </a:p>
          <a:p>
            <a:pPr lvl="1"/>
            <a:r>
              <a:rPr lang="en-US" smtClean="0"/>
              <a:t>May be costly, because need to move code and possibly data.</a:t>
            </a:r>
          </a:p>
          <a:p>
            <a:pPr lvl="1"/>
            <a:endParaRPr lang="en-US" smtClean="0"/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3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Static load balancing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579153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Start with a basic model where task sizes are known, there are no precedence constraints between tasks, and ignore communication costs.</a:t>
            </a:r>
          </a:p>
          <a:p>
            <a:pPr lvl="1"/>
            <a:r>
              <a:rPr lang="en-US" smtClean="0"/>
              <a:t>Even in this model optimal scheduling is NP-hard.</a:t>
            </a:r>
          </a:p>
          <a:p>
            <a:r>
              <a:rPr lang="en-US"/>
              <a:t>n independent </a:t>
            </a:r>
            <a:r>
              <a:rPr lang="en-US" smtClean="0"/>
              <a:t>tasks with different sizes.</a:t>
            </a:r>
            <a:endParaRPr lang="en-US"/>
          </a:p>
          <a:p>
            <a:pPr lvl="1"/>
            <a:r>
              <a:rPr lang="en-US"/>
              <a:t>T</a:t>
            </a:r>
            <a:r>
              <a:rPr lang="en-US" smtClean="0"/>
              <a:t>asks </a:t>
            </a:r>
            <a:r>
              <a:rPr lang="en-US"/>
              <a:t>can be done in any order.</a:t>
            </a:r>
          </a:p>
          <a:p>
            <a:pPr lvl="1"/>
            <a:r>
              <a:rPr lang="en-US"/>
              <a:t>Any </a:t>
            </a:r>
            <a:r>
              <a:rPr lang="en-US" smtClean="0"/>
              <a:t>task </a:t>
            </a:r>
            <a:r>
              <a:rPr lang="en-US"/>
              <a:t>can be done on any </a:t>
            </a:r>
            <a:r>
              <a:rPr lang="en-US" smtClean="0"/>
              <a:t>processor.</a:t>
            </a:r>
            <a:endParaRPr lang="en-US"/>
          </a:p>
          <a:p>
            <a:r>
              <a:rPr lang="en-US"/>
              <a:t>m </a:t>
            </a:r>
            <a:r>
              <a:rPr lang="en-US" smtClean="0"/>
              <a:t>processors with the same speed.</a:t>
            </a:r>
            <a:endParaRPr lang="en-US"/>
          </a:p>
          <a:p>
            <a:pPr lvl="1"/>
            <a:r>
              <a:rPr lang="en-US"/>
              <a:t>Each processors can do one </a:t>
            </a:r>
            <a:r>
              <a:rPr lang="en-US" smtClean="0"/>
              <a:t>task </a:t>
            </a:r>
            <a:r>
              <a:rPr lang="en-US"/>
              <a:t>at a time</a:t>
            </a:r>
            <a:r>
              <a:rPr lang="en-US" smtClean="0"/>
              <a:t>.</a:t>
            </a:r>
          </a:p>
          <a:p>
            <a:r>
              <a:rPr lang="en-US" smtClean="0"/>
              <a:t>Minimize </a:t>
            </a:r>
            <a:r>
              <a:rPr lang="en-US"/>
              <a:t>the </a:t>
            </a:r>
            <a:r>
              <a:rPr lang="en-US" smtClean="0"/>
              <a:t>makespan, i.e. time when last processor finishes.</a:t>
            </a:r>
            <a:endParaRPr lang="en-US"/>
          </a:p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271230" y="4668716"/>
            <a:ext cx="5926015" cy="2136532"/>
            <a:chOff x="1266093" y="4668716"/>
            <a:chExt cx="5926015" cy="2136532"/>
          </a:xfrm>
        </p:grpSpPr>
        <p:grpSp>
          <p:nvGrpSpPr>
            <p:cNvPr id="5" name="Group 4"/>
            <p:cNvGrpSpPr/>
            <p:nvPr/>
          </p:nvGrpSpPr>
          <p:grpSpPr>
            <a:xfrm>
              <a:off x="1266093" y="4668716"/>
              <a:ext cx="5926015" cy="1866900"/>
              <a:chOff x="1274885" y="4800600"/>
              <a:chExt cx="5926015" cy="1866900"/>
            </a:xfrm>
          </p:grpSpPr>
          <p:grpSp>
            <p:nvGrpSpPr>
              <p:cNvPr id="7" name="Group 3"/>
              <p:cNvGrpSpPr/>
              <p:nvPr/>
            </p:nvGrpSpPr>
            <p:grpSpPr>
              <a:xfrm>
                <a:off x="1274885" y="5172362"/>
                <a:ext cx="5227515" cy="1444337"/>
                <a:chOff x="-194786" y="1363453"/>
                <a:chExt cx="6155639" cy="1725763"/>
              </a:xfrm>
            </p:grpSpPr>
            <p:grpSp>
              <p:nvGrpSpPr>
                <p:cNvPr id="11" name="Group 13"/>
                <p:cNvGrpSpPr/>
                <p:nvPr/>
              </p:nvGrpSpPr>
              <p:grpSpPr>
                <a:xfrm>
                  <a:off x="1506267" y="1363453"/>
                  <a:ext cx="2297981" cy="431800"/>
                  <a:chOff x="1506268" y="1363453"/>
                  <a:chExt cx="2297981" cy="431800"/>
                </a:xfrm>
              </p:grpSpPr>
              <p:sp>
                <p:nvSpPr>
                  <p:cNvPr id="28" name="Rounded Rectangle 2"/>
                  <p:cNvSpPr/>
                  <p:nvPr/>
                </p:nvSpPr>
                <p:spPr bwMode="auto">
                  <a:xfrm>
                    <a:off x="1506268" y="1363453"/>
                    <a:ext cx="1435100" cy="431800"/>
                  </a:xfrm>
                  <a:prstGeom prst="roundRect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9" name="Rounded Rectangle 4"/>
                  <p:cNvSpPr/>
                  <p:nvPr/>
                </p:nvSpPr>
                <p:spPr bwMode="auto">
                  <a:xfrm>
                    <a:off x="2941367" y="1363453"/>
                    <a:ext cx="862882" cy="431800"/>
                  </a:xfrm>
                  <a:prstGeom prst="roundRect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2" name="Group 14"/>
                <p:cNvGrpSpPr/>
                <p:nvPr/>
              </p:nvGrpSpPr>
              <p:grpSpPr>
                <a:xfrm>
                  <a:off x="1506267" y="2657416"/>
                  <a:ext cx="3695459" cy="431800"/>
                  <a:chOff x="4879197" y="819989"/>
                  <a:chExt cx="3695459" cy="431800"/>
                </a:xfrm>
                <a:solidFill>
                  <a:srgbClr val="FFFF00"/>
                </a:solidFill>
              </p:grpSpPr>
              <p:sp>
                <p:nvSpPr>
                  <p:cNvPr id="26" name="Rounded Rectangle 5"/>
                  <p:cNvSpPr/>
                  <p:nvPr/>
                </p:nvSpPr>
                <p:spPr bwMode="auto">
                  <a:xfrm>
                    <a:off x="4879197" y="819989"/>
                    <a:ext cx="1392207" cy="431800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7" name="Rounded Rectangle 6"/>
                  <p:cNvSpPr/>
                  <p:nvPr/>
                </p:nvSpPr>
                <p:spPr bwMode="auto">
                  <a:xfrm>
                    <a:off x="6276675" y="819989"/>
                    <a:ext cx="2297981" cy="431800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3" name="Group 15"/>
                <p:cNvGrpSpPr/>
                <p:nvPr/>
              </p:nvGrpSpPr>
              <p:grpSpPr>
                <a:xfrm>
                  <a:off x="1506267" y="2226095"/>
                  <a:ext cx="2755182" cy="431800"/>
                  <a:chOff x="4905075" y="1527355"/>
                  <a:chExt cx="2755182" cy="431800"/>
                </a:xfrm>
                <a:solidFill>
                  <a:srgbClr val="56FF21"/>
                </a:solidFill>
              </p:grpSpPr>
              <p:sp>
                <p:nvSpPr>
                  <p:cNvPr id="24" name="Rounded Rectangle 7"/>
                  <p:cNvSpPr/>
                  <p:nvPr/>
                </p:nvSpPr>
                <p:spPr bwMode="auto">
                  <a:xfrm>
                    <a:off x="4905075" y="1527355"/>
                    <a:ext cx="2116827" cy="431800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5" name="Rounded Rectangle 8"/>
                  <p:cNvSpPr/>
                  <p:nvPr/>
                </p:nvSpPr>
                <p:spPr bwMode="auto">
                  <a:xfrm>
                    <a:off x="7027175" y="1527355"/>
                    <a:ext cx="633082" cy="431800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4" name="Group 12"/>
                <p:cNvGrpSpPr/>
                <p:nvPr/>
              </p:nvGrpSpPr>
              <p:grpSpPr>
                <a:xfrm>
                  <a:off x="1506267" y="1803399"/>
                  <a:ext cx="4454586" cy="431800"/>
                  <a:chOff x="1506267" y="1803399"/>
                  <a:chExt cx="4454586" cy="431800"/>
                </a:xfrm>
                <a:solidFill>
                  <a:srgbClr val="FF0000"/>
                </a:solidFill>
              </p:grpSpPr>
              <p:sp>
                <p:nvSpPr>
                  <p:cNvPr id="22" name="Rounded Rectangle 21"/>
                  <p:cNvSpPr/>
                  <p:nvPr/>
                </p:nvSpPr>
                <p:spPr bwMode="auto">
                  <a:xfrm>
                    <a:off x="1506267" y="1803399"/>
                    <a:ext cx="1927045" cy="431800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3" name="Rounded Rectangle 22"/>
                  <p:cNvSpPr/>
                  <p:nvPr/>
                </p:nvSpPr>
                <p:spPr bwMode="auto">
                  <a:xfrm>
                    <a:off x="3444335" y="1803399"/>
                    <a:ext cx="2516518" cy="431800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5" name="Group 37"/>
                <p:cNvGrpSpPr/>
                <p:nvPr/>
              </p:nvGrpSpPr>
              <p:grpSpPr>
                <a:xfrm>
                  <a:off x="-194786" y="1423359"/>
                  <a:ext cx="1695782" cy="1575859"/>
                  <a:chOff x="-194786" y="1423359"/>
                  <a:chExt cx="1695782" cy="1575859"/>
                </a:xfrm>
              </p:grpSpPr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035168" y="1423359"/>
                    <a:ext cx="46582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p</a:t>
                    </a:r>
                    <a:r>
                      <a:rPr lang="en-US" sz="1400" baseline="-25000" dirty="0" smtClean="0"/>
                      <a:t>1</a:t>
                    </a:r>
                    <a:endParaRPr lang="en-US" sz="1400" baseline="-25000" dirty="0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026544" y="1837426"/>
                    <a:ext cx="46582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p</a:t>
                    </a:r>
                    <a:r>
                      <a:rPr lang="en-US" sz="1400" baseline="-25000" dirty="0"/>
                      <a:t>2</a:t>
                    </a:r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035170" y="2286000"/>
                    <a:ext cx="46582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p</a:t>
                    </a:r>
                    <a:r>
                      <a:rPr lang="en-US" sz="1400" baseline="-25000" dirty="0"/>
                      <a:t>3</a:t>
                    </a:r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1026544" y="2691441"/>
                    <a:ext cx="46582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p</a:t>
                    </a:r>
                    <a:r>
                      <a:rPr lang="en-US" sz="1400" baseline="-25000" dirty="0" smtClean="0"/>
                      <a:t>4</a:t>
                    </a:r>
                    <a:endParaRPr lang="en-US" sz="1400" baseline="-25000" dirty="0"/>
                  </a:p>
                </p:txBody>
              </p:sp>
              <p:sp>
                <p:nvSpPr>
                  <p:cNvPr id="20" name="Left Brace 19"/>
                  <p:cNvSpPr/>
                  <p:nvPr/>
                </p:nvSpPr>
                <p:spPr bwMode="auto">
                  <a:xfrm>
                    <a:off x="785003" y="1526876"/>
                    <a:ext cx="319177" cy="1380227"/>
                  </a:xfrm>
                  <a:prstGeom prst="leftBrace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-194786" y="2028204"/>
                    <a:ext cx="1092942" cy="36774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m CPU’s</a:t>
                    </a:r>
                    <a:endParaRPr lang="en-US" sz="1400" baseline="-25000" dirty="0"/>
                  </a:p>
                </p:txBody>
              </p:sp>
            </p:grpSp>
          </p:grpSp>
          <p:grpSp>
            <p:nvGrpSpPr>
              <p:cNvPr id="8" name="Group 7"/>
              <p:cNvGrpSpPr/>
              <p:nvPr/>
            </p:nvGrpSpPr>
            <p:grpSpPr>
              <a:xfrm>
                <a:off x="5936705" y="4800600"/>
                <a:ext cx="1264195" cy="1866900"/>
                <a:chOff x="5835105" y="1025824"/>
                <a:chExt cx="1264195" cy="2517429"/>
              </a:xfrm>
            </p:grpSpPr>
            <p:cxnSp>
              <p:nvCxnSpPr>
                <p:cNvPr id="9" name="Straight Connector 8"/>
                <p:cNvCxnSpPr/>
                <p:nvPr/>
              </p:nvCxnSpPr>
              <p:spPr bwMode="auto">
                <a:xfrm rot="5400000">
                  <a:off x="5274771" y="2424666"/>
                  <a:ext cx="2237174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5835105" y="1025824"/>
                  <a:ext cx="126419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 smtClean="0"/>
                    <a:t>makespan</a:t>
                  </a:r>
                  <a:endParaRPr lang="en-US" sz="1400" baseline="-25000" dirty="0"/>
                </a:p>
              </p:txBody>
            </p:sp>
          </p:grpSp>
        </p:grpSp>
        <p:sp>
          <p:nvSpPr>
            <p:cNvPr id="6" name="TextBox 5"/>
            <p:cNvSpPr txBox="1"/>
            <p:nvPr/>
          </p:nvSpPr>
          <p:spPr>
            <a:xfrm>
              <a:off x="3651737" y="6497471"/>
              <a:ext cx="7444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time</a:t>
              </a:r>
              <a:endParaRPr lang="en-US" sz="14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1801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</a:t>
            </a:r>
            <a:r>
              <a:rPr lang="en-US" dirty="0" err="1" smtClean="0"/>
              <a:t>makespan</a:t>
            </a:r>
            <a:r>
              <a:rPr lang="en-US" dirty="0" smtClean="0"/>
              <a:t>	is NPC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366471"/>
            <a:ext cx="8449409" cy="5087083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Show that minimizing makespan on even two processors is NP-complete.</a:t>
            </a:r>
          </a:p>
          <a:p>
            <a:r>
              <a:rPr lang="en-US" smtClean="0"/>
              <a:t>Decision </a:t>
            </a:r>
            <a:r>
              <a:rPr lang="en-US" dirty="0" smtClean="0"/>
              <a:t>version </a:t>
            </a:r>
            <a:r>
              <a:rPr lang="en-US" smtClean="0"/>
              <a:t>of problem is in NP.</a:t>
            </a:r>
          </a:p>
          <a:p>
            <a:r>
              <a:rPr lang="en-US" smtClean="0">
                <a:solidFill>
                  <a:srgbClr val="140EFA"/>
                </a:solidFill>
              </a:rPr>
              <a:t>SUBSET-SUM problem</a:t>
            </a:r>
            <a:r>
              <a:rPr lang="en-US" smtClean="0"/>
              <a:t>: Given </a:t>
            </a:r>
            <a:r>
              <a:rPr lang="en-US" dirty="0" smtClean="0"/>
              <a:t>a set of numbers S and target t, is there a subset of S summing to t?</a:t>
            </a:r>
          </a:p>
          <a:p>
            <a:pPr lvl="1"/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S={1,3,8,9</a:t>
            </a:r>
            <a:r>
              <a:rPr lang="en-US" smtClean="0"/>
              <a:t>}.  For t=9</a:t>
            </a:r>
            <a:r>
              <a:rPr lang="en-US" dirty="0" smtClean="0"/>
              <a:t>, yes</a:t>
            </a:r>
            <a:r>
              <a:rPr lang="en-US" smtClean="0"/>
              <a:t>.  For t=14</a:t>
            </a:r>
            <a:r>
              <a:rPr lang="en-US" dirty="0" smtClean="0"/>
              <a:t>, no.</a:t>
            </a:r>
          </a:p>
          <a:p>
            <a:pPr lvl="1"/>
            <a:r>
              <a:rPr lang="en-US" smtClean="0"/>
              <a:t>SUBSET-SUM is NP-complete.  Will reduce it to 2 processor makespan scheduling. </a:t>
            </a:r>
          </a:p>
          <a:p>
            <a:r>
              <a:rPr lang="en-US" smtClean="0"/>
              <a:t>Let </a:t>
            </a:r>
            <a:r>
              <a:rPr lang="en-US" dirty="0" smtClean="0"/>
              <a:t>(</a:t>
            </a:r>
            <a:r>
              <a:rPr lang="en-US" dirty="0" err="1" smtClean="0"/>
              <a:t>S,t</a:t>
            </a:r>
            <a:r>
              <a:rPr lang="en-US" dirty="0" smtClean="0"/>
              <a:t>) be an instance </a:t>
            </a:r>
            <a:r>
              <a:rPr lang="en-US" smtClean="0"/>
              <a:t>of SUBSET-SUM, and let s be sum of all elements in S.  </a:t>
            </a:r>
            <a:endParaRPr lang="en-US" dirty="0" smtClean="0"/>
          </a:p>
          <a:p>
            <a:r>
              <a:rPr lang="en-US" smtClean="0"/>
              <a:t>Make </a:t>
            </a:r>
            <a:r>
              <a:rPr lang="en-US" dirty="0" smtClean="0"/>
              <a:t>a set </a:t>
            </a:r>
            <a:r>
              <a:rPr lang="en-US" smtClean="0"/>
              <a:t>of tasks </a:t>
            </a:r>
            <a:r>
              <a:rPr lang="en-US" dirty="0" smtClean="0"/>
              <a:t>J = S</a:t>
            </a:r>
            <a:r>
              <a:rPr lang="en-US" dirty="0" smtClean="0">
                <a:latin typeface="Symbol" pitchFamily="18" charset="2"/>
              </a:rPr>
              <a:t>È</a:t>
            </a:r>
            <a:r>
              <a:rPr lang="en-US" dirty="0" smtClean="0"/>
              <a:t>{s-2t}, and schedule them on 2 </a:t>
            </a:r>
            <a:r>
              <a:rPr lang="en-US" smtClean="0"/>
              <a:t>processors.</a:t>
            </a:r>
          </a:p>
          <a:p>
            <a:r>
              <a:rPr lang="en-US" smtClean="0"/>
              <a:t>Show that SUBSET-SUM reduces to min makespan, i.e. SUBSET-SUM has a solution iff min makespan has a certain solution.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5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</a:t>
            </a:r>
            <a:r>
              <a:rPr lang="en-US" dirty="0" err="1" smtClean="0"/>
              <a:t>makespan</a:t>
            </a:r>
            <a:r>
              <a:rPr lang="en-US" dirty="0" smtClean="0"/>
              <a:t>	is NPC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505191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1503FB"/>
                </a:solidFill>
              </a:rPr>
              <a:t>Claim</a:t>
            </a:r>
            <a:r>
              <a:rPr lang="en-US" dirty="0" smtClean="0"/>
              <a:t> If some subset of S sums to t, then min </a:t>
            </a:r>
            <a:r>
              <a:rPr lang="en-US" dirty="0" err="1" smtClean="0"/>
              <a:t>makespan</a:t>
            </a:r>
            <a:r>
              <a:rPr lang="en-US" dirty="0" smtClean="0"/>
              <a:t> is s-t.</a:t>
            </a:r>
          </a:p>
          <a:p>
            <a:r>
              <a:rPr lang="en-US" dirty="0" smtClean="0">
                <a:solidFill>
                  <a:srgbClr val="1503FB"/>
                </a:solidFill>
              </a:rPr>
              <a:t>Proof</a:t>
            </a:r>
            <a:r>
              <a:rPr lang="en-US" dirty="0" smtClean="0"/>
              <a:t> Say S’</a:t>
            </a:r>
            <a:r>
              <a:rPr lang="en-US" dirty="0" smtClean="0">
                <a:latin typeface="Symbol" pitchFamily="18" charset="2"/>
              </a:rPr>
              <a:t>Í</a:t>
            </a:r>
            <a:r>
              <a:rPr lang="en-US" dirty="0" smtClean="0"/>
              <a:t>S sums to t.  Schedule </a:t>
            </a:r>
            <a:r>
              <a:rPr lang="en-US" smtClean="0"/>
              <a:t>the tasks </a:t>
            </a:r>
            <a:r>
              <a:rPr lang="en-US" dirty="0" smtClean="0"/>
              <a:t>in S’ </a:t>
            </a:r>
            <a:r>
              <a:rPr lang="en-US" smtClean="0"/>
              <a:t>and task </a:t>
            </a:r>
            <a:r>
              <a:rPr lang="en-US" dirty="0" smtClean="0"/>
              <a:t>s-2t on processor 1.  </a:t>
            </a:r>
            <a:r>
              <a:rPr lang="en-US" smtClean="0"/>
              <a:t>So processor </a:t>
            </a:r>
            <a:r>
              <a:rPr lang="en-US" dirty="0" smtClean="0"/>
              <a:t>1 finishes at time t+s-2t=s-t</a:t>
            </a:r>
            <a:r>
              <a:rPr lang="en-US" smtClean="0"/>
              <a:t>.  Processor </a:t>
            </a:r>
            <a:r>
              <a:rPr lang="en-US" dirty="0" smtClean="0"/>
              <a:t>2 does </a:t>
            </a:r>
            <a:r>
              <a:rPr lang="en-US" smtClean="0"/>
              <a:t>the tasks </a:t>
            </a:r>
            <a:r>
              <a:rPr lang="en-US" dirty="0" smtClean="0"/>
              <a:t>in S-S’, so it finishes at time s-t as </a:t>
            </a:r>
            <a:r>
              <a:rPr lang="en-US" smtClean="0"/>
              <a:t>well.  Since processors finish at same time, the makespan is minimal.</a:t>
            </a:r>
            <a:endParaRPr lang="en-US" dirty="0" smtClean="0"/>
          </a:p>
          <a:p>
            <a:r>
              <a:rPr lang="en-US" dirty="0" smtClean="0">
                <a:solidFill>
                  <a:srgbClr val="1503FB"/>
                </a:solidFill>
              </a:rPr>
              <a:t>Claim</a:t>
            </a:r>
            <a:r>
              <a:rPr lang="en-US" dirty="0" smtClean="0"/>
              <a:t> If the min </a:t>
            </a:r>
            <a:r>
              <a:rPr lang="en-US" dirty="0" err="1" smtClean="0"/>
              <a:t>makespan</a:t>
            </a:r>
            <a:r>
              <a:rPr lang="en-US" dirty="0" smtClean="0"/>
              <a:t> is s-t, there exists a subset of S that sums to t.</a:t>
            </a:r>
          </a:p>
          <a:p>
            <a:r>
              <a:rPr lang="en-US" dirty="0" smtClean="0">
                <a:solidFill>
                  <a:srgbClr val="1503FB"/>
                </a:solidFill>
              </a:rPr>
              <a:t>Proof</a:t>
            </a:r>
            <a:r>
              <a:rPr lang="en-US" dirty="0" smtClean="0"/>
              <a:t> Suppose </a:t>
            </a:r>
            <a:r>
              <a:rPr lang="en-US" smtClean="0"/>
              <a:t>WLOG processor </a:t>
            </a:r>
            <a:r>
              <a:rPr lang="en-US" dirty="0" smtClean="0"/>
              <a:t>1 does the </a:t>
            </a:r>
            <a:r>
              <a:rPr lang="en-US" smtClean="0"/>
              <a:t>s-2t task.  </a:t>
            </a:r>
            <a:r>
              <a:rPr lang="en-US" dirty="0" smtClean="0"/>
              <a:t>Since </a:t>
            </a:r>
            <a:r>
              <a:rPr lang="en-US" dirty="0" err="1" smtClean="0"/>
              <a:t>makespan</a:t>
            </a:r>
            <a:r>
              <a:rPr lang="en-US" dirty="0" smtClean="0"/>
              <a:t> is s-t, the </a:t>
            </a:r>
            <a:r>
              <a:rPr lang="en-US" smtClean="0"/>
              <a:t>other tasks processor </a:t>
            </a:r>
            <a:r>
              <a:rPr lang="en-US" dirty="0" smtClean="0"/>
              <a:t>1 does must have total size s-t-(s-2t)=t.</a:t>
            </a:r>
          </a:p>
          <a:p>
            <a:r>
              <a:rPr lang="en-US" dirty="0" smtClean="0"/>
              <a:t>So (</a:t>
            </a:r>
            <a:r>
              <a:rPr lang="en-US" dirty="0" err="1" smtClean="0"/>
              <a:t>S,t</a:t>
            </a:r>
            <a:r>
              <a:rPr lang="en-US" dirty="0" smtClean="0"/>
              <a:t>) is yes instance of SUBSET-SUM </a:t>
            </a:r>
            <a:r>
              <a:rPr lang="en-US" err="1" smtClean="0"/>
              <a:t>iff</a:t>
            </a:r>
            <a:r>
              <a:rPr lang="en-US" smtClean="0"/>
              <a:t> minimum makespan = s-t, so minimizing makespan is NPC.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03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37984" cy="35135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Since scheduling is NPC, it’s unlikely we can find the min </a:t>
            </a:r>
            <a:r>
              <a:rPr lang="en-US" dirty="0" err="1" smtClean="0"/>
              <a:t>makespan</a:t>
            </a:r>
            <a:r>
              <a:rPr lang="en-US" dirty="0" smtClean="0"/>
              <a:t> in </a:t>
            </a:r>
            <a:r>
              <a:rPr lang="en-US" dirty="0" err="1" smtClean="0"/>
              <a:t>polytime</a:t>
            </a:r>
            <a:r>
              <a:rPr lang="en-US" dirty="0" smtClean="0"/>
              <a:t>.</a:t>
            </a:r>
          </a:p>
          <a:p>
            <a:r>
              <a:rPr lang="en-US" smtClean="0"/>
              <a:t>List scheduling (Graham) </a:t>
            </a:r>
            <a:r>
              <a:rPr lang="en-US" dirty="0" smtClean="0"/>
              <a:t>is a simple </a:t>
            </a:r>
            <a:r>
              <a:rPr lang="en-US" smtClean="0"/>
              <a:t>greedy algorithm that finds </a:t>
            </a:r>
            <a:r>
              <a:rPr lang="en-US" dirty="0" smtClean="0"/>
              <a:t>a schedule with </a:t>
            </a:r>
            <a:r>
              <a:rPr lang="en-US" dirty="0" err="1" smtClean="0"/>
              <a:t>makespan</a:t>
            </a:r>
            <a:r>
              <a:rPr lang="en-US" dirty="0" smtClean="0"/>
              <a:t> at most twice the minimum.</a:t>
            </a:r>
          </a:p>
          <a:p>
            <a:pPr lvl="1"/>
            <a:r>
              <a:rPr lang="en-US" smtClean="0"/>
              <a:t>Call this a 2-approximation.</a:t>
            </a:r>
          </a:p>
          <a:p>
            <a:r>
              <a:rPr lang="en-US" smtClean="0"/>
              <a:t>If there are precedence constraints, we can modify list scheduling to allocate a task whenever it’s available, i.e. all its preceding tasks are finished.</a:t>
            </a:r>
          </a:p>
          <a:p>
            <a:pPr lvl="1"/>
            <a:r>
              <a:rPr lang="en-US" smtClean="0"/>
              <a:t>This still gives a 2-approximation, but we won’t prove it.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206374" y="5044406"/>
            <a:ext cx="4731251" cy="1446550"/>
          </a:xfrm>
          <a:prstGeom prst="rect">
            <a:avLst/>
          </a:prstGeom>
          <a:noFill/>
          <a:ln>
            <a:solidFill>
              <a:srgbClr val="140EFA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smtClean="0">
                <a:solidFill>
                  <a:srgbClr val="140EFA"/>
                </a:solidFill>
              </a:rPr>
              <a:t>List </a:t>
            </a:r>
            <a:r>
              <a:rPr lang="en-US" sz="2200">
                <a:solidFill>
                  <a:srgbClr val="140EFA"/>
                </a:solidFill>
              </a:rPr>
              <a:t>the </a:t>
            </a:r>
            <a:r>
              <a:rPr lang="en-US" sz="2200" smtClean="0">
                <a:solidFill>
                  <a:srgbClr val="140EFA"/>
                </a:solidFill>
              </a:rPr>
              <a:t>tasks </a:t>
            </a:r>
            <a:r>
              <a:rPr lang="en-US" sz="2200">
                <a:solidFill>
                  <a:srgbClr val="140EFA"/>
                </a:solidFill>
              </a:rPr>
              <a:t>in any order.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smtClean="0">
                <a:solidFill>
                  <a:srgbClr val="140EFA"/>
                </a:solidFill>
              </a:rPr>
              <a:t>While there are unfinished tasks.</a:t>
            </a:r>
            <a:endParaRPr lang="en-US" sz="2200">
              <a:solidFill>
                <a:srgbClr val="140EFA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200" smtClean="0">
                <a:solidFill>
                  <a:srgbClr val="140EFA"/>
                </a:solidFill>
              </a:rPr>
              <a:t>If any processor is idle, </a:t>
            </a:r>
            <a:r>
              <a:rPr lang="en-US" sz="2200">
                <a:solidFill>
                  <a:srgbClr val="140EFA"/>
                </a:solidFill>
              </a:rPr>
              <a:t>give it the next </a:t>
            </a:r>
            <a:r>
              <a:rPr lang="en-US" sz="2200" smtClean="0">
                <a:solidFill>
                  <a:srgbClr val="140EFA"/>
                </a:solidFill>
              </a:rPr>
              <a:t>task </a:t>
            </a:r>
            <a:r>
              <a:rPr lang="en-US" sz="2200">
                <a:solidFill>
                  <a:srgbClr val="140EFA"/>
                </a:solidFill>
              </a:rPr>
              <a:t>in the list.  </a:t>
            </a:r>
          </a:p>
        </p:txBody>
      </p:sp>
    </p:spTree>
    <p:extLst>
      <p:ext uri="{BB962C8B-B14F-4D97-AF65-F5344CB8AC3E}">
        <p14:creationId xmlns:p14="http://schemas.microsoft.com/office/powerpoint/2010/main" val="114714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66945</TotalTime>
  <Words>2893</Words>
  <Application>Microsoft Office PowerPoint</Application>
  <PresentationFormat>On-screen Show (4:3)</PresentationFormat>
  <Paragraphs>256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Arial Black</vt:lpstr>
      <vt:lpstr>Symbol</vt:lpstr>
      <vt:lpstr>Times New Roman</vt:lpstr>
      <vt:lpstr>Wingdings</vt:lpstr>
      <vt:lpstr>Pixel</vt:lpstr>
      <vt:lpstr>Load Balancing and Scheduling</vt:lpstr>
      <vt:lpstr>Load balancing problem</vt:lpstr>
      <vt:lpstr>Static vs dynamic</vt:lpstr>
      <vt:lpstr>Centralized vs distributed</vt:lpstr>
      <vt:lpstr>Other issues</vt:lpstr>
      <vt:lpstr>Static load balancing</vt:lpstr>
      <vt:lpstr>Minimizing makespan is NPC</vt:lpstr>
      <vt:lpstr>Minimizing makespan is NPC</vt:lpstr>
      <vt:lpstr>List scheduling</vt:lpstr>
      <vt:lpstr>Example</vt:lpstr>
      <vt:lpstr>Worst case for LS</vt:lpstr>
      <vt:lpstr>LPT scheduling</vt:lpstr>
      <vt:lpstr>LPT is a 4/3-approximation</vt:lpstr>
      <vt:lpstr>LPT is a 4/3-approximation</vt:lpstr>
      <vt:lpstr>Geometric load balancing</vt:lpstr>
      <vt:lpstr>Recursive bisection </vt:lpstr>
      <vt:lpstr>Space filling curve</vt:lpstr>
      <vt:lpstr>Space filling curve partitioning</vt:lpstr>
      <vt:lpstr>Inertial partitioning</vt:lpstr>
      <vt:lpstr>Graph based partitioning</vt:lpstr>
      <vt:lpstr>Graph based partitioning</vt:lpstr>
      <vt:lpstr>Kernighan-Lin partitioning</vt:lpstr>
      <vt:lpstr>Graph Laplacian</vt:lpstr>
      <vt:lpstr>Spectral partitioning</vt:lpstr>
      <vt:lpstr>Multilevel partitioning</vt:lpstr>
      <vt:lpstr>Multilevel partitioning</vt:lpstr>
      <vt:lpstr>Dynamic load balancing</vt:lpstr>
      <vt:lpstr>Dynamic load balancing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4257</cp:revision>
  <cp:lastPrinted>2018-05-08T03:28:11Z</cp:lastPrinted>
  <dcterms:created xsi:type="dcterms:W3CDTF">2004-01-06T19:40:29Z</dcterms:created>
  <dcterms:modified xsi:type="dcterms:W3CDTF">2019-04-24T05:36:48Z</dcterms:modified>
</cp:coreProperties>
</file>