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01FD61"/>
    <a:srgbClr val="FF0000"/>
    <a:srgbClr val="FF5050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2" autoAdjust="0"/>
    <p:restoredTop sz="95603" autoAdjust="0"/>
  </p:normalViewPr>
  <p:slideViewPr>
    <p:cSldViewPr snapToGrid="0">
      <p:cViewPr varScale="1">
        <p:scale>
          <a:sx n="113" d="100"/>
          <a:sy n="113" d="100"/>
        </p:scale>
        <p:origin x="1371" y="6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lideplayer.com/slide/3276935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Parallel </a:t>
            </a:r>
            <a:r>
              <a:rPr lang="en-US" sz="4000" smtClean="0"/>
              <a:t>Iterative Matrix Algorithms</a:t>
            </a:r>
            <a:endParaRPr lang="en-US" sz="4000" smtClean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</a:t>
            </a:r>
            <a:r>
              <a:rPr lang="en-US" smtClean="0"/>
              <a:t>2019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Gauss-Seidel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4282831" cy="5239483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Since in general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depends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for all j&lt;i, we compute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sequentially, for i=0,1,2...</a:t>
                </a:r>
              </a:p>
              <a:p>
                <a:r>
                  <a:rPr lang="en-US" smtClean="0"/>
                  <a:t>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is a dot product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with the i’th row of A.</a:t>
                </a:r>
              </a:p>
              <a:p>
                <a:pPr lvl="1"/>
                <a:r>
                  <a:rPr lang="en-US" smtClean="0"/>
                  <a:t>This dot product can be split into multiple parts and computed in parallel.</a:t>
                </a:r>
              </a:p>
              <a:p>
                <a:r>
                  <a:rPr lang="en-US" smtClean="0"/>
                  <a:t>Use a block column-wise decomposition of A and x across the processors.</a:t>
                </a:r>
              </a:p>
              <a:p>
                <a:r>
                  <a:rPr lang="en-US" smtClean="0"/>
                  <a:t>Each processor computes part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 parts are then summed and distributed to all the processors using </a:t>
                </a:r>
                <a:r>
                  <a:rPr lang="en-US" smtClean="0">
                    <a:latin typeface="Consolas" panose="020B0609020204030204" pitchFamily="49" charset="0"/>
                  </a:rPr>
                  <a:t>MPI_Allreduce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Each processor only does n/p computations for each reduce communication step, so speedup is limited unless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4282831" cy="5239483"/>
              </a:xfrm>
              <a:blipFill>
                <a:blip r:embed="rId2"/>
                <a:stretch>
                  <a:fillRect l="-142" t="-931" r="-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182" y="2598755"/>
            <a:ext cx="4270838" cy="3366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61807" y="1494064"/>
                <a:ext cx="4420961" cy="885050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6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807" y="1494064"/>
                <a:ext cx="4420961" cy="8850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96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Poisson’s equation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6736862" cy="521994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Poisson’s equation is a partial differential equation (PDE) to describe the potential field caused by a mass or electrostatic density distribution.</a:t>
                </a:r>
              </a:p>
              <a:p>
                <a:pPr lvl="1"/>
                <a:r>
                  <a:rPr lang="en-US" smtClean="0"/>
                  <a:t>We’ll look at Poisson’s equation in 2D space.</a:t>
                </a:r>
              </a:p>
              <a:p>
                <a:r>
                  <a:rPr lang="en-US" smtClean="0"/>
                  <a:t>Given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we want to 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with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Poisson’s equation can be solved numerically by discretizing 2D space.</a:t>
                </a:r>
              </a:p>
              <a:p>
                <a:pPr lvl="1"/>
                <a:r>
                  <a:rPr lang="en-US" smtClean="0"/>
                  <a:t>For simplicity, we divide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×[0,1]</m:t>
                    </m:r>
                  </m:oMath>
                </a14:m>
                <a:r>
                  <a:rPr lang="en-US" smtClean="0"/>
                  <a:t> evenly into N+1 points along each axis.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mtClean="0"/>
                  <a:t>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simplicity, fix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mtClean="0"/>
                  <a:t> on the boundary of the square, and divide out both sides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Look for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mtClean="0"/>
                  <a:t> in the square’s interior.</a:t>
                </a:r>
              </a:p>
              <a:p>
                <a:pPr lvl="1"/>
                <a:r>
                  <a:rPr lang="en-US" smtClean="0"/>
                  <a:t>This leads to a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linear equations, one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endParaRPr lang="en-US" smtClean="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6736862" cy="5219944"/>
              </a:xfrm>
              <a:blipFill>
                <a:blip r:embed="rId2"/>
                <a:stretch>
                  <a:fillRect l="-90" t="-1752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23" y="722923"/>
            <a:ext cx="1648304" cy="1544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79" y="4311375"/>
            <a:ext cx="1437514" cy="1454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889" y="2498401"/>
            <a:ext cx="1627571" cy="16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3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Matrix form of Poisson’s equation</a:t>
            </a:r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119077" cy="529809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en-US" smtClean="0"/>
                  <a:t>Each equation from the discretization has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,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, and create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matrix A for the nonzero coefficients of all the equations. 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has the following nonzero structure.</a:t>
                </a:r>
              </a:p>
              <a:p>
                <a:pPr lvl="1"/>
                <a:r>
                  <a:rPr lang="en-US" smtClean="0"/>
                  <a:t>There are three bands of nonzeros, on the diagonal, and above and below the diagonal.</a:t>
                </a:r>
              </a:p>
              <a:p>
                <a:pPr lvl="1"/>
                <a:r>
                  <a:rPr lang="en-US" smtClean="0"/>
                  <a:t>There are two additional bands of nonzeros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above and below the diagonal.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119077" cy="5298098"/>
              </a:xfrm>
              <a:blipFill>
                <a:blip r:embed="rId2"/>
                <a:stretch>
                  <a:fillRect l="-476" t="-1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877" y="1383322"/>
            <a:ext cx="3277644" cy="32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4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05446" cy="790575"/>
          </a:xfrm>
        </p:spPr>
        <p:txBody>
          <a:bodyPr/>
          <a:lstStyle/>
          <a:p>
            <a:r>
              <a:rPr lang="en-US" sz="4000" smtClean="0"/>
              <a:t>Gauss-Seidel for Poisson’s equation</a:t>
            </a:r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8" y="1419224"/>
                <a:ext cx="5689601" cy="5212130"/>
              </a:xfrm>
            </p:spPr>
            <p:txBody>
              <a:bodyPr>
                <a:normAutofit fontScale="47500" lnSpcReduction="20000"/>
              </a:bodyPr>
              <a:lstStyle/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z="3300" smtClean="0"/>
                  <a:t>Recall the Gauss-Seidel iteration is </a:t>
                </a:r>
              </a:p>
              <a:p>
                <a:pPr marL="0" lvl="1" indent="0">
                  <a:buClr>
                    <a:schemeClr val="bg2"/>
                  </a:buClr>
                  <a:buSzPct val="75000"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r>
                  <a:rPr lang="en-US"/>
                  <a:t>Applied to Poisson’s equation, we have</a:t>
                </a:r>
              </a:p>
              <a:p>
                <a:pPr marL="0" lvl="1" indent="0">
                  <a:lnSpc>
                    <a:spcPct val="120000"/>
                  </a:lnSpc>
                  <a:buClr>
                    <a:schemeClr val="bg2"/>
                  </a:buClr>
                  <a:buSzPct val="75000"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need to be computed before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If we place the x values on the grid, each x value depends on values directly above it and to its left.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Point 9 depends on 3 and 8.</a:t>
                </a:r>
              </a:p>
              <a:p>
                <a:r>
                  <a:rPr lang="en-US" smtClean="0"/>
                  <a:t>Notice the x values along each diagonal are all independent.</a:t>
                </a:r>
              </a:p>
              <a:p>
                <a:pPr lvl="1"/>
                <a:r>
                  <a:rPr lang="en-US"/>
                  <a:t>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/>
                  <a:t>diagonals.</a:t>
                </a:r>
                <a:endParaRPr lang="en-US" smtClean="0"/>
              </a:p>
              <a:p>
                <a:pPr lvl="1"/>
                <a:r>
                  <a:rPr lang="en-US" smtClean="0"/>
                  <a:t>Each diagonal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smtClean="0"/>
                  <a:t> points, giving a large amount of parallelism.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 first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diagonals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each contain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 points, with  indices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 last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 diagonals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=2,…,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contain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mtClean="0"/>
                  <a:t>points, with indices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419224"/>
                <a:ext cx="5689601" cy="5212130"/>
              </a:xfrm>
              <a:blipFill>
                <a:blip r:embed="rId2"/>
                <a:stretch>
                  <a:fillRect t="-1287" r="-1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307" y="1326489"/>
            <a:ext cx="2996345" cy="1961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062" y="3827962"/>
            <a:ext cx="2965938" cy="198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2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56246" cy="790575"/>
          </a:xfrm>
        </p:spPr>
        <p:txBody>
          <a:bodyPr/>
          <a:lstStyle/>
          <a:p>
            <a:r>
              <a:rPr lang="en-US" sz="4000"/>
              <a:t>Gauss-Seidel for Poisson’s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4431323" cy="5286375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We parallelize Gauss-Seidel for Poisson’s equation by iterating through the diagonals sequentially, and computing all the values in each diagonal in parallel.</a:t>
            </a:r>
          </a:p>
          <a:p>
            <a:r>
              <a:rPr lang="en-US" smtClean="0"/>
              <a:t>Given p processors, each processor computes every p’th value </a:t>
            </a:r>
            <a:r>
              <a:rPr lang="en-US" smtClean="0">
                <a:latin typeface="Consolas" panose="020B0609020204030204" pitchFamily="49" charset="0"/>
              </a:rPr>
              <a:t>x[i]</a:t>
            </a:r>
            <a:r>
              <a:rPr lang="en-US" smtClean="0"/>
              <a:t> on the </a:t>
            </a:r>
            <a:r>
              <a:rPr lang="en-US" smtClean="0">
                <a:latin typeface="Consolas" panose="020B0609020204030204" pitchFamily="49" charset="0"/>
              </a:rPr>
              <a:t>l</a:t>
            </a:r>
            <a:r>
              <a:rPr lang="en-US" smtClean="0"/>
              <a:t>’th diagonal.</a:t>
            </a:r>
          </a:p>
          <a:p>
            <a:r>
              <a:rPr lang="en-US" smtClean="0"/>
              <a:t>The function </a:t>
            </a:r>
            <a:r>
              <a:rPr lang="en-US" smtClean="0">
                <a:latin typeface="Consolas" panose="020B0609020204030204" pitchFamily="49" charset="0"/>
              </a:rPr>
              <a:t>collect_elements</a:t>
            </a:r>
            <a:r>
              <a:rPr lang="en-US" smtClean="0"/>
              <a:t> sends the x values from the l’th diagonal to neighboring processors to compute the l+1’st diagonal.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98" y="2414631"/>
            <a:ext cx="4052277" cy="4389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67968" y="1412422"/>
                <a:ext cx="4098471" cy="841962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371600" algn="l"/>
                    <a:tab pos="2571750" algn="l"/>
                    <a:tab pos="30289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1400" smtClean="0">
                  <a:solidFill>
                    <a:srgbClr val="1503FB"/>
                  </a:solidFill>
                </a:endParaRPr>
              </a:p>
              <a:p>
                <a:pPr>
                  <a:tabLst>
                    <a:tab pos="1371600" algn="l"/>
                    <a:tab pos="2571750" algn="l"/>
                    <a:tab pos="30289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4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968" y="1412422"/>
                <a:ext cx="4098471" cy="841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6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Red-black ordering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5713046" cy="518868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In Gauss-Seidel, 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/>
                  <a:t> depends on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When applying Gauss-Seidel on Poisson’s equation, many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mtClean="0"/>
                  <a:t> values are 0.  </a:t>
                </a:r>
              </a:p>
              <a:p>
                <a:r>
                  <a:rPr lang="en-US" smtClean="0"/>
                  <a:t>Thus, we can reduce the number of dependencies and increase parallelism by reordering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values.</a:t>
                </a:r>
              </a:p>
              <a:p>
                <a:r>
                  <a:rPr lang="en-US" smtClean="0"/>
                  <a:t>We assign each mesh point a color, red or black.</a:t>
                </a:r>
              </a:p>
              <a:p>
                <a:pPr lvl="1"/>
                <a:r>
                  <a:rPr lang="en-US" smtClean="0"/>
                  <a:t>For each mesh point (i,j), if i+j is even, it is colored red (grey in the picture on right).  Otherwise color it black.</a:t>
                </a:r>
              </a:p>
              <a:p>
                <a:r>
                  <a:rPr lang="en-US"/>
                  <a:t>Since a point only depends on the points above it and to its left, none of the red points depend on each other, and similarly for the black points.</a:t>
                </a:r>
              </a:p>
              <a:p>
                <a:endParaRPr lang="en-US" smtClean="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5713046" cy="5188683"/>
              </a:xfrm>
              <a:blipFill>
                <a:blip r:embed="rId2"/>
                <a:stretch>
                  <a:fillRect l="-427" t="-1058" r="-1281" b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70" y="1391911"/>
            <a:ext cx="2915382" cy="1870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931" y="3581501"/>
            <a:ext cx="3004437" cy="194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0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Red-black ordering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4"/>
                <a:ext cx="5117566" cy="518868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Matrix A has a different structure after reordering.</a:t>
                </a:r>
              </a:p>
              <a:p>
                <a:r>
                  <a:rPr lang="en-US" smtClean="0"/>
                  <a:t>The red points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only depend on the black points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, and the black points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only depend on the red points </a:t>
                </a:r>
                <a:r>
                  <a:rPr lang="en-US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Thus, we can compute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mtClean="0"/>
                  <a:t> red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in parallel, then compute all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black </a:t>
                </a:r>
                <a:r>
                  <a:rPr lang="en-US"/>
                  <a:t>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in </a:t>
                </a:r>
                <a:r>
                  <a:rPr lang="en-US" smtClean="0"/>
                  <a:t>parallel.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Write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mtClean="0"/>
                  <a:t> are diagonal matrices corresponding to the red and black points resp, and E and F are banded matrices.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Also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mtClean="0"/>
                  <a:t> are the set of red and black x values, resp.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4"/>
                <a:ext cx="5117566" cy="5188683"/>
              </a:xfrm>
              <a:blipFill>
                <a:blip r:embed="rId2"/>
                <a:stretch>
                  <a:fillRect l="-358" t="-1763" r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155" y="1357283"/>
            <a:ext cx="2884656" cy="2887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4373" y="1018134"/>
            <a:ext cx="79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Red</a:t>
            </a:r>
            <a:endParaRPr lang="en-US" sz="1400">
              <a:solidFill>
                <a:srgbClr val="1503F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3328" y="1018134"/>
            <a:ext cx="79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Black</a:t>
            </a:r>
            <a:endParaRPr lang="en-US" sz="1400">
              <a:solidFill>
                <a:srgbClr val="1503F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6783" y="1950464"/>
            <a:ext cx="79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Red</a:t>
            </a:r>
            <a:endParaRPr lang="en-US" sz="1400">
              <a:solidFill>
                <a:srgbClr val="1503FB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6783" y="3347678"/>
            <a:ext cx="79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Black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5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Red-black ordering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323385" cy="5212129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Write the Gauss-Seidel iteration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lang="en-US" smtClean="0"/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mtClean="0"/>
                  <a:t> be the number of red and black points, resp.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For each point i,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mtClean="0"/>
                  <a:t> be its neighbors in the grid.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/>
                  <a:t>In component form, we have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mtClean="0"/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Thus, we first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for all the red points,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for all the black points.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323385" cy="5212129"/>
              </a:xfrm>
              <a:blipFill>
                <a:blip r:embed="rId2"/>
                <a:stretch>
                  <a:fillRect l="-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6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red-black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4122615" cy="478155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Use a block row-wise decomposition of A and x across the processors.</a:t>
            </a:r>
          </a:p>
          <a:p>
            <a:r>
              <a:rPr lang="en-US" smtClean="0"/>
              <a:t>Use barrier synchronization between the two loops to compute black values after red ones.</a:t>
            </a:r>
          </a:p>
          <a:p>
            <a:r>
              <a:rPr lang="en-US" smtClean="0">
                <a:latin typeface="Consolas" panose="020B0609020204030204" pitchFamily="49" charset="0"/>
              </a:rPr>
              <a:t>collect_elements</a:t>
            </a:r>
            <a:r>
              <a:rPr lang="en-US" smtClean="0"/>
              <a:t> sends newly computed values of x that lie on the boundary between two processors to the other processor.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770" y="1348154"/>
            <a:ext cx="4263219" cy="37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3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</a:t>
            </a:r>
            <a:r>
              <a:rPr lang="en-US" smtClean="0"/>
              <a:t>matrix algorithms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To solve a dense system of linear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, we saw direct methods such as Gaussian Elimination.</a:t>
                </a:r>
              </a:p>
              <a:p>
                <a:r>
                  <a:rPr lang="en-US" smtClean="0"/>
                  <a:t>When the A is very large (millions of variables), GE is too slow.</a:t>
                </a:r>
              </a:p>
              <a:p>
                <a:r>
                  <a:rPr lang="en-US" smtClean="0"/>
                  <a:t>For structured matrices, e.g. banded matrices, special solution methods can be developed.</a:t>
                </a:r>
              </a:p>
              <a:p>
                <a:r>
                  <a:rPr lang="en-US" smtClean="0"/>
                  <a:t>For general sparse matrices, we use iterative algorithms that compute approximate solutions which eventually converge to the true solution.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3571" r="-1630" b="-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31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</a:t>
            </a:r>
            <a:r>
              <a:rPr lang="en-US" smtClean="0"/>
              <a:t>matrix algorithms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285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/>
                  <a:t>,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, where M and N are matrices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is easy to compute (e.g. a diagonal matrix).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 be the solution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Starting from an initial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, repeatedly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/>
                  <a:t>D</a:t>
                </a:r>
                <a:r>
                  <a:rPr lang="en-US" smtClean="0"/>
                  <a:t>enote k’th iterate of x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28532"/>
              </a:xfrm>
              <a:blipFill>
                <a:blip r:embed="rId2"/>
                <a:stretch>
                  <a:fillRect l="-815" t="-2497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2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Convergence criteria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0958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We want the iterations to converge, starting from any initial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I.e. we want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,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smtClean="0"/>
                  <a:t>, then subtracting,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smtClean="0"/>
                  <a:t>.</a:t>
                </a:r>
              </a:p>
              <a:p>
                <a:pPr lvl="1"/>
                <a:r>
                  <a:rPr lang="en-US" smtClean="0"/>
                  <a:t>Also,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etc.</a:t>
                </a:r>
              </a:p>
              <a:p>
                <a:pPr lvl="1"/>
                <a:r>
                  <a:rPr lang="en-US" smtClean="0"/>
                  <a:t>So in general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be the magnitude of the largest eigenvalue of C.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Thm</a:t>
                </a:r>
                <a:r>
                  <a:rPr lang="en-US" smtClean="0"/>
                  <a:t> The following are equivalent</a:t>
                </a:r>
              </a:p>
              <a:p>
                <a:pPr lvl="1"/>
                <a:r>
                  <a:rPr lang="en-US" smtClean="0"/>
                  <a:t>The iterative algorithm converges for any 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.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b="0" i="1" smtClean="0">
                    <a:latin typeface="Cambria Math" panose="020405030504060302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pPr lvl="1"/>
                <a:endParaRPr lang="en-US" b="0" smtClean="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095875"/>
              </a:xfrm>
              <a:blipFill>
                <a:blip r:embed="rId2"/>
                <a:stretch>
                  <a:fillRect l="-519" t="-2512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69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Jacobi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60336" cy="518477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, where D is the diagonal elements of 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mtClean="0"/>
                  <a:t> is the lower triangular part of A without D,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 is the upper triangular part without D.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.  Note that M is easy to invert.</a:t>
                </a:r>
              </a:p>
              <a:p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Also,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/>
                  <a:t>Convergence is guaranteed if the matrix is diagonally dominant,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/>
                  <a:t> for all i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Recall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  So the i’th component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is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depends only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, and different components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do not have any dependencies.</a:t>
                </a:r>
              </a:p>
              <a:p>
                <a:pPr lvl="1"/>
                <a:r>
                  <a:rPr lang="en-US" smtClean="0"/>
                  <a:t>Thus, all components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can be computed in parallel.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60336" cy="5184775"/>
              </a:xfrm>
              <a:blipFill>
                <a:blip r:embed="rId2"/>
                <a:stretch>
                  <a:fillRect l="-295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00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Jacobi method example</a:t>
            </a:r>
            <a:endParaRPr lang="en-US"/>
          </a:p>
        </p:txBody>
      </p:sp>
      <p:pic>
        <p:nvPicPr>
          <p:cNvPr id="1026" name="Picture 2" descr="https://slideplayer.com/slide/3276935/11/images/5/Example+Jacobi+Method+Consider+4x4+c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548" y="1567845"/>
            <a:ext cx="6336365" cy="475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51357" y="572461"/>
                <a:ext cx="2506437" cy="686855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2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357" y="572461"/>
                <a:ext cx="2506437" cy="686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190804" y="6369441"/>
            <a:ext cx="353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Source:</a:t>
            </a:r>
            <a:r>
              <a:rPr lang="en-US" sz="1200" smtClean="0"/>
              <a:t> </a:t>
            </a:r>
            <a:r>
              <a:rPr lang="en-US" sz="1200">
                <a:hlinkClick r:id="rId4"/>
              </a:rPr>
              <a:t>https://slideplayer.com/slide/3276935/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19126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Jacobi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3673231" cy="51339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Since all components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are independent, we can use up to n processors.</a:t>
                </a:r>
              </a:p>
              <a:p>
                <a:r>
                  <a:rPr lang="en-US" smtClean="0"/>
                  <a:t>In distributed memory, matrix A and vector b are stored in row-wise block format across the processors.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are computed in </a:t>
                </a:r>
                <a:r>
                  <a:rPr lang="en-US" smtClean="0">
                    <a:latin typeface="Consolas" panose="020B0609020204030204" pitchFamily="49" charset="0"/>
                  </a:rPr>
                  <a:t>x_new</a:t>
                </a:r>
                <a:r>
                  <a:rPr lang="en-US" smtClean="0"/>
                  <a:t> and </a:t>
                </a:r>
                <a:r>
                  <a:rPr lang="en-US" smtClean="0">
                    <a:latin typeface="Consolas" panose="020B0609020204030204" pitchFamily="49" charset="0"/>
                  </a:rPr>
                  <a:t>x_old</a:t>
                </a:r>
                <a:r>
                  <a:rPr lang="en-US" smtClean="0"/>
                  <a:t>, resp.</a:t>
                </a:r>
              </a:p>
              <a:p>
                <a:r>
                  <a:rPr lang="en-US"/>
                  <a:t>Each processor needs all the values of x.</a:t>
                </a:r>
              </a:p>
              <a:p>
                <a:r>
                  <a:rPr lang="en-US" smtClean="0"/>
                  <a:t>After all processors compute their part of </a:t>
                </a:r>
                <a:r>
                  <a:rPr lang="en-US">
                    <a:latin typeface="Consolas" panose="020B0609020204030204" pitchFamily="49" charset="0"/>
                  </a:rPr>
                  <a:t>x_new</a:t>
                </a:r>
                <a:r>
                  <a:rPr lang="en-US" smtClean="0"/>
                  <a:t>, the whole vector is distributed to all processors using </a:t>
                </a:r>
                <a:r>
                  <a:rPr lang="en-US" smtClean="0">
                    <a:latin typeface="Consolas" panose="020B0609020204030204" pitchFamily="49" charset="0"/>
                  </a:rPr>
                  <a:t>MPI_Allgather</a:t>
                </a:r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3673231" cy="5133975"/>
              </a:xfrm>
              <a:blipFill>
                <a:blip r:embed="rId2"/>
                <a:stretch>
                  <a:fillRect l="-498" t="-1781" r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061" y="1383843"/>
            <a:ext cx="4681415" cy="5474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0368" y="6322158"/>
            <a:ext cx="314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Source:</a:t>
            </a:r>
            <a:r>
              <a:rPr lang="en-US" sz="1200" smtClean="0"/>
              <a:t> Parallel Programming for Multicore and Cluster Systems, Rauber and Runger</a:t>
            </a:r>
            <a:endParaRPr lang="en-US" sz="12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13045" y="587829"/>
                <a:ext cx="2506437" cy="686855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2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045" y="587829"/>
                <a:ext cx="2506437" cy="6868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4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Gauss-Seidel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315569" cy="518868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The Gauss-Seidel method usually converges faster than the Jacobi method.</a:t>
                </a:r>
              </a:p>
              <a:p>
                <a:r>
                  <a:rPr lang="en-US" smtClean="0"/>
                  <a:t>Again write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, but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Thus,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mtClean="0"/>
                  <a:t> is lower triangular, it can be inverted by forward substitution.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Convergence is again guaranteed if the matrix is diagonally dominant,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mtClean="0"/>
                  <a:t> for all i.</a:t>
                </a:r>
              </a:p>
              <a:p>
                <a:r>
                  <a:rPr lang="en-US" smtClean="0"/>
                  <a:t>As before,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. </a:t>
                </a:r>
                <a:r>
                  <a:rPr lang="en-US" smtClean="0"/>
                  <a:t> So in components form we have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Unlike Jacobi method,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depends on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Thus, unless many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, different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cannot be computed in parallel.</a:t>
                </a:r>
              </a:p>
              <a:p>
                <a:r>
                  <a:rPr lang="en-US" smtClean="0"/>
                  <a:t>While Gauss-Seidel converges faster than Jacobi, it has less parallelism, and may not run faster.  </a:t>
                </a:r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315569" cy="5188683"/>
              </a:xfrm>
              <a:blipFill>
                <a:blip r:embed="rId2"/>
                <a:stretch>
                  <a:fillRect l="-220" t="-1763" r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71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421077" cy="499720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Successive over-relaxation modifies the Gauss-Seidel method to obtain faster convergence.</a:t>
                </a:r>
              </a:p>
              <a:p>
                <a:r>
                  <a:rPr lang="en-US" smtClean="0"/>
                  <a:t>x is updated as a linear combination of Gauss-Seidel update and its previous value.  </a:t>
                </a:r>
              </a:p>
              <a:p>
                <a:r>
                  <a:rPr lang="en-US" smtClean="0"/>
                  <a:t>In </a:t>
                </a:r>
                <a:r>
                  <a:rPr lang="en-US"/>
                  <a:t>components form,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Convergence depends on properties of A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mtClean="0"/>
                  <a:t>.  E.g. if A is symmetric and positive definite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∈(0,2)</m:t>
                    </m:r>
                  </m:oMath>
                </a14:m>
                <a:r>
                  <a:rPr lang="en-US" smtClean="0"/>
                  <a:t> then SOR converges.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421077" cy="4997206"/>
              </a:xfrm>
              <a:blipFill>
                <a:blip r:embed="rId2"/>
                <a:stretch>
                  <a:fillRect l="-652" t="-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92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77199</TotalTime>
  <Words>513</Words>
  <Application>Microsoft Office PowerPoint</Application>
  <PresentationFormat>On-screen Show (4:3)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Consolas</vt:lpstr>
      <vt:lpstr>Times New Roman</vt:lpstr>
      <vt:lpstr>Wingdings</vt:lpstr>
      <vt:lpstr>Pixel</vt:lpstr>
      <vt:lpstr>Parallel Iterative Matrix Algorithms</vt:lpstr>
      <vt:lpstr>Iterative matrix algorithms</vt:lpstr>
      <vt:lpstr>Iterative matrix algorithms</vt:lpstr>
      <vt:lpstr>Convergence criteria</vt:lpstr>
      <vt:lpstr>Jacobi method</vt:lpstr>
      <vt:lpstr>Jacobi method example</vt:lpstr>
      <vt:lpstr>Parallel Jacobi method</vt:lpstr>
      <vt:lpstr>Gauss-Seidel method</vt:lpstr>
      <vt:lpstr>SOR method</vt:lpstr>
      <vt:lpstr>Parallel Gauss-Seidel method</vt:lpstr>
      <vt:lpstr>Poisson’s equation</vt:lpstr>
      <vt:lpstr>Matrix form of Poisson’s equation</vt:lpstr>
      <vt:lpstr>Gauss-Seidel for Poisson’s equation</vt:lpstr>
      <vt:lpstr>Gauss-Seidel for Poisson’s equation</vt:lpstr>
      <vt:lpstr>Red-black ordering</vt:lpstr>
      <vt:lpstr>Red-black ordering</vt:lpstr>
      <vt:lpstr>Red-black ordering</vt:lpstr>
      <vt:lpstr>Parallel red-black algorithm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4239</cp:revision>
  <cp:lastPrinted>2018-05-15T03:47:45Z</cp:lastPrinted>
  <dcterms:created xsi:type="dcterms:W3CDTF">2004-01-06T19:40:29Z</dcterms:created>
  <dcterms:modified xsi:type="dcterms:W3CDTF">2019-05-06T05:57:34Z</dcterms:modified>
</cp:coreProperties>
</file>