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73" r:id="rId15"/>
    <p:sldId id="275" r:id="rId16"/>
    <p:sldId id="276" r:id="rId17"/>
    <p:sldId id="268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FF0000"/>
    <a:srgbClr val="1503FB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5463" autoAdjust="0"/>
  </p:normalViewPr>
  <p:slideViewPr>
    <p:cSldViewPr snapToGrid="0">
      <p:cViewPr varScale="1">
        <p:scale>
          <a:sx n="113" d="100"/>
          <a:sy n="113" d="100"/>
        </p:scale>
        <p:origin x="1500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" d="5"/>
        <a:sy n="7" d="5"/>
      </p:scale>
      <p:origin x="0" y="-229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Fast Fourier Transform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2019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014" y="1429406"/>
            <a:ext cx="3326524" cy="51132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Consider doing n point FFT using p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n processors.</a:t>
            </a:r>
          </a:p>
          <a:p>
            <a:pPr lvl="1"/>
            <a:r>
              <a:rPr lang="en-US" smtClean="0"/>
              <a:t>Assume n, p are both powers of 2.</a:t>
            </a:r>
          </a:p>
          <a:p>
            <a:pPr lvl="1"/>
            <a:r>
              <a:rPr lang="en-US"/>
              <a:t>Let r = log n, d = log p.</a:t>
            </a:r>
            <a:endParaRPr lang="en-US" smtClean="0"/>
          </a:p>
          <a:p>
            <a:r>
              <a:rPr lang="en-US" smtClean="0"/>
              <a:t>Map n/p elements of input and output per processor.  </a:t>
            </a:r>
          </a:p>
          <a:p>
            <a:r>
              <a:rPr lang="en-US" smtClean="0"/>
              <a:t>In total r stages of computation.</a:t>
            </a:r>
          </a:p>
          <a:p>
            <a:r>
              <a:rPr lang="en-US" smtClean="0"/>
              <a:t>In i’th stage, processors whose IDs differ in i’th digit communicate.</a:t>
            </a:r>
          </a:p>
          <a:p>
            <a:pPr lvl="1"/>
            <a:r>
              <a:rPr lang="en-US" smtClean="0"/>
              <a:t>So communication during first d stages.</a:t>
            </a:r>
          </a:p>
          <a:p>
            <a:pPr lvl="1"/>
            <a:r>
              <a:rPr lang="en-US" smtClean="0"/>
              <a:t>No communication in last r-d stages.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790"/>
            <a:ext cx="5067371" cy="51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hypercube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the binary exchange algorithm on a hypercube architecture.</a:t>
                </a:r>
              </a:p>
              <a:p>
                <a:r>
                  <a:rPr lang="en-US"/>
                  <a:t>E</a:t>
                </a:r>
                <a:r>
                  <a:rPr lang="en-US" smtClean="0"/>
                  <a:t>ach processor connected to d others, which differ in each digit of ID.</a:t>
                </a:r>
              </a:p>
              <a:p>
                <a:pPr lvl="1"/>
                <a:r>
                  <a:rPr lang="en-US"/>
                  <a:t>C</a:t>
                </a:r>
                <a:r>
                  <a:rPr lang="en-US" smtClean="0"/>
                  <a:t>ommunication only with neighbors, send n/p values each time.</a:t>
                </a:r>
              </a:p>
              <a:p>
                <a:pPr lvl="1"/>
                <a:r>
                  <a:rPr lang="en-US" smtClean="0"/>
                  <a:t>Since d = log p rounds of communication,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stage does n/p computation.</a:t>
                </a:r>
              </a:p>
              <a:p>
                <a:pPr lvl="1"/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To maintain isoefficiency, want last two terms in denominator to be constant.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mtClean="0"/>
                  <a:t>, so 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341313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  <a:blipFill>
                <a:blip r:embed="rId2"/>
                <a:stretch>
                  <a:fillRect l="-21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Isoefficiency depends on number of processors and machine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smtClean="0"/>
                  <a:t>, where E is efficiency.</a:t>
                </a:r>
              </a:p>
              <a:p>
                <a:pPr lvl="1"/>
                <a:r>
                  <a:rPr lang="en-US" smtClean="0"/>
                  <a:t>Once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mtClean="0"/>
                  <a:t>, work size needed for isoefficiency grows exponentially.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Plot of work size for isoeffiency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  <a:blipFill>
                <a:blip r:embed="rId2"/>
                <a:stretch>
                  <a:fillRect l="-214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3620814"/>
            <a:ext cx="5267391" cy="31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mesh.  </a:t>
                </a:r>
              </a:p>
              <a:p>
                <a:pPr lvl="1"/>
                <a:r>
                  <a:rPr lang="en-US" smtClean="0"/>
                  <a:t>Let d = log p. </a:t>
                </a:r>
              </a:p>
              <a:p>
                <a:r>
                  <a:rPr lang="en-US" smtClean="0"/>
                  <a:t>d rounds of communication.</a:t>
                </a:r>
              </a:p>
              <a:p>
                <a:pPr lvl="1"/>
                <a:r>
                  <a:rPr lang="en-US" smtClean="0"/>
                  <a:t>In first d/2 rounds, processor communicates along its column, and in last d/2 rounds it communicates along its row.</a:t>
                </a:r>
              </a:p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processor communicates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away along column. Similarly for rows.</a:t>
                </a:r>
              </a:p>
              <a:p>
                <a:r>
                  <a:rPr lang="en-US" smtClean="0"/>
                  <a:t>Since all processors along row or column do this in the same round, then the congestion on a column link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in round m.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  <a:blipFill>
                <a:blip r:embed="rId2"/>
                <a:stretch>
                  <a:fillRect l="-496" t="-1716" r="-2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0" y="1419226"/>
            <a:ext cx="4738291" cy="47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28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For isoefficiency, need both terms in denominator to be constant.</a:t>
                </a:r>
              </a:p>
              <a:p>
                <a:r>
                  <a:rPr lang="en-US" smtClean="0"/>
                  <a:t>Second term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FFT is not scalable on mesh, due to its poor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28568"/>
              </a:xfrm>
              <a:blipFill>
                <a:blip r:embed="rId2"/>
                <a:stretch>
                  <a:fillRect l="-667" t="-1166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Binary exchange FFT has isoefficiency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) isoefficiency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efficiency degrades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 large.</a:t>
                </a:r>
              </a:p>
              <a:p>
                <a:r>
                  <a:rPr lang="en-US" smtClean="0"/>
                  <a:t>2D transpose FFT algorithm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isoefficiency regardless of machine parameters.</a:t>
                </a:r>
              </a:p>
              <a:p>
                <a:r>
                  <a:rPr lang="en-US" smtClean="0"/>
                  <a:t>Uses a hypercube, or other architecture with bisection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p processors.</a:t>
                </a:r>
              </a:p>
              <a:p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is a power of 2, and arrange n input values into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grid.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  <a:blipFill>
                <a:blip r:embed="rId2"/>
                <a:stretch>
                  <a:fillRect l="-565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8133"/>
            <a:ext cx="4372068" cy="43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Assign each processor a column of values.</a:t>
                </a:r>
              </a:p>
              <a:p>
                <a:r>
                  <a:rPr lang="en-US" smtClean="0"/>
                  <a:t>For first (log n) / 2 rounds, no communication.</a:t>
                </a:r>
              </a:p>
              <a:p>
                <a:r>
                  <a:rPr lang="en-US" smtClean="0"/>
                  <a:t>After round (log n) / 2, transpose the values on all the processors (step b).</a:t>
                </a:r>
              </a:p>
              <a:p>
                <a:r>
                  <a:rPr lang="en-US" smtClean="0"/>
                  <a:t>Continue for (log n) / 2 more rounds, with no communication.</a:t>
                </a:r>
              </a:p>
              <a:p>
                <a:r>
                  <a:rPr lang="en-US" smtClean="0"/>
                  <a:t>The only communication is for the transpose.</a:t>
                </a:r>
              </a:p>
              <a:p>
                <a:r>
                  <a:rPr lang="en-US" smtClean="0"/>
                  <a:t>With </a:t>
                </a:r>
                <a:r>
                  <a:rPr lang="en-US"/>
                  <a:t>p processors, </a:t>
                </a:r>
                <a:r>
                  <a:rPr lang="en-US" smtClean="0"/>
                  <a:t>give 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columns of values in striped format.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  <a:blipFill>
                <a:blip r:embed="rId2"/>
                <a:stretch>
                  <a:fillRect l="-138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70" y="1208690"/>
            <a:ext cx="4218144" cy="496498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677649" y="4517875"/>
            <a:ext cx="2255992" cy="2270234"/>
            <a:chOff x="1904793" y="4587766"/>
            <a:chExt cx="2255992" cy="22702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793" y="4587766"/>
              <a:ext cx="2255992" cy="22702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56154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25558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23505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90856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58207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92909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260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27611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In each phase of computation, do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FFT’s each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, which takes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only communication step is for transpose, which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time using all to all personalized communication,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isoefficiency, second term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mtClean="0"/>
                  <a:t>.  Also,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processors can be used in the grid.  </a:t>
                </a:r>
              </a:p>
              <a:p>
                <a:pPr lvl="1"/>
                <a:r>
                  <a:rPr lang="en-US" smtClean="0"/>
                  <a:t>So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  <a:blipFill>
                <a:blip r:embed="rId2"/>
                <a:stretch>
                  <a:fillRect l="-658" t="-1720" r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783667" cy="537214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Translate an input </a:t>
            </a:r>
            <a:r>
              <a:rPr lang="en-US" smtClean="0"/>
              <a:t>signal from </a:t>
            </a:r>
            <a:r>
              <a:rPr lang="en-US" smtClean="0"/>
              <a:t>the space to time domain.</a:t>
            </a:r>
          </a:p>
          <a:p>
            <a:r>
              <a:rPr lang="en-US" smtClean="0"/>
              <a:t>FFT used for signal processing, operations on polynomials and matrices, convolutions and filtering, differential equations, machine learning, etc.</a:t>
            </a:r>
          </a:p>
          <a:p>
            <a:r>
              <a:rPr lang="en-US" smtClean="0"/>
              <a:t>One of IEEE’s top 10 most important algorithms of the 20</a:t>
            </a:r>
            <a:r>
              <a:rPr lang="en-US" baseline="30000" smtClean="0"/>
              <a:t>th</a:t>
            </a:r>
            <a:r>
              <a:rPr lang="en-US" smtClean="0"/>
              <a:t> century.</a:t>
            </a:r>
          </a:p>
          <a:p>
            <a:pPr lvl="1"/>
            <a:r>
              <a:rPr lang="en-US" smtClean="0"/>
              <a:t>Popularized by Cooley and Tukey in 1965.</a:t>
            </a:r>
          </a:p>
          <a:p>
            <a:pPr lvl="1"/>
            <a:r>
              <a:rPr lang="en-US" smtClean="0"/>
              <a:t>But variants known to Gauss in 1805!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7" y="893110"/>
            <a:ext cx="3937893" cy="5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96" y="1382839"/>
            <a:ext cx="3162916" cy="2879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 n’th root of unity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There are n roots n’th roots of unity, and they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n’th roots of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  <a:blipFill>
                <a:blip r:embed="rId3"/>
                <a:stretch>
                  <a:fillRect l="-96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05095" y="4551452"/>
            <a:ext cx="29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3312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</p:spPr>
            <p:txBody>
              <a:bodyPr/>
              <a:lstStyle/>
              <a:p>
                <a:r>
                  <a:rPr lang="en-US" smtClean="0"/>
                  <a:t>Given a degree n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, DFT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can be evaluated in O(n) time and O(1) memory.</a:t>
                </a:r>
              </a:p>
              <a:p>
                <a:r>
                  <a:rPr lang="en-US" smtClean="0"/>
                  <a:t>DFT can be computed trivially in O(n</a:t>
                </a:r>
                <a:r>
                  <a:rPr lang="en-US" baseline="30000" smtClean="0"/>
                  <a:t>2</a:t>
                </a:r>
                <a:r>
                  <a:rPr lang="en-US" smtClean="0"/>
                  <a:t>) time.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  <a:blipFill>
                <a:blip r:embed="rId2"/>
                <a:stretch>
                  <a:fillRect l="-947" r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FFT computes the DFT in O(n log n</a:t>
                </a:r>
                <a:r>
                  <a:rPr lang="en-US"/>
                  <a:t>) </a:t>
                </a:r>
                <a:r>
                  <a:rPr lang="en-US" smtClean="0"/>
                  <a:t>time</a:t>
                </a:r>
                <a:r>
                  <a:rPr lang="en-US"/>
                  <a:t> </a:t>
                </a:r>
                <a:r>
                  <a:rPr lang="en-US" smtClean="0"/>
                  <a:t>using divide and conquer.</a:t>
                </a:r>
              </a:p>
              <a:p>
                <a:pPr lvl="1"/>
                <a:r>
                  <a:rPr lang="en-US" smtClean="0"/>
                  <a:t>Suppose n is a power of 2.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n/2 points instead of n.</a:t>
                </a:r>
              </a:p>
              <a:p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(n/2)’th roots of unity.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  <a:blipFill>
                <a:blip r:embed="rId2"/>
                <a:stretch>
                  <a:fillRect l="-214" t="-1765" r="-785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/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These are also DFT’s, so can be done recursively using two n/2-point FFT’s.</a:t>
                </a:r>
              </a:p>
              <a:p>
                <a:pPr lvl="1"/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401888" lvl="2" indent="-1487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Let T(n) be the time to compute a size n FFT.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744538" lvl="1" indent="0">
                  <a:buNone/>
                </a:pP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  <a:blipFill>
                <a:blip r:embed="rId2"/>
                <a:stretch>
                  <a:fillRect l="-672" t="-1936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FFT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08" y="1402422"/>
            <a:ext cx="4724455" cy="4957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81" y="1651989"/>
            <a:ext cx="5621502" cy="1889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Note the order that the inputs a</a:t>
                </a:r>
                <a:r>
                  <a:rPr lang="en-US" sz="1600" baseline="-25000" smtClean="0"/>
                  <a:t>0</a:t>
                </a:r>
                <a:r>
                  <a:rPr lang="en-US" sz="1600" smtClean="0"/>
                  <a:t>,..., a</a:t>
                </a:r>
                <a:r>
                  <a:rPr lang="en-US" sz="1600" baseline="-25000" smtClean="0"/>
                  <a:t>n-1</a:t>
                </a:r>
                <a:r>
                  <a:rPr lang="en-US" sz="1600" smtClean="0"/>
                  <a:t> appear at the bottom level of recursion,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This is a bit reversed order, because if we reverse the bits in the indices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smtClean="0"/>
                  <a:t>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smtClean="0"/>
                  <a:t>), then we get the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blipFill>
                <a:blip r:embed="rId4"/>
                <a:stretch>
                  <a:fillRect l="-453" t="-667" r="-1511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FFT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6" y="1676400"/>
            <a:ext cx="3941147" cy="3539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314" y="1626589"/>
            <a:ext cx="5621502" cy="18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circuit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298887"/>
            <a:ext cx="5621502" cy="355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9" y="4276106"/>
            <a:ext cx="2489492" cy="99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292096"/>
            <a:ext cx="5505422" cy="18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70071</TotalTime>
  <Words>412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Fast Fourier Transform</vt:lpstr>
      <vt:lpstr>Fourier transform</vt:lpstr>
      <vt:lpstr>Roots of unity</vt:lpstr>
      <vt:lpstr>Discrete Fourier Transform</vt:lpstr>
      <vt:lpstr>Fast Fourier Transform</vt:lpstr>
      <vt:lpstr>Fast Fourier Transform</vt:lpstr>
      <vt:lpstr>Recursive FFT</vt:lpstr>
      <vt:lpstr>Iterative FFT</vt:lpstr>
      <vt:lpstr>FFT circuit</vt:lpstr>
      <vt:lpstr>Binary exchange FFT</vt:lpstr>
      <vt:lpstr>Efficiency on hypercube</vt:lpstr>
      <vt:lpstr>Efficiency</vt:lpstr>
      <vt:lpstr>Binary exchange FFT on mesh</vt:lpstr>
      <vt:lpstr>Efficiency on mesh</vt:lpstr>
      <vt:lpstr>2D transpose FFT</vt:lpstr>
      <vt:lpstr>2D transpose FFT</vt:lpstr>
      <vt:lpstr>Efficiency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4297</cp:revision>
  <cp:lastPrinted>2017-05-15T01:19:59Z</cp:lastPrinted>
  <dcterms:created xsi:type="dcterms:W3CDTF">2004-01-06T19:40:29Z</dcterms:created>
  <dcterms:modified xsi:type="dcterms:W3CDTF">2019-05-13T05:38:22Z</dcterms:modified>
</cp:coreProperties>
</file>