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5463" autoAdjust="0"/>
  </p:normalViewPr>
  <p:slideViewPr>
    <p:cSldViewPr snapToGrid="0">
      <p:cViewPr varScale="1">
        <p:scale>
          <a:sx n="113" d="100"/>
          <a:sy n="113" d="100"/>
        </p:scale>
        <p:origin x="1542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773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Search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2019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search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T</a:t>
                </a:r>
                <a:r>
                  <a:rPr lang="en-US" smtClean="0"/>
                  <a:t>ree and graph searches can be very slow, so we can parallelize these algorithms.</a:t>
                </a:r>
              </a:p>
              <a:p>
                <a:r>
                  <a:rPr lang="en-US" smtClean="0"/>
                  <a:t>Parallel search algorithms have several sources of overhead, including communication, load imbalance and contention for shared data structures.</a:t>
                </a:r>
              </a:p>
              <a:p>
                <a:r>
                  <a:rPr lang="en-US" smtClean="0"/>
                  <a:t>Parallel algorithms can explore different part of search tree than the sequential algorithm, since the exploration order is different.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be the number of nodes explored by sequential and parallel algorithms, resp.</a:t>
                </a:r>
              </a:p>
              <a:p>
                <a:pPr lvl="1"/>
                <a:r>
                  <a:rPr lang="en-US" smtClean="0"/>
                  <a:t>Search overhead factor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Overhead may be &gt;, = or &lt; than 1.</a:t>
                </a:r>
              </a:p>
              <a:p>
                <a:pPr lvl="2"/>
                <a:r>
                  <a:rPr lang="en-US" smtClean="0"/>
                  <a:t>As discussed later, when overhead &lt; 1, we have a speedup anomaly.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66510"/>
              </a:xfrm>
              <a:blipFill>
                <a:blip r:embed="rId2"/>
                <a:stretch>
                  <a:fillRect l="-519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15" y="457200"/>
            <a:ext cx="2646751" cy="269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676472" cy="543877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To parallelize DFS, can assign different processors parts of the DFS stack to explore.</a:t>
            </a:r>
          </a:p>
          <a:p>
            <a:r>
              <a:rPr lang="en-US" smtClean="0"/>
              <a:t>Static assignments cause poor load balancing, since different brances have different sizes.</a:t>
            </a:r>
          </a:p>
          <a:p>
            <a:r>
              <a:rPr lang="en-US" smtClean="0"/>
              <a:t>Hard to estimate the sizes of branches. So instead, do dynamic load balancing.</a:t>
            </a:r>
          </a:p>
          <a:p>
            <a:pPr lvl="1"/>
            <a:r>
              <a:rPr lang="en-US" smtClean="0"/>
              <a:t>Can use e.g. the work-stealing algorithm from previous lecture.</a:t>
            </a:r>
          </a:p>
          <a:p>
            <a:r>
              <a:rPr lang="en-US" smtClean="0"/>
              <a:t>Control how much to steal.  </a:t>
            </a:r>
          </a:p>
          <a:p>
            <a:pPr lvl="1"/>
            <a:r>
              <a:rPr lang="en-US" smtClean="0"/>
              <a:t>Stealing too little causes overhead from many steals.  </a:t>
            </a:r>
          </a:p>
          <a:p>
            <a:pPr lvl="1"/>
            <a:r>
              <a:rPr lang="en-US" smtClean="0"/>
              <a:t>Stealing too much can cause poor load balancing.</a:t>
            </a:r>
          </a:p>
          <a:p>
            <a:r>
              <a:rPr lang="en-US" smtClean="0"/>
              <a:t>Also choose who to steal from.  </a:t>
            </a:r>
          </a:p>
          <a:p>
            <a:pPr lvl="1"/>
            <a:r>
              <a:rPr lang="en-US" smtClean="0"/>
              <a:t>In asynchronous round robin, processors choose victims independently, and round robin through them.</a:t>
            </a:r>
          </a:p>
          <a:p>
            <a:pPr lvl="1"/>
            <a:r>
              <a:rPr lang="en-US" smtClean="0"/>
              <a:t>In global round robin, processors maintain victim in a global variable, and round robin through them.</a:t>
            </a:r>
          </a:p>
          <a:p>
            <a:pPr lvl="1"/>
            <a:r>
              <a:rPr lang="en-US" smtClean="0"/>
              <a:t>In randomized work stealing, nodes pick victim randomly.</a:t>
            </a:r>
          </a:p>
          <a:p>
            <a:r>
              <a:rPr lang="en-US"/>
              <a:t>To avoid sending very small amounts of work, set a cutoff depth and don’t send work past cutoff.</a:t>
            </a:r>
          </a:p>
          <a:p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176" y="3064694"/>
            <a:ext cx="2572428" cy="37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load </a:t>
                </a:r>
                <a:r>
                  <a:rPr lang="en-US" smtClean="0"/>
                  <a:t>is generated </a:t>
                </a:r>
                <a:r>
                  <a:rPr lang="en-US" smtClean="0"/>
                  <a:t>dynamically, it’s hard to estimate the precise overhead.  So we make </a:t>
                </a:r>
                <a:r>
                  <a:rPr lang="en-US" smtClean="0"/>
                  <a:t>the following </a:t>
                </a:r>
                <a:r>
                  <a:rPr lang="en-US" smtClean="0"/>
                  <a:t>simplifying assumptions.</a:t>
                </a:r>
              </a:p>
              <a:p>
                <a:pPr lvl="1"/>
                <a:r>
                  <a:rPr lang="en-US" smtClean="0"/>
                  <a:t>If victim processor has W amount of work, after work stealing the victim and stealing processors each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amount of work,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.  </a:t>
                </a:r>
              </a:p>
              <a:p>
                <a:pPr lvl="2"/>
                <a:r>
                  <a:rPr lang="en-US" smtClean="0"/>
                  <a:t>I.e. the work stealing roughly balances the work between the thief and victim.</a:t>
                </a:r>
              </a:p>
              <a:p>
                <a:pPr lvl="2"/>
                <a:r>
                  <a:rPr lang="en-US" smtClean="0"/>
                  <a:t>After load balancing, both processors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If a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work, for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mtClean="0"/>
                  <a:t>, it doesn’t do load balancing.</a:t>
                </a:r>
              </a:p>
              <a:p>
                <a:r>
                  <a:rPr lang="en-US" smtClean="0"/>
                  <a:t>Suppose there are p processors,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total number of steals before every processor receives one steal attempt.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depends on the particular work stealing algorithm.</a:t>
                </a:r>
              </a:p>
              <a:p>
                <a:r>
                  <a:rPr lang="en-US" smtClean="0"/>
                  <a:t>Suppose the max amount of work at any processor is currently W.  Then after V(p) steals, the max amount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, by assumption above.</a:t>
                </a:r>
              </a:p>
              <a:p>
                <a:pPr lvl="1"/>
                <a:r>
                  <a:rPr lang="en-US" smtClean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 steals, max work at any processor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  In general,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steals, each processor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mtClean="0"/>
                  <a:t> amount of work.  </a:t>
                </a:r>
              </a:p>
              <a:p>
                <a:pPr lvl="1"/>
                <a:r>
                  <a:rPr lang="en-US" smtClean="0"/>
                  <a:t>So total overhead from work stealing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𝑐𝑜𝑚𝑚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65907" cy="5171647"/>
              </a:xfrm>
              <a:blipFill>
                <a:blip r:embed="rId2"/>
                <a:stretch>
                  <a:fillRect l="-216" t="-1769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 balancing overhead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For asynchronous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because each processor round robins through victim processors.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global round robin,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process accesses the victim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times.  </a:t>
                </a:r>
              </a:p>
              <a:p>
                <a:pPr lvl="1"/>
                <a:r>
                  <a:rPr lang="en-US" smtClean="0"/>
                  <a:t>Since the victim variable is shared, the accesses are serialized.  So each process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for its accesses.</a:t>
                </a:r>
              </a:p>
              <a:p>
                <a:pPr lvl="1"/>
                <a:r>
                  <a:rPr lang="en-US" smtClean="0"/>
                  <a:t>For isoefficiency, need work per process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For randomized, can prove expected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isoefficiency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60770" cy="2654478"/>
              </a:xfrm>
              <a:blipFill>
                <a:blip r:embed="rId2"/>
                <a:stretch>
                  <a:fillRect l="-72" t="-3448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96" y="3960688"/>
            <a:ext cx="5382458" cy="30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DFBB and IDA*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parallelize depth first branch and bound, processors store the globally best solution.</a:t>
            </a:r>
          </a:p>
          <a:p>
            <a:pPr lvl="1"/>
            <a:r>
              <a:rPr lang="en-US" smtClean="0"/>
              <a:t>If a processor finds a better solution, it broadcasts it.</a:t>
            </a:r>
          </a:p>
          <a:p>
            <a:pPr lvl="1"/>
            <a:r>
              <a:rPr lang="en-US" smtClean="0"/>
              <a:t>Since the best solution changes infrequently, there’s not much overhead.</a:t>
            </a:r>
          </a:p>
          <a:p>
            <a:r>
              <a:rPr lang="en-US" smtClean="0"/>
              <a:t>For parallel IDA*, broadcast the bound for each round of DFS, then parallelize the DFS.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A*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2616" cy="52795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A*, the cost of nodes are stored in a priority queue.</a:t>
            </a:r>
          </a:p>
          <a:p>
            <a:pPr lvl="1"/>
            <a:r>
              <a:rPr lang="en-US" smtClean="0"/>
              <a:t>Parallelizing A* requires accessing the queue in parallel.</a:t>
            </a:r>
          </a:p>
          <a:p>
            <a:r>
              <a:rPr lang="en-US" smtClean="0"/>
              <a:t>With p processors, expand smallest p nodes in queue.</a:t>
            </a:r>
          </a:p>
          <a:p>
            <a:pPr lvl="1"/>
            <a:r>
              <a:rPr lang="en-US" smtClean="0"/>
              <a:t>This expands some nodes that aren’t expanded in the sequential algorithm, leading to redundant work.</a:t>
            </a:r>
          </a:p>
          <a:p>
            <a:r>
              <a:rPr lang="en-US" smtClean="0"/>
              <a:t>Another problem is contention when accessing the queue.   </a:t>
            </a:r>
          </a:p>
          <a:p>
            <a:pPr lvl="1"/>
            <a:r>
              <a:rPr lang="en-US"/>
              <a:t>To decrease contention, can give each processor its own copy of the queue.</a:t>
            </a:r>
          </a:p>
          <a:p>
            <a:pPr lvl="1"/>
            <a:r>
              <a:rPr lang="en-US"/>
              <a:t>If a processor finds a good node (with small f(n)), it should update other nodes so they don’t expand non-minimal nodes.</a:t>
            </a:r>
          </a:p>
          <a:p>
            <a:pPr lvl="1"/>
            <a:r>
              <a:rPr lang="en-US"/>
              <a:t>More updates reduces redundancy but increases communication, so need to find a tradeoff</a:t>
            </a:r>
            <a:r>
              <a:rPr lang="en-US" smtClean="0"/>
              <a:t>.</a:t>
            </a:r>
          </a:p>
          <a:p>
            <a:r>
              <a:rPr lang="en-US" smtClean="0"/>
              <a:t>If the search graph is not a tree, then can visit the same node multiple times, so need duplicate detection.</a:t>
            </a:r>
          </a:p>
          <a:p>
            <a:pPr lvl="1"/>
            <a:r>
              <a:rPr lang="en-US" smtClean="0"/>
              <a:t>Can store visited nodes in a hash table and distribute hash table among processors.</a:t>
            </a:r>
          </a:p>
          <a:p>
            <a:pPr lvl="1"/>
            <a:r>
              <a:rPr lang="en-US" smtClean="0"/>
              <a:t>Causes communication for each node visited.</a:t>
            </a:r>
          </a:p>
          <a:p>
            <a:pPr lvl="2"/>
            <a:r>
              <a:rPr lang="en-US" smtClean="0"/>
              <a:t>Can be amortized if amount of computation per node is large.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0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Speedup anomalies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669" y="1419224"/>
            <a:ext cx="3679219" cy="524870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Since parallel search explores nodes in a different order than sequential search, it can explore fewer or more nodes.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upper figures, the sequential search on the left explores 13 nodes before finding the goal.  On the right, parallel search using two processors R and L explores 9 nodes.</a:t>
            </a:r>
          </a:p>
          <a:p>
            <a:pPr lvl="1"/>
            <a:r>
              <a:rPr lang="en-US" smtClean="0"/>
              <a:t>There is a superlinear speedup of 13/5 &gt; 2.</a:t>
            </a:r>
          </a:p>
          <a:p>
            <a:pPr lvl="1"/>
            <a:r>
              <a:rPr lang="en-US" smtClean="0"/>
              <a:t>This is called an acceleration anomaly.  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the lower figures, the left sequential search explores 7 nodes, but the right parallel search explores 12 nodes.</a:t>
            </a:r>
          </a:p>
          <a:p>
            <a:pPr lvl="1"/>
            <a:r>
              <a:rPr lang="en-US" smtClean="0"/>
              <a:t>This is called a deceleration anomaly.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2" y="1419225"/>
            <a:ext cx="4613087" cy="2289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" y="4116792"/>
            <a:ext cx="4708708" cy="23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4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In certain simple settings we can analyze the expected speedup using parallel DFS.</a:t>
                </a:r>
              </a:p>
              <a:p>
                <a:r>
                  <a:rPr lang="en-US" smtClean="0"/>
                  <a:t>Assume the following</a:t>
                </a:r>
              </a:p>
              <a:p>
                <a:pPr lvl="1"/>
                <a:r>
                  <a:rPr lang="en-US" smtClean="0"/>
                  <a:t>The search graph is a tree with M leaves.  All the solutions are at the leaves, and there is at least one solution.</a:t>
                </a:r>
              </a:p>
              <a:p>
                <a:pPr lvl="1"/>
                <a:r>
                  <a:rPr lang="en-US" smtClean="0"/>
                  <a:t>The number of nodes explored is proportional to the number of leaves explored.</a:t>
                </a:r>
              </a:p>
              <a:p>
                <a:pPr lvl="1"/>
                <a:r>
                  <a:rPr lang="en-US" smtClean="0"/>
                  <a:t>The parallel DFS partitions the tree into m (= number processor) equal parts.  All processors run at the same speed.</a:t>
                </a:r>
              </a:p>
              <a:p>
                <a:pPr lvl="1"/>
                <a:r>
                  <a:rPr lang="en-US" smtClean="0"/>
                  <a:t>The sequential DFS orders the partitions randomly and searches each completely before searching the next partition.</a:t>
                </a:r>
              </a:p>
              <a:p>
                <a:pPr lvl="1"/>
                <a:r>
                  <a:rPr lang="en-US" smtClean="0"/>
                  <a:t>In the i’th partition, each leaf has an independent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of being a solution.</a:t>
                </a:r>
              </a:p>
              <a:p>
                <a:pPr lvl="1"/>
                <a:r>
                  <a:rPr lang="en-US" smtClean="0"/>
                  <a:t>Both sequential and parallel DFS stop after finding one solution.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37479" cy="5253840"/>
              </a:xfrm>
              <a:blipFill>
                <a:blip r:embed="rId2"/>
                <a:stretch>
                  <a:fillRect l="-512" t="-2436" r="-1535" b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Average speedup in DFS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expected number </a:t>
                </a:r>
                <a:r>
                  <a:rPr lang="en-US"/>
                  <a:t>of </a:t>
                </a:r>
                <a:r>
                  <a:rPr lang="en-US" smtClean="0"/>
                  <a:t>leaves (and hence nodes) searched in the i’th partition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mtClean="0"/>
                  <a:t> of sequential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smtClean="0"/>
                  <a:t> since it searches a random partition.</a:t>
                </a:r>
              </a:p>
              <a:p>
                <a:r>
                  <a:rPr lang="en-US" smtClean="0"/>
                  <a:t>In parallel DFS, in each parallel step one leaf from each partition is searched.  The probability that at least one of them is a solution (and hence DFS stops)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mtClean="0"/>
                  <a:t>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mtClean="0"/>
                  <a:t>’s.</a:t>
                </a:r>
              </a:p>
              <a:p>
                <a:pPr lvl="1"/>
                <a:r>
                  <a:rPr lang="en-US" smtClean="0"/>
                  <a:t>The expected running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 of parallel DFS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 (arithmetic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(1/</m:t>
                    </m:r>
                  </m:oMath>
                </a14:m>
                <a:r>
                  <a:rPr lang="en-US" b="0" smtClean="0"/>
                  <a:t>(harmonic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)).</a:t>
                </a:r>
              </a:p>
              <a:p>
                <a:pPr lvl="1"/>
                <a:r>
                  <a:rPr lang="en-US" smtClean="0"/>
                  <a:t>Since arithmetic mean</a:t>
                </a:r>
                <a:r>
                  <a:rPr lang="en-US" smtClean="0">
                    <a:latin typeface="Symbol" panose="05050102010706020507" pitchFamily="18" charset="2"/>
                  </a:rPr>
                  <a:t> ³ </a:t>
                </a:r>
                <a:r>
                  <a:rPr lang="en-US" smtClean="0"/>
                  <a:t>harmonic mean,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smtClean="0"/>
                  <a:t>’s aren’t equal,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smtClean="0"/>
                  <a:t>.  So we can get superlinear speedup if the solutions aren’t equally distributed in the search partitions.</a:t>
                </a:r>
              </a:p>
              <a:p>
                <a:pPr lvl="1"/>
                <a:endParaRPr lang="en-US" b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04028" cy="5438775"/>
              </a:xfrm>
              <a:blipFill>
                <a:blip r:embed="rId2"/>
                <a:stretch>
                  <a:fillRect l="-220" t="-1682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35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optimization problems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discrete optimization problem (DOP) consists of a tuple (S, f), where S is a (finite or infinite) set feasible solutions satisfying certain constraints, and f is a cost function for each solution,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Planning and scheduling, optimal layout in VLSI, logistics and control, satisfiability problems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consider the minimization problem, i.e.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2" y="3647326"/>
            <a:ext cx="4596706" cy="30992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96728" cy="258255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Many interesting DOPs are NP-hard, so we either rely on heuristics or search algorithms.</a:t>
            </a:r>
          </a:p>
          <a:p>
            <a:r>
              <a:rPr lang="en-US" smtClean="0"/>
              <a:t>Searching a DOP can be modeled by a graph, with nodes (aka states) being (possibly infeasible) solutions and edges between states that are “close enough”.</a:t>
            </a:r>
          </a:p>
          <a:p>
            <a:pPr lvl="1"/>
            <a:r>
              <a:rPr lang="en-US" smtClean="0"/>
              <a:t>Cost of states can be modeled using weights on nodes and edges.</a:t>
            </a:r>
          </a:p>
          <a:p>
            <a:pPr lvl="1"/>
            <a:r>
              <a:rPr lang="en-US" smtClean="0"/>
              <a:t>Search process traverses states in some order to find min cost feasible state.</a:t>
            </a:r>
          </a:p>
          <a:p>
            <a:pPr lvl="2"/>
            <a:r>
              <a:rPr lang="en-US" smtClean="0"/>
              <a:t>State with no successor in traversal called terminal state.  Otherwise it’s a nonterminal state.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8-puzzle.  From starting configuration, move blank tile to lower right so all tiles are in order.</a:t>
            </a:r>
          </a:p>
        </p:txBody>
      </p:sp>
    </p:spTree>
    <p:extLst>
      <p:ext uri="{BB962C8B-B14F-4D97-AF65-F5344CB8AC3E}">
        <p14:creationId xmlns:p14="http://schemas.microsoft.com/office/powerpoint/2010/main" val="10859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78" y="1419225"/>
            <a:ext cx="4227848" cy="34293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for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582274" cy="4713562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 mixed integer program (MIP) consists of a linear objective function and a system of linear constraints, where some of the variables are required to be integers.</a:t>
            </a:r>
          </a:p>
          <a:p>
            <a:pPr lvl="1"/>
            <a:r>
              <a:rPr lang="en-US" smtClean="0"/>
              <a:t>States are assignments of values to the variables.</a:t>
            </a:r>
          </a:p>
          <a:p>
            <a:pPr lvl="1"/>
            <a:r>
              <a:rPr lang="en-US" smtClean="0"/>
              <a:t>MIPs can model many interesting DOPs, including NP-hard ones.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r>
              <a:rPr lang="en-US" smtClean="0"/>
              <a:t>Feasible solutions must satisfy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926045"/>
            <a:ext cx="3334217" cy="1303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353" y="6005426"/>
            <a:ext cx="5565352" cy="5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search graph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4464121" cy="531548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When the search graph is a tree, there’s only one way to arrive at each state, and the state has a unique cost determined by the root-state path.</a:t>
            </a:r>
          </a:p>
          <a:p>
            <a:r>
              <a:rPr lang="en-US" smtClean="0"/>
              <a:t>When the search graph is not a tree, there can be multiple paths to each state.</a:t>
            </a:r>
          </a:p>
          <a:p>
            <a:r>
              <a:rPr lang="en-US" smtClean="0"/>
              <a:t>Can unfold graph into a tree to use tree based search methods.</a:t>
            </a:r>
          </a:p>
          <a:p>
            <a:pPr lvl="1"/>
            <a:r>
              <a:rPr lang="en-US" smtClean="0"/>
              <a:t>Sometimes unfolded tree much larger than original graph.</a:t>
            </a:r>
          </a:p>
          <a:p>
            <a:r>
              <a:rPr lang="en-US" smtClean="0"/>
              <a:t>Same state may be discovered multiple times.</a:t>
            </a:r>
          </a:p>
          <a:p>
            <a:pPr lvl="1"/>
            <a:r>
              <a:rPr lang="en-US" smtClean="0"/>
              <a:t>Use duplicate detection to detect if node has already been explored.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Store explored nodes in hash table.</a:t>
            </a:r>
          </a:p>
          <a:p>
            <a:pPr lvl="1"/>
            <a:r>
              <a:rPr lang="en-US" smtClean="0"/>
              <a:t>Cost to the state is the minimum among all the paths.</a:t>
            </a:r>
          </a:p>
          <a:p>
            <a:pPr lvl="2"/>
            <a:r>
              <a:rPr lang="en-US" smtClean="0"/>
              <a:t>Update the cost as different paths discovered.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Hash table store both a state and its current min cost.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10" y="2088438"/>
            <a:ext cx="3582058" cy="1839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699" y="4203174"/>
            <a:ext cx="4433459" cy="22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Traverse the search graph in some order.  At any time, we have a frontier of deepest nodes that have been explored.  </a:t>
                </a:r>
              </a:p>
              <a:p>
                <a:r>
                  <a:rPr lang="en-US" smtClean="0"/>
                  <a:t>For each node p on the frontier, maintain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mtClean="0"/>
                  <a:t> min possible value of any feasible descendant of 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mtClean="0"/>
                  <a:t> max possible value of any feasible descendant of p.</a:t>
                </a:r>
              </a:p>
              <a:p>
                <a:pPr lvl="1"/>
                <a:r>
                  <a:rPr lang="en-US" smtClean="0"/>
                  <a:t>m and M can be computed using a fast inexact heuristic.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knapsack, m can be the value of current knapsack, M can be the value if all remaining items are placed in knapsack.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nodes p, q on the frontier, then don’t need to explore any descendants of </a:t>
                </a:r>
                <a:r>
                  <a:rPr lang="en-US"/>
                  <a:t>p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best (smallest) solution starting from p is worse (larger) than the worst possible solution starting from q, so we shouldn’t explore 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25293" cy="5236756"/>
              </a:xfrm>
              <a:blipFill>
                <a:blip r:embed="rId2"/>
                <a:stretch>
                  <a:fillRect l="-512" t="-2445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3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835721" cy="5356583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An improvement of Dijkstra’s shortest path (i.e. min cost) algorithm that searches “most promising” paths first.</a:t>
            </a:r>
          </a:p>
          <a:p>
            <a:r>
              <a:rPr lang="en-US" smtClean="0"/>
              <a:t>For each node n in search graph, let </a:t>
            </a:r>
          </a:p>
          <a:p>
            <a:pPr lvl="1"/>
            <a:r>
              <a:rPr lang="en-US" smtClean="0"/>
              <a:t>g(n) = cost from root to n.</a:t>
            </a:r>
          </a:p>
          <a:p>
            <a:pPr lvl="1"/>
            <a:r>
              <a:rPr lang="en-US" smtClean="0"/>
              <a:t>h(n) = a lower bound on the cost from n to a solution (aka admissible heuristic).</a:t>
            </a:r>
          </a:p>
          <a:p>
            <a:pPr lvl="1"/>
            <a:r>
              <a:rPr lang="en-US" smtClean="0"/>
              <a:t>f(n) = g(n) + h(n), i.e. a lower bound on a solution from n.</a:t>
            </a:r>
          </a:p>
          <a:p>
            <a:r>
              <a:rPr lang="en-US" smtClean="0"/>
              <a:t>A* search expands nodes in order of nondecreasing f(n).</a:t>
            </a:r>
          </a:p>
          <a:p>
            <a:pPr lvl="1"/>
            <a:r>
              <a:rPr lang="en-US" smtClean="0"/>
              <a:t>Dijkstra’s expands nodes in nondecreasing order of g(n).</a:t>
            </a:r>
          </a:p>
          <a:p>
            <a:r>
              <a:rPr lang="en-US" smtClean="0"/>
              <a:t>Can be implemented in a similar way to Dijkstra. </a:t>
            </a:r>
          </a:p>
          <a:p>
            <a:pPr lvl="1"/>
            <a:r>
              <a:rPr lang="en-US" smtClean="0"/>
              <a:t>Keep a closed list of explored nodes.  Their values are already minimal.</a:t>
            </a:r>
          </a:p>
          <a:p>
            <a:pPr lvl="1"/>
            <a:r>
              <a:rPr lang="en-US" smtClean="0"/>
              <a:t>Keep an open list of nodes whose values are tentative and can still decrease.</a:t>
            </a:r>
          </a:p>
          <a:p>
            <a:pPr lvl="1"/>
            <a:r>
              <a:rPr lang="en-US" smtClean="0"/>
              <a:t>Repeatedly explore min f(n) node.  Then update g, h and f functions.</a:t>
            </a:r>
          </a:p>
          <a:p>
            <a:r>
              <a:rPr lang="en-US" smtClean="0"/>
              <a:t>Guaranteed to find min cost solution.</a:t>
            </a:r>
          </a:p>
          <a:p>
            <a:r>
              <a:rPr lang="en-US"/>
              <a:t>If h(n) close to real cost from n to a solution, then A* searches few nodes and is fast.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h(n) for grid search can be Manhattan distance from n to goal.</a:t>
            </a:r>
          </a:p>
          <a:p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783883" y="2277889"/>
            <a:ext cx="2462371" cy="2024309"/>
            <a:chOff x="6783883" y="2277889"/>
            <a:chExt cx="2462371" cy="2024309"/>
          </a:xfrm>
        </p:grpSpPr>
        <p:pic>
          <p:nvPicPr>
            <p:cNvPr id="1028" name="Picture 4" descr="http://theory.stanford.edu/~amitp/game-programming/a-star/best-first-search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883" y="2277889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937994" y="3840533"/>
              <a:ext cx="2308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Manhattan distance heuristic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24978" y="4296015"/>
            <a:ext cx="2401216" cy="1874086"/>
            <a:chOff x="6824978" y="4296015"/>
            <a:chExt cx="2401216" cy="1874086"/>
          </a:xfrm>
        </p:grpSpPr>
        <p:pic>
          <p:nvPicPr>
            <p:cNvPr id="1030" name="Picture 6" descr="http://theory.stanford.edu/~amitp/game-programming/a-star/a-star-tra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4978" y="4296015"/>
              <a:ext cx="2186039" cy="1562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17934" y="5893102"/>
              <a:ext cx="2308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rgbClr val="1503FB"/>
                  </a:solidFill>
                </a:rPr>
                <a:t>A* search with an obstacle</a:t>
              </a:r>
              <a:endParaRPr lang="en-US" sz="1200">
                <a:solidFill>
                  <a:srgbClr val="1503FB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56615" y="407440"/>
            <a:ext cx="3863083" cy="6450560"/>
            <a:chOff x="6056615" y="407440"/>
            <a:chExt cx="3863083" cy="6450560"/>
          </a:xfrm>
        </p:grpSpPr>
        <p:grpSp>
          <p:nvGrpSpPr>
            <p:cNvPr id="5" name="Group 4"/>
            <p:cNvGrpSpPr/>
            <p:nvPr/>
          </p:nvGrpSpPr>
          <p:grpSpPr>
            <a:xfrm>
              <a:off x="6824979" y="407440"/>
              <a:ext cx="2401215" cy="1851473"/>
              <a:chOff x="6824979" y="407440"/>
              <a:chExt cx="2401215" cy="1851473"/>
            </a:xfrm>
          </p:grpSpPr>
          <p:pic>
            <p:nvPicPr>
              <p:cNvPr id="1026" name="Picture 2" descr="http://theory.stanford.edu/~amitp/game-programming/a-star/dijkstra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4979" y="407440"/>
                <a:ext cx="2186039" cy="1562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7119992" y="1981914"/>
                <a:ext cx="21062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>
                    <a:solidFill>
                      <a:srgbClr val="1503FB"/>
                    </a:solidFill>
                  </a:rPr>
                  <a:t>Dijkstra’s algorithm</a:t>
                </a:r>
                <a:endParaRPr lang="en-US" sz="1200">
                  <a:solidFill>
                    <a:srgbClr val="1503FB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6615" y="6396335"/>
              <a:ext cx="3863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/>
                <a:t>Source</a:t>
              </a:r>
              <a:r>
                <a:rPr lang="en-US" sz="1200"/>
                <a:t>: http://theory.stanford.edu/~</a:t>
              </a:r>
              <a:r>
                <a:rPr lang="en-US" sz="1200" smtClean="0"/>
                <a:t>amitp/ GameProgramming/AStarComparison.html</a:t>
              </a:r>
              <a:endParaRPr lang="en-US" sz="1200" i="1"/>
            </a:p>
          </p:txBody>
        </p:sp>
      </p:grpSp>
    </p:spTree>
    <p:extLst>
      <p:ext uri="{BB962C8B-B14F-4D97-AF65-F5344CB8AC3E}">
        <p14:creationId xmlns:p14="http://schemas.microsoft.com/office/powerpoint/2010/main" val="13510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A* search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3" y="1042827"/>
            <a:ext cx="4764407" cy="5535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3960687" cy="5346309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8 puzzle, one possible h</a:t>
            </a:r>
            <a:r>
              <a:rPr lang="en-US" baseline="-25000" smtClean="0"/>
              <a:t>1</a:t>
            </a:r>
            <a:r>
              <a:rPr lang="en-US" smtClean="0"/>
              <a:t>(n) is number of tiles in incorrect positions.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Another h</a:t>
            </a:r>
            <a:r>
              <a:rPr lang="en-US" baseline="-25000" smtClean="0"/>
              <a:t>2</a:t>
            </a:r>
            <a:r>
              <a:rPr lang="en-US" smtClean="0"/>
              <a:t>(n) is the sum of the Manhattan distances of each tile from its final position.</a:t>
            </a:r>
          </a:p>
          <a:p>
            <a:pPr lvl="1"/>
            <a:r>
              <a:rPr lang="en-US" smtClean="0"/>
              <a:t>Each move of the blank tile moves one numbered tile one position.</a:t>
            </a:r>
          </a:p>
          <a:p>
            <a:r>
              <a:rPr lang="en-US" smtClean="0"/>
              <a:t>Decreases number of states searched by many orders of magnitude.</a:t>
            </a:r>
          </a:p>
          <a:p>
            <a:r>
              <a:rPr lang="en-US" smtClean="0"/>
              <a:t>Can also use h(n) that’s slightly larger than cost from n to goal.</a:t>
            </a:r>
          </a:p>
          <a:p>
            <a:pPr lvl="1"/>
            <a:r>
              <a:rPr lang="en-US" smtClean="0"/>
              <a:t>Further reduces number of nodes searched.</a:t>
            </a:r>
          </a:p>
          <a:p>
            <a:pPr lvl="1"/>
            <a:r>
              <a:rPr lang="en-US" smtClean="0"/>
              <a:t>Can produce somewhat suboptimal 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6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and variants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6236413" cy="531548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Depth first search</a:t>
            </a:r>
          </a:p>
          <a:p>
            <a:pPr lvl="1"/>
            <a:r>
              <a:rPr lang="en-US" smtClean="0"/>
              <a:t>Do DFS on the search graph.  Backtrack from infeasible terminal nodes.</a:t>
            </a:r>
          </a:p>
          <a:p>
            <a:pPr lvl="1"/>
            <a:r>
              <a:rPr lang="en-US" smtClean="0"/>
              <a:t>Visit node at top of stack.  Add new unvisited nodes to top of stack.</a:t>
            </a:r>
          </a:p>
          <a:p>
            <a:r>
              <a:rPr lang="en-US" smtClean="0"/>
              <a:t>Depth first branch and bound</a:t>
            </a:r>
          </a:p>
          <a:p>
            <a:pPr lvl="1"/>
            <a:r>
              <a:rPr lang="en-US" smtClean="0"/>
              <a:t>Search in DFS order, but cut off branches using BB.</a:t>
            </a:r>
          </a:p>
          <a:p>
            <a:r>
              <a:rPr lang="en-US" smtClean="0"/>
              <a:t>Iterative deepening A*</a:t>
            </a:r>
          </a:p>
          <a:p>
            <a:pPr lvl="1"/>
            <a:r>
              <a:rPr lang="en-US" smtClean="0"/>
              <a:t>DFS can search very deep in part of the tree, whereas a better solution exists higher up.</a:t>
            </a:r>
          </a:p>
          <a:p>
            <a:pPr lvl="1"/>
            <a:r>
              <a:rPr lang="en-US" smtClean="0"/>
              <a:t>Instead, do multiple rounds of DFS, each round searching deeper.</a:t>
            </a:r>
          </a:p>
          <a:p>
            <a:pPr lvl="1"/>
            <a:r>
              <a:rPr lang="en-US" smtClean="0"/>
              <a:t>For each search, set an upper bound B for cost.  If current node n has f(n) &gt; B, then backtrack. </a:t>
            </a:r>
          </a:p>
          <a:p>
            <a:pPr lvl="2"/>
            <a:r>
              <a:rPr lang="en-US" smtClean="0"/>
              <a:t>On the next round, increase B to smallest non-explored f(n) value from last round.</a:t>
            </a:r>
          </a:p>
          <a:p>
            <a:pPr lvl="2"/>
            <a:r>
              <a:rPr lang="en-US" smtClean="0"/>
              <a:t>For first round, set B = f(root). </a:t>
            </a:r>
          </a:p>
          <a:p>
            <a:r>
              <a:rPr lang="en-US" smtClean="0"/>
              <a:t>Other more advanced algorithms used in practice include cutting plane methods and branch and cut.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819240" y="1149643"/>
            <a:ext cx="2374668" cy="5627461"/>
            <a:chOff x="6819240" y="1149643"/>
            <a:chExt cx="2374668" cy="5627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9240" y="1149643"/>
              <a:ext cx="1986436" cy="40568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5351" y="2744591"/>
              <a:ext cx="695952" cy="356369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279508" y="6253884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top of stack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4988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71666</TotalTime>
  <Words>1693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Search Algorithms</vt:lpstr>
      <vt:lpstr>Discrete optimization problems</vt:lpstr>
      <vt:lpstr>Searching for solutions</vt:lpstr>
      <vt:lpstr>Searching for solutions</vt:lpstr>
      <vt:lpstr>Structure of search graph</vt:lpstr>
      <vt:lpstr>Branch and bound</vt:lpstr>
      <vt:lpstr>A* search</vt:lpstr>
      <vt:lpstr>A* search</vt:lpstr>
      <vt:lpstr>DFS and variants</vt:lpstr>
      <vt:lpstr>Parallel search </vt:lpstr>
      <vt:lpstr>Parallel DFS</vt:lpstr>
      <vt:lpstr>Load balancing overhead</vt:lpstr>
      <vt:lpstr>Load balancing overhead</vt:lpstr>
      <vt:lpstr>Parallel DFBB and IDA*</vt:lpstr>
      <vt:lpstr>Parallel A*</vt:lpstr>
      <vt:lpstr>Speedup anomalies</vt:lpstr>
      <vt:lpstr>Average speedup in DFS</vt:lpstr>
      <vt:lpstr>Average speedup in DFS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4360</cp:revision>
  <cp:lastPrinted>2017-05-17T03:42:57Z</cp:lastPrinted>
  <dcterms:created xsi:type="dcterms:W3CDTF">2004-01-06T19:40:29Z</dcterms:created>
  <dcterms:modified xsi:type="dcterms:W3CDTF">2019-05-15T02:47:11Z</dcterms:modified>
</cp:coreProperties>
</file>