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6" r:id="rId4"/>
    <p:sldId id="283" r:id="rId5"/>
    <p:sldId id="284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4" r:id="rId16"/>
    <p:sldId id="265" r:id="rId17"/>
    <p:sldId id="267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462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08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2</a:t>
            </a:r>
            <a:br>
              <a:rPr lang="en-US" sz="3600" smtClean="0"/>
            </a:br>
            <a:r>
              <a:rPr lang="en-US" sz="3600" smtClean="0"/>
              <a:t>Graph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2020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94436" cy="377297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parent V proc, or child V proc whose label didn’t change (i.e. it had no parent), stays active.  </a:t>
            </a:r>
          </a:p>
          <a:p>
            <a:pPr lvl="1"/>
            <a:r>
              <a:rPr lang="en-US" smtClean="0"/>
              <a:t>Other V procs become inactive.</a:t>
            </a:r>
          </a:p>
          <a:p>
            <a:r>
              <a:rPr lang="en-US"/>
              <a:t>Each active E proc (u,v) where u, v have different labels stays active.  </a:t>
            </a:r>
            <a:endParaRPr lang="en-US" smtClean="0"/>
          </a:p>
          <a:p>
            <a:pPr lvl="1"/>
            <a:r>
              <a:rPr lang="en-US" smtClean="0"/>
              <a:t>Other </a:t>
            </a:r>
            <a:r>
              <a:rPr lang="en-US"/>
              <a:t>E procs become inactive.</a:t>
            </a:r>
          </a:p>
          <a:p>
            <a:pPr lvl="1"/>
            <a:r>
              <a:rPr lang="en-US" smtClean="0"/>
              <a:t>From now on, E will be responsible for V processes (u’,v’), where u’ and v’ are the labels of u and v, resp.</a:t>
            </a:r>
          </a:p>
          <a:p>
            <a:r>
              <a:rPr lang="en-US" smtClean="0"/>
              <a:t>The active V and E procs run the algorithm recursively.</a:t>
            </a:r>
          </a:p>
          <a:p>
            <a:r>
              <a:rPr lang="en-US" smtClean="0"/>
              <a:t>After recursion returns, inactive E procs (u,v) (where u is the child) write v’s label to u.</a:t>
            </a:r>
          </a:p>
          <a:p>
            <a:r>
              <a:rPr lang="en-US" smtClean="0"/>
              <a:t>At end, all V procs in a connected component have same label.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607288" cy="524019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Key fact is that number of active V procs decreases by 1/4 fraction </a:t>
            </a:r>
            <a:r>
              <a:rPr lang="en-US"/>
              <a:t>in expectation</a:t>
            </a:r>
            <a:r>
              <a:rPr lang="en-US" smtClean="0"/>
              <a:t> each phase.</a:t>
            </a:r>
          </a:p>
          <a:p>
            <a:pPr lvl="1"/>
            <a:r>
              <a:rPr lang="en-US" smtClean="0"/>
              <a:t>A V proc becomes inactive if it’s a child node and one its neighbors is a parent node.</a:t>
            </a:r>
          </a:p>
          <a:p>
            <a:pPr lvl="1"/>
            <a:r>
              <a:rPr lang="en-US" smtClean="0"/>
              <a:t>The former probability is 1/2, and the latter is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1/2.</a:t>
            </a:r>
          </a:p>
          <a:p>
            <a:pPr lvl="1"/>
            <a:r>
              <a:rPr lang="en-US" smtClean="0"/>
              <a:t>Thus each V proc becomes inactive with probability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1/4.</a:t>
            </a:r>
          </a:p>
          <a:p>
            <a:r>
              <a:rPr lang="en-US" smtClean="0"/>
              <a:t>With high probability, after O(log n) phases, there’s only one V proc and recursion ends.</a:t>
            </a:r>
          </a:p>
          <a:p>
            <a:r>
              <a:rPr lang="en-US" smtClean="0"/>
              <a:t>Each phase takes O(1) time, and does O(m+n) work.</a:t>
            </a:r>
          </a:p>
          <a:p>
            <a:r>
              <a:rPr lang="en-US" smtClean="0"/>
              <a:t>Total time is O(log n), total work is O((m+n) log n).</a:t>
            </a:r>
          </a:p>
          <a:p>
            <a:pPr lvl="1"/>
            <a:r>
              <a:rPr lang="en-US" smtClean="0"/>
              <a:t>This algorithm isn’t work efficient.</a:t>
            </a:r>
          </a:p>
          <a:p>
            <a:pPr lvl="1"/>
            <a:r>
              <a:rPr lang="en-US" smtClean="0"/>
              <a:t>There exist work efficient randomized CC algorithms.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1" y="4266119"/>
            <a:ext cx="2274804" cy="245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Again work in phases, with following parallel steps.</a:t>
            </a:r>
          </a:p>
          <a:p>
            <a:pPr lvl="1"/>
            <a:r>
              <a:rPr lang="en-US" smtClean="0"/>
              <a:t>Each node points to a neighbor with lower ID.</a:t>
            </a:r>
          </a:p>
          <a:p>
            <a:pPr lvl="1"/>
            <a:r>
              <a:rPr lang="en-US" smtClean="0"/>
              <a:t>This breaks graph into a directed forest.</a:t>
            </a:r>
          </a:p>
          <a:p>
            <a:pPr lvl="1"/>
            <a:r>
              <a:rPr lang="en-US" smtClean="0"/>
              <a:t>Contract each forest to the lowest ID node using pointer jumping.</a:t>
            </a:r>
          </a:p>
          <a:p>
            <a:pPr lvl="1"/>
            <a:r>
              <a:rPr lang="en-US" smtClean="0"/>
              <a:t>Recurse on contracted graph.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4359566"/>
            <a:ext cx="1948834" cy="2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1" y="5161723"/>
            <a:ext cx="1570353" cy="169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77" y="5224284"/>
            <a:ext cx="1345328" cy="1552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6" cy="384550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As before, use n+m procs, for V and E.</a:t>
            </a:r>
          </a:p>
          <a:p>
            <a:pPr lvl="1"/>
            <a:r>
              <a:rPr lang="en-US" smtClean="0"/>
              <a:t>But now, V procs always active.  E procs may become inactive.</a:t>
            </a:r>
          </a:p>
          <a:p>
            <a:r>
              <a:rPr lang="en-US" smtClean="0"/>
              <a:t>Each E proc (u,v) checks if u&lt;v, and if so sets v’s label to u.</a:t>
            </a:r>
          </a:p>
          <a:p>
            <a:pPr lvl="1"/>
            <a:r>
              <a:rPr lang="en-US"/>
              <a:t>Again, conflicts resolved arbitrarily.</a:t>
            </a:r>
            <a:endParaRPr lang="en-US" smtClean="0"/>
          </a:p>
          <a:p>
            <a:r>
              <a:rPr lang="en-US" smtClean="0"/>
              <a:t>V procs then apply pointer jumping on the labels, taking the label of the proc it points to.</a:t>
            </a:r>
          </a:p>
          <a:p>
            <a:r>
              <a:rPr lang="en-US" smtClean="0"/>
              <a:t>Each active E </a:t>
            </a:r>
            <a:r>
              <a:rPr lang="en-US"/>
              <a:t>proc (u,v) </a:t>
            </a:r>
            <a:r>
              <a:rPr lang="en-US" smtClean="0"/>
              <a:t>where u, v have different labels stays active.  Other </a:t>
            </a:r>
            <a:r>
              <a:rPr lang="en-US"/>
              <a:t>E procs become inactive.</a:t>
            </a:r>
          </a:p>
          <a:p>
            <a:r>
              <a:rPr lang="en-US" smtClean="0"/>
              <a:t>The V procs and active E procs run algorithm recursively.</a:t>
            </a:r>
          </a:p>
          <a:p>
            <a:pPr lvl="1"/>
            <a:r>
              <a:rPr lang="en-US" smtClean="0"/>
              <a:t>Note that in recursive call, all V procs apply pointer jumping.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409709" cy="332445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basic algorithm may take O(n) time on the graph below.</a:t>
                </a:r>
              </a:p>
              <a:p>
                <a:r>
                  <a:rPr lang="en-US" smtClean="0"/>
                  <a:t>But notice that if we made nodes point to higher neighbors, the graph would be solved in O(1) time.</a:t>
                </a:r>
              </a:p>
              <a:p>
                <a:r>
                  <a:rPr lang="en-US" smtClean="0"/>
                  <a:t>In each phase, run two rounds, with nodes point to lower neighbors, or pointing to higher neighbors.</a:t>
                </a:r>
              </a:p>
              <a:p>
                <a:pPr lvl="1"/>
                <a:r>
                  <a:rPr lang="en-US" smtClean="0"/>
                  <a:t>If v doesn’t point to any neighbor in “high</a:t>
                </a:r>
                <a:r>
                  <a:rPr lang="en-US" smtClean="0">
                    <a:latin typeface="Symbol" panose="05050102010706020507" pitchFamily="18" charset="2"/>
                  </a:rPr>
                  <a:t>®</a:t>
                </a:r>
                <a:r>
                  <a:rPr lang="en-US" smtClean="0"/>
                  <a:t>low” round, then it’s smaller than all neighbors.  So in “low</a:t>
                </a:r>
                <a:r>
                  <a:rPr lang="en-US" smtClean="0">
                    <a:latin typeface="Symbol" panose="05050102010706020507" pitchFamily="18" charset="2"/>
                  </a:rPr>
                  <a:t>®</a:t>
                </a:r>
                <a:r>
                  <a:rPr lang="en-US" smtClean="0"/>
                  <a:t>high” it points to some neighbor.</a:t>
                </a:r>
              </a:p>
              <a:p>
                <a:pPr lvl="1"/>
                <a:r>
                  <a:rPr lang="en-US"/>
                  <a:t>If a node v points to a neighbor, it gets contracted.</a:t>
                </a:r>
              </a:p>
              <a:p>
                <a:pPr lvl="1"/>
                <a:r>
                  <a:rPr lang="en-US" smtClean="0"/>
                  <a:t>So in one of the rounds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nodes get contracted.</a:t>
                </a:r>
              </a:p>
              <a:p>
                <a:r>
                  <a:rPr lang="en-US" smtClean="0"/>
                  <a:t>Thus the algorithm finishes in O(log n) phases.</a:t>
                </a:r>
              </a:p>
              <a:p>
                <a:r>
                  <a:rPr lang="en-US" smtClean="0"/>
                  <a:t>Each phase does pointer jumping, which takes O(log n) time and O(n log n) work.</a:t>
                </a:r>
              </a:p>
              <a:p>
                <a:r>
                  <a:rPr lang="en-US" smtClean="0"/>
                  <a:t>Total time is O(log</a:t>
                </a:r>
                <a:r>
                  <a:rPr lang="en-US" baseline="30000" smtClean="0"/>
                  <a:t>2</a:t>
                </a:r>
                <a:r>
                  <a:rPr lang="en-US" smtClean="0"/>
                  <a:t> n), and work is O((m+n log n) log n).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409709" cy="3324457"/>
              </a:xfrm>
              <a:blipFill>
                <a:blip r:embed="rId2"/>
                <a:stretch>
                  <a:fillRect l="-72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23" y="4683318"/>
            <a:ext cx="6283332" cy="19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222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 with edge weights, an MST is a connected subgraph containing all the vertices, which has minimum total weight.</a:t>
            </a:r>
          </a:p>
          <a:p>
            <a:r>
              <a:rPr lang="en-US" smtClean="0"/>
              <a:t>Can be solved in O(m + n log n) time sequentially by a greedy algorithm.</a:t>
            </a:r>
          </a:p>
          <a:p>
            <a:r>
              <a:rPr lang="en-US" smtClean="0"/>
              <a:t>Key property is that for any set of vertices W, the minimum cost edge from W to V \ W is in the MST.</a:t>
            </a:r>
          </a:p>
          <a:p>
            <a:pPr lvl="1"/>
            <a:r>
              <a:rPr lang="en-US" smtClean="0"/>
              <a:t>So for any vertex v, min cost edge containing v is in MST.</a:t>
            </a:r>
          </a:p>
          <a:p>
            <a:r>
              <a:rPr lang="en-US" smtClean="0"/>
              <a:t>Will describe a parallel MST algorithm based on </a:t>
            </a:r>
            <a:r>
              <a:rPr lang="en-US"/>
              <a:t>the randomized </a:t>
            </a:r>
            <a:r>
              <a:rPr lang="en-US" smtClean="0"/>
              <a:t>parallel algorithm </a:t>
            </a:r>
            <a:r>
              <a:rPr lang="en-US"/>
              <a:t>for connected component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1" y="4608946"/>
            <a:ext cx="4834615" cy="20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272" y="6151063"/>
            <a:ext cx="272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92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5" cy="35776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node randomly chooses to be a parent or child node.</a:t>
            </a:r>
          </a:p>
          <a:p>
            <a:r>
              <a:rPr lang="en-US" smtClean="0"/>
              <a:t>Each child node u finds min weight incident edge (u,v), and points to v if v is parent.</a:t>
            </a:r>
          </a:p>
          <a:p>
            <a:pPr lvl="1"/>
            <a:r>
              <a:rPr lang="en-US" smtClean="0"/>
              <a:t>This forms a set of stars with parents as centers.</a:t>
            </a:r>
          </a:p>
          <a:p>
            <a:pPr lvl="1"/>
            <a:r>
              <a:rPr lang="en-US" smtClean="0"/>
              <a:t>If v isn’t a parent, u forms its own star.</a:t>
            </a:r>
          </a:p>
          <a:p>
            <a:r>
              <a:rPr lang="en-US" smtClean="0"/>
              <a:t>Contract each star to the parent, and run algorithm recursively.</a:t>
            </a:r>
          </a:p>
          <a:p>
            <a:r>
              <a:rPr lang="en-US" smtClean="0"/>
              <a:t>Finding min weight incident edge quickly is a little tricky.</a:t>
            </a:r>
          </a:p>
          <a:p>
            <a:pPr lvl="1"/>
            <a:r>
              <a:rPr lang="en-US" smtClean="0"/>
              <a:t>One possibility is to use priority CRCW.</a:t>
            </a:r>
          </a:p>
          <a:p>
            <a:pPr lvl="1"/>
            <a:r>
              <a:rPr lang="en-US" smtClean="0"/>
              <a:t>Presort the edges by nondecreasing weight.  Then when each E proc (u,v) writes to u, min weight edge wins.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4678494"/>
            <a:ext cx="3630901" cy="207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3" y="5508714"/>
            <a:ext cx="3845921" cy="1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least 1/4 of vertex processors become inactive each phase in expectation.</a:t>
            </a:r>
          </a:p>
          <a:p>
            <a:pPr lvl="1"/>
            <a:r>
              <a:rPr lang="en-US" smtClean="0"/>
              <a:t>Given a node u and min weight edge (u,v), there’s 1/4 probability u is child and v is parent.</a:t>
            </a:r>
          </a:p>
          <a:p>
            <a:r>
              <a:rPr lang="en-US" smtClean="0"/>
              <a:t>Thus, there are O(log n) phases with high probability.</a:t>
            </a:r>
          </a:p>
          <a:p>
            <a:pPr lvl="1"/>
            <a:r>
              <a:rPr lang="en-US"/>
              <a:t>Finding min weight incident edge takes O(1) time after presorting edge weights.</a:t>
            </a:r>
            <a:endParaRPr lang="en-US" smtClean="0"/>
          </a:p>
          <a:p>
            <a:r>
              <a:rPr lang="en-US" smtClean="0"/>
              <a:t>Total time is O(log n), total work is O((m+n) log 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Given a graph G=(V,E), a k-coloring of G is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give a super fast algorithm for 3-coloring a (directed) cycle of n nodes.</a:t>
                </a:r>
              </a:p>
              <a:p>
                <a:pPr lvl="1"/>
                <a:r>
                  <a:rPr lang="en-US" smtClean="0"/>
                  <a:t>If n is odd, any coloring uses at least 3 colors.</a:t>
                </a:r>
              </a:p>
              <a:p>
                <a:r>
                  <a:rPr lang="en-US" smtClean="0"/>
                  <a:t>Coloring the cycle is a form of symmetry breaking.</a:t>
                </a:r>
              </a:p>
              <a:p>
                <a:r>
                  <a:rPr lang="en-US" smtClean="0"/>
                  <a:t>For any node v, let S(v) be the node after v.</a:t>
                </a:r>
              </a:p>
              <a:p>
                <a:r>
                  <a:rPr lang="en-US" smtClean="0"/>
                  <a:t>The main subroutine is the following.</a:t>
                </a:r>
              </a:p>
              <a:p>
                <a:pPr lvl="1"/>
                <a:r>
                  <a:rPr lang="en-US" smtClean="0"/>
                  <a:t>Initially, color every node by its node ID.</a:t>
                </a:r>
              </a:p>
              <a:p>
                <a:pPr lvl="1"/>
                <a:r>
                  <a:rPr lang="en-US" smtClean="0"/>
                  <a:t>Consider the binary representation of c(v) for a node v.</a:t>
                </a:r>
              </a:p>
              <a:p>
                <a:pPr lvl="1"/>
                <a:r>
                  <a:rPr lang="en-US" smtClean="0"/>
                  <a:t>Let k be the least significant digit in which c(v) and c(S(v)) differ.</a:t>
                </a:r>
              </a:p>
              <a:p>
                <a:pPr lvl="1"/>
                <a:r>
                  <a:rPr lang="en-US" smtClean="0"/>
                  <a:t>Set c’(v)=2k+c(v)</a:t>
                </a:r>
                <a:r>
                  <a:rPr lang="en-US" baseline="-25000" smtClean="0"/>
                  <a:t>k</a:t>
                </a:r>
                <a:r>
                  <a:rPr lang="en-US" smtClean="0"/>
                  <a:t>, where c(v)</a:t>
                </a:r>
                <a:r>
                  <a:rPr lang="en-US" baseline="-25000" smtClean="0"/>
                  <a:t>k</a:t>
                </a:r>
                <a:r>
                  <a:rPr lang="en-US" smtClean="0"/>
                  <a:t> is the k’th digit of c(v).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410" t="-1963" r="-1333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Claim</a:t>
                </a:r>
                <a:r>
                  <a:rPr lang="en-US" smtClean="0"/>
                  <a:t> If c is a valid coloring, then so is c’.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c is a valid coloring,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, so k exists.</a:t>
                </a:r>
              </a:p>
              <a:p>
                <a:pPr lvl="1"/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mtClean="0"/>
                  <a:t> for some k and l.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But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contradicting the definition of 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1128" t="-3233" r="-3692" b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analyze the time complexity, suppose in some round the max number of bits to represent any color is t.</a:t>
                </a:r>
              </a:p>
              <a:p>
                <a:r>
                  <a:rPr lang="en-US" smtClean="0"/>
                  <a:t>Then the max number of bits to represent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, because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number of bits used to represent a color decreases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 in each round.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i.e. we apply the log function i times to x.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≤1}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be the number of times we have to take log’s until a value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mtClean="0"/>
                  <a:t> is incredibly small.  In fact,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≤6</m:t>
                        </m:r>
                      </m:e>
                    </m:func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lang="en-US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  <a:blipFill>
                <a:blip r:embed="rId2"/>
                <a:stretch>
                  <a:fillRect l="-527" t="-2405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Since the number of bits to represent a color in the first round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, then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we can represent any color using O(1) bits.</a:t>
                </a:r>
              </a:p>
              <a:p>
                <a:pPr lvl="1"/>
                <a:r>
                  <a:rPr lang="en-US"/>
                  <a:t>In fact, we can apply the subroutine until we use 6 colors in a round.</a:t>
                </a:r>
              </a:p>
              <a:p>
                <a:pPr lvl="1"/>
                <a:r>
                  <a:rPr lang="en-US"/>
                  <a:t>With 6 colors, need 3 bits to represent a color.  So in the next round, colors are between 0 and 2*2+1=5, and we again use up to 6 colors.</a:t>
                </a:r>
              </a:p>
              <a:p>
                <a:r>
                  <a:rPr lang="en-US"/>
                  <a:t>To decrease the number of colors from 6 to 3, we run 3 more rounds.</a:t>
                </a:r>
              </a:p>
              <a:p>
                <a:pPr lvl="1"/>
                <a:r>
                  <a:rPr lang="en-US"/>
                  <a:t>In round i, take any node colored using color i+2 and color it using the min possible color in {0,1,2}, i.e. the min color not used by its neighbors.  </a:t>
                </a:r>
              </a:p>
              <a:p>
                <a:r>
                  <a:rPr lang="en-US"/>
                  <a:t>In total, we 3-color the ring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work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 algorithm can be modified to produce a 3-coloring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  <a:blipFill>
                <a:blip r:embed="rId2"/>
                <a:stretch>
                  <a:fillRect l="-296" t="-19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set on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k coloring of a line graph with n nodes, we can compute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Every node has a color from 1 to k.</a:t>
                </a:r>
              </a:p>
              <a:p>
                <a:pPr lvl="1"/>
                <a:r>
                  <a:rPr lang="en-US" smtClean="0"/>
                  <a:t>Take the nodes whose colors are local minima as the indep. set S.</a:t>
                </a:r>
              </a:p>
              <a:p>
                <a:pPr lvl="2"/>
                <a:r>
                  <a:rPr lang="en-US" smtClean="0"/>
                  <a:t>No two nodes in S are neighbors.</a:t>
                </a:r>
              </a:p>
              <a:p>
                <a:pPr lvl="2"/>
                <a:r>
                  <a:rPr lang="en-US" smtClean="0"/>
                  <a:t>S can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Consider two consecutive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are local minima and consecutive, the colors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first increase, then decrease.</a:t>
                </a:r>
              </a:p>
              <a:p>
                <a:pPr lvl="1"/>
                <a:r>
                  <a:rPr lang="en-US" smtClean="0"/>
                  <a:t>Thus, there are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any two consecutive nodes in S, and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compute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on 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by computing a 3 coloring of the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computing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  <a:blipFill>
                <a:blip r:embed="rId2"/>
                <a:stretch>
                  <a:fillRect l="-7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81" y="5060462"/>
            <a:ext cx="3848164" cy="172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4954" y="5462954"/>
            <a:ext cx="243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 colors of the nodes are shown in parentheses.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Nodes 4, 3, 2, 5 are local minima.</a:t>
            </a:r>
            <a:endParaRPr lang="en-US" sz="12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8255" cy="53510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graph, partition it into maximal sets of nodes that are connected to each other.</a:t>
            </a:r>
          </a:p>
          <a:p>
            <a:r>
              <a:rPr lang="en-US" smtClean="0"/>
              <a:t>Can be solved sequentially in O(m) time using BFS / DFS.</a:t>
            </a:r>
          </a:p>
          <a:p>
            <a:pPr lvl="1"/>
            <a:r>
              <a:rPr lang="en-US" smtClean="0"/>
              <a:t>m is number of edges, n is number of vertices.</a:t>
            </a:r>
          </a:p>
          <a:p>
            <a:r>
              <a:rPr lang="en-US" smtClean="0"/>
              <a:t>However, no efficient BFS / DFS PRAM algorithms known.</a:t>
            </a:r>
          </a:p>
          <a:p>
            <a:r>
              <a:rPr lang="en-US" smtClean="0"/>
              <a:t>Instead, use graph contractions.</a:t>
            </a:r>
          </a:p>
          <a:p>
            <a:pPr lvl="1"/>
            <a:r>
              <a:rPr lang="en-US" smtClean="0"/>
              <a:t>In each phase, merge (contract) a set of connected nodes into a supernode.</a:t>
            </a:r>
          </a:p>
          <a:p>
            <a:pPr lvl="1"/>
            <a:r>
              <a:rPr lang="en-US" smtClean="0"/>
              <a:t>Form a contracted graph on the supernodes, then apply algorithm recursively.</a:t>
            </a:r>
          </a:p>
          <a:p>
            <a:pPr lvl="1"/>
            <a:r>
              <a:rPr lang="en-US" smtClean="0"/>
              <a:t>Eventually each connected component is contracted to one node.</a:t>
            </a:r>
          </a:p>
          <a:p>
            <a:pPr lvl="1"/>
            <a:r>
              <a:rPr lang="en-US" smtClean="0"/>
              <a:t>Many different algorithms, depending on which nodes they contract.</a:t>
            </a:r>
          </a:p>
          <a:p>
            <a:pPr lvl="1"/>
            <a:endParaRPr lang="en-US"/>
          </a:p>
        </p:txBody>
      </p:sp>
      <p:pic>
        <p:nvPicPr>
          <p:cNvPr id="1026" name="Picture 2" descr="https://upload.wikimedia.org/wikipedia/commons/thumb/8/85/Pseudoforest.svg/640px-Pseudoforest.svg.png?1446624995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419225"/>
            <a:ext cx="2752436" cy="2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nx.org/resources/693e5b158ffc3a7f82ee91845eff860e11930d1b/DominatingS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6" y="756479"/>
            <a:ext cx="1368272" cy="1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9018" cy="340215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Break graph into star graphs and contract each star.</a:t>
            </a:r>
          </a:p>
          <a:p>
            <a:r>
              <a:rPr lang="en-US" smtClean="0"/>
              <a:t>In each phase, do the following steps in parallel.</a:t>
            </a:r>
          </a:p>
          <a:p>
            <a:pPr lvl="1"/>
            <a:r>
              <a:rPr lang="en-US" smtClean="0"/>
              <a:t>Every node flips a coin and chooses to be a parent or child node.</a:t>
            </a:r>
          </a:p>
          <a:p>
            <a:pPr lvl="1"/>
            <a:r>
              <a:rPr lang="en-US" smtClean="0"/>
              <a:t>Each child node points to a parent node it’s connected to.</a:t>
            </a:r>
          </a:p>
          <a:p>
            <a:pPr lvl="2"/>
            <a:r>
              <a:rPr lang="en-US" smtClean="0"/>
              <a:t>Now have a set of stars, with the parent nodes as the centers.</a:t>
            </a:r>
          </a:p>
          <a:p>
            <a:pPr lvl="2"/>
            <a:r>
              <a:rPr lang="en-US" smtClean="0"/>
              <a:t>If child not connected to any parent node, it forms its own star.</a:t>
            </a:r>
          </a:p>
          <a:p>
            <a:pPr lvl="1"/>
            <a:r>
              <a:rPr lang="en-US" smtClean="0"/>
              <a:t>Contract each star to its center, then apply algorithm recursively.</a:t>
            </a:r>
          </a:p>
          <a:p>
            <a:pPr lvl="2"/>
            <a:r>
              <a:rPr lang="en-US" smtClean="0"/>
              <a:t>Label all nodes in star by the label of the parent.</a:t>
            </a:r>
          </a:p>
          <a:p>
            <a:pPr lvl="2"/>
            <a:r>
              <a:rPr lang="en-US" smtClean="0"/>
              <a:t>Keep the edges between differently labeled nodes.</a:t>
            </a:r>
          </a:p>
          <a:p>
            <a:pPr lvl="1"/>
            <a:r>
              <a:rPr lang="en-US" smtClean="0"/>
              <a:t>After recursion returns, each child with a parent again takes parent’s label, which might have changed.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4901353"/>
            <a:ext cx="7970693" cy="167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491" y="6581001"/>
            <a:ext cx="505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Algorithms and Theory of Computation Handbook, Chapter 25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72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63527" cy="36483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n+m processors, one processor for each vertex and edge.</a:t>
            </a:r>
          </a:p>
          <a:p>
            <a:pPr lvl="1"/>
            <a:r>
              <a:rPr lang="en-US" smtClean="0"/>
              <a:t>Call these </a:t>
            </a:r>
            <a:r>
              <a:rPr lang="en-US" smtClean="0"/>
              <a:t>V </a:t>
            </a:r>
            <a:r>
              <a:rPr lang="en-US" smtClean="0"/>
              <a:t>and </a:t>
            </a:r>
            <a:r>
              <a:rPr lang="en-US" smtClean="0"/>
              <a:t>E </a:t>
            </a:r>
            <a:r>
              <a:rPr lang="en-US" smtClean="0"/>
              <a:t>procs, resp.</a:t>
            </a:r>
          </a:p>
          <a:p>
            <a:pPr lvl="1"/>
            <a:r>
              <a:rPr lang="en-US" smtClean="0"/>
              <a:t>Each V proc has a label which can change over time.</a:t>
            </a:r>
          </a:p>
          <a:p>
            <a:pPr lvl="1"/>
            <a:r>
              <a:rPr lang="en-US" smtClean="0"/>
              <a:t>Each E proc responsible for edge (u,v), where u, v are V procs.</a:t>
            </a:r>
          </a:p>
          <a:p>
            <a:pPr lvl="1"/>
            <a:r>
              <a:rPr lang="en-US" smtClean="0"/>
              <a:t>V and E procs may become inactive over time.</a:t>
            </a:r>
          </a:p>
          <a:p>
            <a:r>
              <a:rPr lang="en-US" smtClean="0"/>
              <a:t>In each phase, each active V proc flips a coin to decide if it’s a child or parent proc.</a:t>
            </a:r>
          </a:p>
          <a:p>
            <a:r>
              <a:rPr lang="en-US"/>
              <a:t>E</a:t>
            </a:r>
            <a:r>
              <a:rPr lang="en-US" smtClean="0"/>
              <a:t>ach active E proc (u,v) checks if u is a child proc and v is a parent (or vice versa).</a:t>
            </a:r>
          </a:p>
          <a:p>
            <a:pPr lvl="1"/>
            <a:r>
              <a:rPr lang="en-US" smtClean="0"/>
              <a:t>If so, it sets u’s label to v (or v’s label to u).</a:t>
            </a:r>
          </a:p>
          <a:p>
            <a:pPr lvl="1"/>
            <a:r>
              <a:rPr lang="en-US" smtClean="0"/>
              <a:t>Another E proc (u,v’) could set u’s label to v’.  In this case, either the v or v’ write succeeds.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64171</TotalTime>
  <Words>1473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PRAM 2 Graph algorithms</vt:lpstr>
      <vt:lpstr>Coloring a cycle</vt:lpstr>
      <vt:lpstr>Coloring a cycle</vt:lpstr>
      <vt:lpstr>Coloring a cycle</vt:lpstr>
      <vt:lpstr>Coloring a cycle</vt:lpstr>
      <vt:lpstr>Independent set on line</vt:lpstr>
      <vt:lpstr>Connected components</vt:lpstr>
      <vt:lpstr>Randomized parallel algorithm</vt:lpstr>
      <vt:lpstr>Implementation</vt:lpstr>
      <vt:lpstr>Implementation</vt:lpstr>
      <vt:lpstr>Complexity</vt:lpstr>
      <vt:lpstr>Deterministic parallel algorithm</vt:lpstr>
      <vt:lpstr>Implementation</vt:lpstr>
      <vt:lpstr>Complexity</vt:lpstr>
      <vt:lpstr>Minimum spanning tree</vt:lpstr>
      <vt:lpstr>Randomized parallel algorithm</vt:lpstr>
      <vt:lpstr>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4420</cp:revision>
  <cp:lastPrinted>2018-05-31T04:01:18Z</cp:lastPrinted>
  <dcterms:created xsi:type="dcterms:W3CDTF">2004-01-06T19:40:29Z</dcterms:created>
  <dcterms:modified xsi:type="dcterms:W3CDTF">2020-05-28T07:18:55Z</dcterms:modified>
</cp:coreProperties>
</file>