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7" r:id="rId3"/>
    <p:sldId id="288" r:id="rId4"/>
    <p:sldId id="289" r:id="rId5"/>
    <p:sldId id="290" r:id="rId6"/>
    <p:sldId id="291" r:id="rId7"/>
    <p:sldId id="282" r:id="rId8"/>
    <p:sldId id="283" r:id="rId9"/>
    <p:sldId id="284" r:id="rId10"/>
    <p:sldId id="285" r:id="rId11"/>
    <p:sldId id="286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3FB"/>
    <a:srgbClr val="FF0000"/>
    <a:srgbClr val="FF6600"/>
    <a:srgbClr val="FFFF00"/>
    <a:srgbClr val="FFCC99"/>
    <a:srgbClr val="01FD61"/>
    <a:srgbClr val="CCFF66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3" autoAdjust="0"/>
    <p:restoredTop sz="95463" autoAdjust="0"/>
  </p:normalViewPr>
  <p:slideViewPr>
    <p:cSldViewPr snapToGrid="0">
      <p:cViewPr varScale="1">
        <p:scale>
          <a:sx n="128" d="100"/>
          <a:sy n="128" d="100"/>
        </p:scale>
        <p:origin x="462" y="63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6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6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0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4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algn="r" defTabSz="964935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PRAM 3</a:t>
            </a:r>
            <a:br>
              <a:rPr lang="en-US" sz="3600" smtClean="0"/>
            </a:br>
            <a:r>
              <a:rPr lang="en-US" sz="3600" smtClean="0"/>
              <a:t>Tree algorithms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</a:t>
            </a:r>
            <a:r>
              <a:rPr lang="en-US" altLang="en-US"/>
              <a:t>Parallel Computing</a:t>
            </a:r>
          </a:p>
          <a:p>
            <a:pPr eaLnBrk="1" hangingPunct="1"/>
            <a:r>
              <a:rPr lang="en-US" altLang="en-US" smtClean="0"/>
              <a:t>Spring </a:t>
            </a:r>
            <a:r>
              <a:rPr lang="en-US" altLang="en-US" smtClean="0"/>
              <a:t>2020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expression evaluation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3467" y="1419223"/>
                <a:ext cx="8459133" cy="3749935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When raking an expression tree, </a:t>
                </a:r>
                <a:r>
                  <a:rPr lang="en-US" smtClean="0"/>
                  <a:t>combine raked </a:t>
                </a:r>
                <a:r>
                  <a:rPr lang="en-US" smtClean="0"/>
                  <a:t>node’s value with its sibling’s value.</a:t>
                </a:r>
              </a:p>
              <a:p>
                <a:r>
                  <a:rPr lang="en-US" smtClean="0"/>
                  <a:t>When raking many </a:t>
                </a:r>
                <a:r>
                  <a:rPr lang="en-US" smtClean="0"/>
                  <a:t>nodes in parallel, some nodes may not have </a:t>
                </a:r>
                <a:r>
                  <a:rPr lang="en-US" smtClean="0"/>
                  <a:t>values yet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Imagine a chain graph with leaves hanging off the side.  Nodes in the middle of the chain do not have values yet when they take part in a rake.</a:t>
                </a:r>
              </a:p>
              <a:p>
                <a:r>
                  <a:rPr lang="en-US" smtClean="0"/>
                  <a:t>Given a node v, we assign a label </a:t>
                </a:r>
                <a:r>
                  <a:rPr lang="en-US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to </a:t>
                </a:r>
                <a:r>
                  <a:rPr lang="en-US" smtClean="0"/>
                  <a:t>v.</a:t>
                </a:r>
              </a:p>
              <a:p>
                <a:pPr lvl="1"/>
                <a:r>
                  <a:rPr lang="en-US" smtClean="0"/>
                  <a:t>If v is a leaf, v also has a numerical label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, and the numerical value of v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/>
                  <a:t>.</a:t>
                </a:r>
              </a:p>
              <a:p>
                <a:r>
                  <a:rPr lang="en-US" smtClean="0"/>
                  <a:t>When nodes are raked, we also update their labels.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In </a:t>
                </a:r>
                <a:r>
                  <a:rPr lang="en-US" smtClean="0"/>
                  <a:t>example </a:t>
                </a:r>
                <a:r>
                  <a:rPr lang="en-US" smtClean="0"/>
                  <a:t>below, suppose w has a still undermined value X.  Then after raking v, w’s value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2"/>
                <a:r>
                  <a:rPr lang="en-US" smtClean="0"/>
                  <a:t>Thus, the new label of w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Leaves always have a numerical label, so their value can be immediately evaluated.</a:t>
                </a:r>
              </a:p>
              <a:p>
                <a:r>
                  <a:rPr lang="en-US" smtClean="0"/>
                  <a:t>Since raking in parallel reduces the tree to 3 nodes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time, the tree’s value can be evaluated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/>
                  <a:t> </a:t>
                </a:r>
                <a:r>
                  <a:rPr lang="en-US" smtClean="0"/>
                  <a:t>time</a:t>
                </a:r>
                <a:r>
                  <a:rPr lang="en-US"/>
                  <a:t>.</a:t>
                </a:r>
                <a:endParaRPr lang="en-US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467" y="1419223"/>
                <a:ext cx="8459133" cy="3749935"/>
              </a:xfrm>
              <a:blipFill>
                <a:blip r:embed="rId2"/>
                <a:stretch>
                  <a:fillRect l="-72" t="-2439" r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275" y="4827023"/>
            <a:ext cx="4321907" cy="190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5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3" y="1578708"/>
            <a:ext cx="4610649" cy="37799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656" y="1579297"/>
            <a:ext cx="4430344" cy="34386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23292" y="5681784"/>
            <a:ext cx="674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1503FB"/>
                </a:solidFill>
              </a:rPr>
              <a:t>Nodes marked by * are raked in parallel in each round.</a:t>
            </a:r>
            <a:endParaRPr lang="en-US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8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Lowest common ancestors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258004"/>
          </a:xfrm>
        </p:spPr>
        <p:txBody>
          <a:bodyPr>
            <a:normAutofit fontScale="92500"/>
          </a:bodyPr>
          <a:lstStyle/>
          <a:p>
            <a:r>
              <a:rPr lang="en-US" smtClean="0"/>
              <a:t>Given two nodes u, v in a tree, LCA(u,v) is the lowest node in the tree with u and v as descendants.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LCA(1,5) = 4, LCA(3,10) = 8.</a:t>
            </a:r>
          </a:p>
          <a:p>
            <a:r>
              <a:rPr lang="en-US" smtClean="0"/>
              <a:t>Given a tree, we want to preprocess it so that LCA queries can be answered in O(1)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4" y="4649744"/>
            <a:ext cx="4549213" cy="211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5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cases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330826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For a path graph, the LCA of two nodes is whichever node is closer to the root, which can be computed in O(1) time.</a:t>
                </a:r>
              </a:p>
              <a:p>
                <a:r>
                  <a:rPr lang="en-US" smtClean="0"/>
                  <a:t>For a complete binary tree, suppose all nodes are labeled by their inorder number.</a:t>
                </a:r>
              </a:p>
              <a:p>
                <a:pPr lvl="1"/>
                <a:r>
                  <a:rPr lang="en-US" smtClean="0"/>
                  <a:t>Given u and v, write their labels in binary.  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Let i be the most significant bit on which u and v differ.</a:t>
                </a:r>
              </a:p>
              <a:p>
                <a:pPr lvl="1"/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𝐿𝐶𝐴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10…0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9 = (1001)</a:t>
                </a:r>
                <a:r>
                  <a:rPr lang="en-US" baseline="-25000" smtClean="0"/>
                  <a:t>2</a:t>
                </a:r>
                <a:r>
                  <a:rPr lang="en-US" smtClean="0"/>
                  <a:t> and 13=(1101)</a:t>
                </a:r>
                <a:r>
                  <a:rPr lang="en-US" baseline="-25000" smtClean="0"/>
                  <a:t>2</a:t>
                </a:r>
                <a:r>
                  <a:rPr lang="en-US" smtClean="0"/>
                  <a:t>.  The MSB on which they differ is 2.  So LCA(9,13) = (1100)</a:t>
                </a:r>
                <a:r>
                  <a:rPr lang="en-US" baseline="-25000" smtClean="0"/>
                  <a:t>2</a:t>
                </a:r>
                <a:r>
                  <a:rPr lang="en-US" smtClean="0"/>
                  <a:t> = 12.</a:t>
                </a:r>
              </a:p>
              <a:p>
                <a:pPr lvl="1"/>
                <a:r>
                  <a:rPr lang="en-US" smtClean="0"/>
                  <a:t>Thus, the LCA can be computed in O(1) time.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3308260"/>
              </a:xfrm>
              <a:blipFill>
                <a:blip r:embed="rId2"/>
                <a:stretch>
                  <a:fillRect l="-222" t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4" y="4649744"/>
            <a:ext cx="4549213" cy="211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5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LCA and Euler tours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4"/>
            <a:ext cx="5795108" cy="5102713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Consider a general tree with n nodes.</a:t>
            </a:r>
          </a:p>
          <a:p>
            <a:r>
              <a:rPr lang="en-US" smtClean="0"/>
              <a:t>First compute an Euler tour of the tree, in O(1) parallel time.</a:t>
            </a:r>
          </a:p>
          <a:p>
            <a:pPr lvl="1"/>
            <a:r>
              <a:rPr lang="en-US" smtClean="0"/>
              <a:t>Label nodes by their order of appearance in the tour.</a:t>
            </a:r>
          </a:p>
          <a:p>
            <a:r>
              <a:rPr lang="en-US" smtClean="0"/>
              <a:t>Next compute the depths of all nodes, in O(log n) parallel time.</a:t>
            </a:r>
          </a:p>
          <a:p>
            <a:r>
              <a:rPr lang="en-US" smtClean="0"/>
              <a:t>The Euler tour can be described by a size 2n-1 array A listing the order of nodes visited.</a:t>
            </a:r>
          </a:p>
          <a:p>
            <a:r>
              <a:rPr lang="en-US" smtClean="0"/>
              <a:t>Create a corresponding array B giving the levels (i.e. depths) of the nodes in A.</a:t>
            </a:r>
          </a:p>
          <a:p>
            <a:endParaRPr lang="en-US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023" y="1262185"/>
            <a:ext cx="2769977" cy="337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7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LCA and Euler tours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419223"/>
                <a:ext cx="5799014" cy="520822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Given </a:t>
                </a:r>
                <a:r>
                  <a:rPr lang="en-US"/>
                  <a:t>a node v, define the following</a:t>
                </a:r>
              </a:p>
              <a:p>
                <a:pPr lvl="1"/>
                <a:r>
                  <a:rPr lang="en-US"/>
                  <a:t>level(v) is the level of v.</a:t>
                </a:r>
              </a:p>
              <a:p>
                <a:pPr lvl="1"/>
                <a:r>
                  <a:rPr lang="en-US"/>
                  <a:t>l(v), r(v) are the indices of the first, resp. last occurrence of v in A.</a:t>
                </a:r>
              </a:p>
              <a:p>
                <a:pPr lvl="2"/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</a:t>
                </a:r>
                <a:r>
                  <a:rPr lang="en-US" smtClean="0"/>
                  <a:t>l(4) </a:t>
                </a:r>
                <a:r>
                  <a:rPr lang="en-US"/>
                  <a:t>= 4</a:t>
                </a:r>
                <a:r>
                  <a:rPr lang="en-US" smtClean="0"/>
                  <a:t>, r(4) </a:t>
                </a:r>
                <a:r>
                  <a:rPr lang="en-US"/>
                  <a:t>= </a:t>
                </a:r>
                <a:r>
                  <a:rPr lang="en-US" smtClean="0"/>
                  <a:t>10.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Lem</a:t>
                </a:r>
                <a:r>
                  <a:rPr lang="en-US" smtClean="0"/>
                  <a:t> Given a node v, we have the following.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/>
                  <a:t> iff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(4) = 4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  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−1.</m:t>
                    </m:r>
                  </m:oMath>
                </a14:m>
                <a:endParaRPr lang="en-US"/>
              </a:p>
              <a:p>
                <a:r>
                  <a:rPr lang="en-US" smtClean="0"/>
                  <a:t>Assume A and B are given.  Then we can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for all nodes v in parallel O(1) time.</a:t>
                </a:r>
              </a:p>
              <a:p>
                <a:pPr lvl="1"/>
                <a:r>
                  <a:rPr lang="en-US" smtClean="0"/>
                  <a:t>Use one processor for each node in A and check the conditions in the lemma.</a:t>
                </a:r>
              </a:p>
              <a:p>
                <a:pPr lvl="1"/>
                <a:r>
                  <a:rPr lang="en-US" smtClean="0"/>
                  <a:t>If either condition holds for a node v, record l(v) or r(v).</a:t>
                </a:r>
                <a:endParaRPr lang="en-US"/>
              </a:p>
              <a:p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419223"/>
                <a:ext cx="5799014" cy="5208223"/>
              </a:xfrm>
              <a:blipFill>
                <a:blip r:embed="rId2"/>
                <a:stretch>
                  <a:fillRect l="-315" t="-1756" r="-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023" y="1262185"/>
            <a:ext cx="2769977" cy="337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8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LCA and Euler tours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419225"/>
                <a:ext cx="5888892" cy="536062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Lem</a:t>
                </a:r>
                <a:r>
                  <a:rPr lang="en-US" smtClean="0"/>
                  <a:t> Given nodes u and v in the tree, the following properties hold</a:t>
                </a:r>
              </a:p>
              <a:p>
                <a:pPr lvl="1"/>
                <a:r>
                  <a:rPr lang="en-US" smtClean="0"/>
                  <a:t>u is an ancestor of v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then LCA(u,v) is the node with the minimum level in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US" smtClean="0"/>
                  <a:t> of A.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2 is an ancestor of 4,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=11.</m:t>
                    </m:r>
                  </m:oMath>
                </a14:m>
                <a:endParaRPr lang="en-US" b="0" smtClean="0"/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r>
                  <a:rPr lang="en-US" smtClean="0"/>
                  <a:t>, and LCA(4,8) is the node with min level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[10:13]</m:t>
                    </m:r>
                  </m:oMath>
                </a14:m>
                <a:r>
                  <a:rPr lang="en-US" smtClean="0"/>
                  <a:t>, namely node 1 with level 0.</a:t>
                </a:r>
              </a:p>
              <a:p>
                <a:r>
                  <a:rPr lang="en-US" smtClean="0"/>
                  <a:t>Using the lemma, we can find LCAs in O(1) time, if we can find the node with min level in second property of lemma in O(1) time.</a:t>
                </a:r>
              </a:p>
              <a:p>
                <a:r>
                  <a:rPr lang="en-US" smtClean="0"/>
                  <a:t>In particular, given an array X and any interval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], </m:t>
                    </m:r>
                  </m:oMath>
                </a14:m>
                <a:r>
                  <a:rPr lang="en-US" smtClean="0"/>
                  <a:t>we want to find the min value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 in O(1) time.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419225"/>
                <a:ext cx="5888892" cy="5360622"/>
              </a:xfrm>
              <a:blipFill>
                <a:blip r:embed="rId2"/>
                <a:stretch>
                  <a:fillRect l="-414" t="-1934" r="-2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023" y="1262185"/>
            <a:ext cx="2769977" cy="337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2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Range minima problem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417169" cy="3508376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Given an array X of size n, preprocess X so that given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, we can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in O(1) time.</a:t>
                </a:r>
              </a:p>
              <a:p>
                <a:pPr lvl="1"/>
                <a:r>
                  <a:rPr lang="en-US" smtClean="0"/>
                  <a:t>The preprocessing will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parallel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/>
                  <a:t>Assume for simplicity n is a power of 2</a:t>
                </a:r>
                <a:r>
                  <a:rPr lang="en-US" smtClean="0"/>
                  <a:t>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mtClean="0"/>
                  <a:t>Form a complete binary tree with the values of X as the leaves.</a:t>
                </a:r>
              </a:p>
              <a:p>
                <a:pPr marL="742950" lvl="2" indent="-342900">
                  <a:buSzPct val="75000"/>
                </a:pPr>
                <a:r>
                  <a:rPr lang="en-US" smtClean="0"/>
                  <a:t>Label each node in the tree by its height and index within a layer.</a:t>
                </a:r>
              </a:p>
              <a:p>
                <a:pPr marL="342900" lvl="1" indent="-342900">
                  <a:buSzPct val="75000"/>
                </a:pPr>
                <a:r>
                  <a:rPr lang="en-US" smtClean="0"/>
                  <a:t>For each node (h,j), create two arrays P(h,j) and S(h,j).</a:t>
                </a:r>
              </a:p>
              <a:p>
                <a:pPr marL="742950" lvl="2" indent="-342900">
                  <a:lnSpc>
                    <a:spcPct val="120000"/>
                  </a:lnSpc>
                  <a:buSzPct val="75000"/>
                </a:pPr>
                <a:r>
                  <a:rPr lang="en-US" smtClean="0"/>
                  <a:t>Let the values of the leaf nodes in the subtree rooted at (h,j) </a:t>
                </a:r>
                <a:r>
                  <a:rPr lang="en-US"/>
                  <a:t>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marL="742950" lvl="2" indent="-342900">
                  <a:lnSpc>
                    <a:spcPct val="120000"/>
                  </a:lnSpc>
                  <a:buSzPct val="75000"/>
                </a:pPr>
                <a:r>
                  <a:rPr lang="en-US" smtClean="0"/>
                  <a:t>P(h,j) is the array of prefix minima 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marL="742950" lvl="2" indent="-342900">
                  <a:lnSpc>
                    <a:spcPct val="120000"/>
                  </a:lnSpc>
                  <a:buSzPct val="75000"/>
                </a:pPr>
                <a:r>
                  <a:rPr lang="en-US" smtClean="0"/>
                  <a:t>S(h,j) is the array of suffix minima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, </a:t>
                </a:r>
                <a:r>
                  <a:rPr lang="en-US" smtClean="0"/>
                  <a:t>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417169" cy="3508376"/>
              </a:xfrm>
              <a:blipFill>
                <a:blip r:embed="rId2"/>
                <a:stretch>
                  <a:fillRect l="-217" t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40" y="4849445"/>
            <a:ext cx="3247155" cy="1946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600" smtClean="0"/>
                  <a:t> Array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5,10,3,4,7,1,8,2</m:t>
                        </m:r>
                      </m:e>
                    </m:d>
                  </m:oMath>
                </a14:m>
                <a:r>
                  <a:rPr lang="en-US" sz="1600" smtClean="0"/>
                  <a:t>.</a:t>
                </a:r>
              </a:p>
              <a:p>
                <a:endParaRPr lang="en-US" sz="16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4,3,3,3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7,1,1,1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2,2,1,1</m:t>
                          </m:r>
                        </m:e>
                      </m:d>
                    </m:oMath>
                  </m:oMathPara>
                </a14:m>
                <a:endParaRPr lang="en-US" sz="160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5,5,3,3,3,1,1,1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=(2,2,1,1,1,1,1,1)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blipFill>
                <a:blip r:embed="rId4"/>
                <a:stretch>
                  <a:fillRect l="-746" t="-1167" b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03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range minima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350837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Given the P and S arrays, we can compute range minima in O(1) time.</a:t>
                </a:r>
              </a:p>
              <a:p>
                <a:r>
                  <a:rPr lang="en-US" smtClean="0"/>
                  <a:t>Given an interval [i,j],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𝐿𝐶𝐴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Since X is represented by a complete binary tree, LCA can be computed in O(1) time.</a:t>
                </a:r>
              </a:p>
              <a:p>
                <a:pPr lvl="1"/>
                <a:r>
                  <a:rPr lang="en-US" smtClean="0"/>
                  <a:t>Let u and w be the left, resp. right child of v.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be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’th node counting from the right in </a:t>
                </a:r>
                <a:r>
                  <a:rPr lang="en-US"/>
                  <a:t>the </a:t>
                </a:r>
                <a:r>
                  <a:rPr lang="en-US" smtClean="0"/>
                  <a:t>subtree rooted at u. 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 be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mtClean="0"/>
                  <a:t>’th node counting from the left in </a:t>
                </a:r>
                <a:r>
                  <a:rPr lang="en-US"/>
                  <a:t>the </a:t>
                </a:r>
                <a:r>
                  <a:rPr lang="en-US" smtClean="0"/>
                  <a:t>subtree rooted at w.</a:t>
                </a:r>
              </a:p>
              <a:p>
                <a:pPr lvl="1"/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𝑅𝑚𝑖𝑛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𝑅𝑚𝑖𝑛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[2,5]</m:t>
                    </m:r>
                  </m:oMath>
                </a14:m>
                <a:r>
                  <a:rPr lang="en-US" smtClean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𝐿𝐶𝐴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(2,5)</m:t>
                    </m:r>
                  </m:oMath>
                </a14:m>
                <a:r>
                  <a:rPr lang="en-US" smtClean="0"/>
                  <a:t> is the root (3,1). </a:t>
                </a:r>
              </a:p>
              <a:p>
                <a:pPr lvl="1"/>
                <a:r>
                  <a:rPr lang="en-US" smtClean="0"/>
                  <a:t>Then u = (2,1), w = (2,2).  Also,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4,3,3,3</m:t>
                        </m:r>
                      </m:e>
                    </m:d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=(7,1,1,1)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Leaf 2 is the second child from the right in u’s subtree, and leaf 5 is the second child from the left in w’s subtree.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𝑅𝑚𝑖𝑛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3,4,7,1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pPr lvl="1"/>
                <a:endParaRPr lang="en-US" smtClean="0"/>
              </a:p>
              <a:p>
                <a:pPr marL="742950" lvl="2" indent="-342900">
                  <a:buSzPct val="75000"/>
                </a:pPr>
                <a:endParaRPr lang="en-US" smtClean="0"/>
              </a:p>
              <a:p>
                <a:pPr marL="742950" lvl="2" indent="-342900">
                  <a:buSzPct val="75000"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3508376"/>
              </a:xfrm>
              <a:blipFill>
                <a:blip r:embed="rId2"/>
                <a:stretch>
                  <a:fillRect l="-74" t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40" y="4849445"/>
            <a:ext cx="3247155" cy="1946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600" smtClean="0"/>
                  <a:t> Array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5,10,3,4,7,1,8,2</m:t>
                        </m:r>
                      </m:e>
                    </m:d>
                  </m:oMath>
                </a14:m>
                <a:r>
                  <a:rPr lang="en-US" sz="1600" smtClean="0"/>
                  <a:t>.</a:t>
                </a:r>
              </a:p>
              <a:p>
                <a:endParaRPr lang="en-US" sz="16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4,3,3,3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7,1,1,1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2,2,1,1</m:t>
                          </m:r>
                        </m:e>
                      </m:d>
                    </m:oMath>
                  </m:oMathPara>
                </a14:m>
                <a:endParaRPr lang="en-US" sz="160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5,5,3,3,3,1,1,1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=(2,2,1,1,1,1,1,1)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blipFill>
                <a:blip r:embed="rId4"/>
                <a:stretch>
                  <a:fillRect l="-746" t="-1167" b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43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P and S arrays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3277822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mtClean="0"/>
                  <a:t>We compute the P and S arrays from the bottom up.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For a leaf with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, the P and S arrays for it are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Given a node v, let u and w be its left and right children, and suppose we’ve computed the P and S arrays for u and </a:t>
                </a:r>
                <a:r>
                  <a:rPr lang="en-US" smtClean="0"/>
                  <a:t>w.</a:t>
                </a:r>
                <a:endParaRPr lang="en-US" smtClean="0"/>
              </a:p>
              <a:p>
                <a:pPr lvl="1">
                  <a:lnSpc>
                    <a:spcPct val="120000"/>
                  </a:lnSpc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mtClean="0"/>
                  <a:t> be the last value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mtClean="0"/>
                  <a:t> be the last value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be the elementwise min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</a:t>
                </a:r>
                <a:r>
                  <a:rPr lang="en-US"/>
                  <a:t>be the elementwise min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followed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  Also,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endParaRPr lang="en-US" smtClean="0"/>
              </a:p>
              <a:p>
                <a:pPr marL="742950" lvl="2" indent="-342900">
                  <a:buSzPct val="75000"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3277822"/>
              </a:xfrm>
              <a:blipFill>
                <a:blip r:embed="rId2"/>
                <a:stretch>
                  <a:fillRect l="-222" t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40" y="4849445"/>
            <a:ext cx="3247155" cy="1946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600" smtClean="0"/>
                  <a:t> Array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5,10,3,4,7,1,8,2</m:t>
                        </m:r>
                      </m:e>
                    </m:d>
                  </m:oMath>
                </a14:m>
                <a:r>
                  <a:rPr lang="en-US" sz="1600" smtClean="0"/>
                  <a:t>.</a:t>
                </a:r>
              </a:p>
              <a:p>
                <a:endParaRPr lang="en-US" sz="16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4,3,3,3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7,1,1,1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2,2,1,1</m:t>
                          </m:r>
                        </m:e>
                      </m:d>
                    </m:oMath>
                  </m:oMathPara>
                </a14:m>
                <a:endParaRPr lang="en-US" sz="160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5,5,3,3,3,1,1,1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=(2,2,1,1,1,1,1,1)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blipFill>
                <a:blip r:embed="rId4"/>
                <a:stretch>
                  <a:fillRect l="-746" t="-1167" b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83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787" y="583128"/>
            <a:ext cx="3238233" cy="21475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Euler tours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339273"/>
                <a:ext cx="5229546" cy="551872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400" smtClean="0"/>
                  <a:t>An Euler tour of a graph is a cycle that goes through every edge of the graph.</a:t>
                </a:r>
              </a:p>
              <a:p>
                <a:pPr lvl="1"/>
                <a:r>
                  <a:rPr lang="en-US" sz="2000" smtClean="0"/>
                  <a:t>It may go through a vertex multiple times.</a:t>
                </a:r>
              </a:p>
              <a:p>
                <a:r>
                  <a:rPr lang="en-US" sz="2400" smtClean="0"/>
                  <a:t>A connected, directed graph has an Euler tour if and only if the indegree and outdegree of every vertex are equal.</a:t>
                </a:r>
              </a:p>
              <a:p>
                <a:r>
                  <a:rPr lang="en-US" sz="2400" smtClean="0"/>
                  <a:t>Suppose we take an undirected graph, and for edge (u,v), create two directed edges (u,v) and (v,u).</a:t>
                </a:r>
              </a:p>
              <a:p>
                <a:pPr lvl="1"/>
                <a:r>
                  <a:rPr lang="en-US" sz="2000" smtClean="0"/>
                  <a:t>Then every vertex has equal indegree and outdegree, and so has an Euler tour.</a:t>
                </a:r>
              </a:p>
              <a:p>
                <a:r>
                  <a:rPr lang="en-US" sz="2400" smtClean="0"/>
                  <a:t>Consider a tree where each edge has been doubled.</a:t>
                </a:r>
              </a:p>
              <a:p>
                <a:pPr lvl="1"/>
                <a:r>
                  <a:rPr lang="en-US" sz="2000" smtClean="0"/>
                  <a:t>To find an Euler tour of the tree, first order the edges adjacent to each node arbitrarily.</a:t>
                </a:r>
              </a:p>
              <a:p>
                <a:pPr lvl="1"/>
                <a:r>
                  <a:rPr lang="en-US" sz="2000" smtClean="0"/>
                  <a:t>Say the neighbors of a node v are ordered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smtClean="0"/>
                  <a:t>.  Then set the successor of 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smtClean="0"/>
                  <a:t> on the tour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smtClean="0"/>
                  <a:t>.</a:t>
                </a:r>
              </a:p>
              <a:p>
                <a:r>
                  <a:rPr lang="en-US" sz="2400" smtClean="0"/>
                  <a:t>The Euler tour of a tree can be computed in O(1) parallel time.</a:t>
                </a:r>
                <a:endParaRPr lang="en-US" sz="24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339273"/>
                <a:ext cx="5229546" cy="5518727"/>
              </a:xfrm>
              <a:blipFill>
                <a:blip r:embed="rId3"/>
                <a:stretch>
                  <a:fillRect l="-350" t="-1657" r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698" y="2049693"/>
            <a:ext cx="1550089" cy="33210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389" y="5483781"/>
            <a:ext cx="3193611" cy="6242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50389" y="6287784"/>
            <a:ext cx="3000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Introduction to Parallel Algorithms, Jaja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52692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P and S arrays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382000" cy="3426314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Suppose we computed the P and S arrays for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=(2,1)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=(2,2)</m:t>
                    </m:r>
                  </m:oMath>
                </a14:m>
                <a:r>
                  <a:rPr lang="en-US" smtClean="0"/>
                  <a:t>, and want to compute it for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=(3,1).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3,1,1,1</m:t>
                        </m:r>
                      </m:e>
                    </m:d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=(1,1,1,1)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3,1</m:t>
                        </m:r>
                      </m:e>
                    </m:d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(3,1)</m:t>
                    </m:r>
                  </m:oMath>
                </a14:m>
                <a:r>
                  <a:rPr lang="en-US" smtClean="0"/>
                  <a:t> are as shown below.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Thm</a:t>
                </a:r>
                <a:r>
                  <a:rPr lang="en-US" smtClean="0"/>
                  <a:t> Given a tree with n leaves, all the P and S arrays in the tree can be computed in O(log n) parallel time and O(n log n) work.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Given two P (resp. S) arrays of size k, computing the parent P (resp. S) array takes O(1) parallel time and O(k) work.</a:t>
                </a:r>
              </a:p>
              <a:p>
                <a:pPr lvl="1"/>
                <a:r>
                  <a:rPr lang="en-US" smtClean="0"/>
                  <a:t>On each layer of the tree, the total sizes of all P and S arrays is O(n).</a:t>
                </a:r>
              </a:p>
              <a:p>
                <a:pPr lvl="1"/>
                <a:r>
                  <a:rPr lang="en-US" smtClean="0"/>
                  <a:t>So can compute each layer in O(1) parallel time and O(n) work.</a:t>
                </a:r>
              </a:p>
              <a:p>
                <a:pPr lvl="1"/>
                <a:r>
                  <a:rPr lang="en-US" smtClean="0"/>
                  <a:t>There are O(log n) layers.  So the theorem follows.</a:t>
                </a:r>
              </a:p>
              <a:p>
                <a:r>
                  <a:rPr lang="en-US" smtClean="0"/>
                  <a:t>The work can be reduced to O(n) using accelerated cascading.</a:t>
                </a:r>
                <a:endParaRPr lang="en-US"/>
              </a:p>
              <a:p>
                <a:pPr lvl="1"/>
                <a:endParaRPr lang="en-US" smtClean="0"/>
              </a:p>
              <a:p>
                <a:pPr marL="742950" lvl="2" indent="-342900">
                  <a:buSzPct val="75000"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382000" cy="3426314"/>
              </a:xfrm>
              <a:blipFill>
                <a:blip r:embed="rId2"/>
                <a:stretch>
                  <a:fillRect l="-218" t="-2669" r="-1382" b="-1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40" y="4849445"/>
            <a:ext cx="3247155" cy="1946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600" smtClean="0"/>
                  <a:t> Array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5,10,3,4,7,1,8,2</m:t>
                        </m:r>
                      </m:e>
                    </m:d>
                  </m:oMath>
                </a14:m>
                <a:r>
                  <a:rPr lang="en-US" sz="1600" smtClean="0"/>
                  <a:t>.</a:t>
                </a:r>
              </a:p>
              <a:p>
                <a:endParaRPr lang="en-US" sz="16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4,3,3,3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7,1,1,1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2,2,1,1</m:t>
                          </m:r>
                        </m:e>
                      </m:d>
                    </m:oMath>
                  </m:oMathPara>
                </a14:m>
                <a:endParaRPr lang="en-US" sz="160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5,5,3,3,3,1,1,1</m:t>
                          </m:r>
                        </m:e>
                      </m:d>
                    </m:oMath>
                  </m:oMathPara>
                </a14:m>
                <a:endParaRPr lang="en-US" sz="1600" b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=(2,2,1,1,1,1,1,1)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85" y="5001847"/>
                <a:ext cx="4079631" cy="1569660"/>
              </a:xfrm>
              <a:prstGeom prst="rect">
                <a:avLst/>
              </a:prstGeom>
              <a:blipFill>
                <a:blip r:embed="rId4"/>
                <a:stretch>
                  <a:fillRect l="-746" t="-1167" b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84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tree operations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589142" cy="5330897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Many operations on trees can be done in parallel using Euler tours and prefix sum.</a:t>
            </a:r>
          </a:p>
          <a:p>
            <a:r>
              <a:rPr lang="en-US" smtClean="0"/>
              <a:t>These operations in turn are used in other parallel graph algorithms.</a:t>
            </a:r>
          </a:p>
          <a:p>
            <a:r>
              <a:rPr lang="en-US" smtClean="0"/>
              <a:t>We first root a tree in parallel.</a:t>
            </a:r>
          </a:p>
          <a:p>
            <a:pPr lvl="1"/>
            <a:r>
              <a:rPr lang="en-US" smtClean="0"/>
              <a:t>I.e. set an arbitrary node r as the tree’s root.  Then each node v needs to compute p(v), its parent in the rooted tree.</a:t>
            </a:r>
          </a:p>
          <a:p>
            <a:pPr lvl="1"/>
            <a:r>
              <a:rPr lang="en-US" smtClean="0"/>
              <a:t>To do this, assign a weight of 1 to each edge in an Euler tour of the tree.</a:t>
            </a:r>
          </a:p>
          <a:p>
            <a:pPr lvl="1"/>
            <a:r>
              <a:rPr lang="en-US" smtClean="0"/>
              <a:t>Then compute the parallel prefix sum of the edges.</a:t>
            </a:r>
          </a:p>
          <a:p>
            <a:pPr lvl="1"/>
            <a:r>
              <a:rPr lang="en-US" smtClean="0"/>
              <a:t>For each edge (u,v), set u=p(v) whenever the prefix sum of (u,v) is less than the prefix sum of (v,u).</a:t>
            </a:r>
          </a:p>
          <a:p>
            <a:pPr lvl="1"/>
            <a:r>
              <a:rPr lang="en-US" smtClean="0"/>
              <a:t>Thus, we can root a tree with n nodes in O(log n) time and O(n) 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997" y="1247775"/>
            <a:ext cx="3150544" cy="347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6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Node depths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997" y="1247775"/>
            <a:ext cx="3150544" cy="34722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347699" cy="5279526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For each node, compute its depth in a rooted tree.</a:t>
            </a:r>
          </a:p>
          <a:p>
            <a:pPr lvl="1"/>
            <a:r>
              <a:rPr lang="en-US" smtClean="0"/>
              <a:t>For each node v, let p(v) be its parent.</a:t>
            </a:r>
          </a:p>
          <a:p>
            <a:pPr lvl="1"/>
            <a:r>
              <a:rPr lang="en-US" smtClean="0"/>
              <a:t>Set the weight of edge (p(v), v) to 1, an the weight of edge (v, p(v)) to -1.</a:t>
            </a:r>
          </a:p>
          <a:p>
            <a:pPr lvl="1"/>
            <a:r>
              <a:rPr lang="en-US"/>
              <a:t>Compute a parallel prefix sum of the Euler </a:t>
            </a:r>
            <a:r>
              <a:rPr lang="en-US" smtClean="0"/>
              <a:t>tour starting at the root.</a:t>
            </a:r>
            <a:endParaRPr lang="en-US"/>
          </a:p>
          <a:p>
            <a:pPr lvl="1"/>
            <a:r>
              <a:rPr lang="en-US" smtClean="0"/>
              <a:t>The depth of node v is the prefix sum of edge (p(v), v).</a:t>
            </a:r>
          </a:p>
          <a:p>
            <a:r>
              <a:rPr lang="en-US" smtClean="0"/>
              <a:t>For a tree with n nodes, this takes O(log n) time using O(n) work.</a:t>
            </a:r>
          </a:p>
        </p:txBody>
      </p:sp>
    </p:spTree>
    <p:extLst>
      <p:ext uri="{BB962C8B-B14F-4D97-AF65-F5344CB8AC3E}">
        <p14:creationId xmlns:p14="http://schemas.microsoft.com/office/powerpoint/2010/main" val="265237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Postorder numbering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5589142" cy="533089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Traverse a rooted tree in postorder, starting from </a:t>
                </a:r>
                <a:r>
                  <a:rPr lang="en-US"/>
                  <a:t>the </a:t>
                </a:r>
                <a:r>
                  <a:rPr lang="en-US" smtClean="0"/>
                  <a:t>root r.</a:t>
                </a:r>
                <a:endParaRPr lang="en-US"/>
              </a:p>
              <a:p>
                <a:pPr lvl="1"/>
                <a:r>
                  <a:rPr lang="en-US" smtClean="0"/>
                  <a:t>Start an Euler tour from r.  For </a:t>
                </a:r>
                <a:r>
                  <a:rPr lang="en-US"/>
                  <a:t>each node v, </a:t>
                </a:r>
                <a:r>
                  <a:rPr lang="en-US" smtClean="0"/>
                  <a:t>we want to visit </a:t>
                </a:r>
                <a:r>
                  <a:rPr lang="en-US"/>
                  <a:t>v’s children in the order of the </a:t>
                </a:r>
                <a:r>
                  <a:rPr lang="en-US" smtClean="0"/>
                  <a:t>tour</a:t>
                </a:r>
                <a:r>
                  <a:rPr lang="en-US"/>
                  <a:t>, then visit v itself.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</a:p>
              <a:p>
                <a:pPr lvl="1"/>
                <a:endParaRPr lang="en-US" smtClean="0"/>
              </a:p>
              <a:p>
                <a:pPr lvl="1"/>
                <a:endParaRPr lang="en-US"/>
              </a:p>
              <a:p>
                <a:pPr lvl="1"/>
                <a:r>
                  <a:rPr lang="en-US"/>
                  <a:t>For each node v, </a:t>
                </a:r>
                <a:r>
                  <a:rPr lang="en-US" smtClean="0"/>
                  <a:t>set the weight of edge (v, p(v)) to 1, and the weight of (p(v), v) weight 0.</a:t>
                </a:r>
              </a:p>
              <a:p>
                <a:pPr lvl="1"/>
                <a:r>
                  <a:rPr lang="en-US" smtClean="0"/>
                  <a:t>Compute a parallel prefix sum of the Euler tour.</a:t>
                </a:r>
              </a:p>
              <a:p>
                <a:pPr lvl="1"/>
                <a:r>
                  <a:rPr lang="en-US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mtClean="0"/>
                  <a:t>, set n(v) to the prefix sum of edge (v, p(v)). Set n(r)=n.</a:t>
                </a:r>
              </a:p>
              <a:p>
                <a:r>
                  <a:rPr lang="en-US" smtClean="0"/>
                  <a:t>In a tree with n nodes, we can compute the postorder numbering in O(log n) time and O(n) work.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5589142" cy="5330897"/>
              </a:xfrm>
              <a:blipFill>
                <a:blip r:embed="rId2"/>
                <a:stretch>
                  <a:fillRect l="-436" t="-1945" r="-2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459" y="435282"/>
            <a:ext cx="2869961" cy="316300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729480" y="2857177"/>
          <a:ext cx="4039462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46">
                  <a:extLst>
                    <a:ext uri="{9D8B030D-6E8A-4147-A177-3AD203B41FA5}">
                      <a16:colId xmlns:a16="http://schemas.microsoft.com/office/drawing/2014/main" val="989150097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5001283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1840846837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721907891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1097734913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1615028658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2317526958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2321440213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3966187476"/>
                    </a:ext>
                  </a:extLst>
                </a:gridCol>
                <a:gridCol w="367224">
                  <a:extLst>
                    <a:ext uri="{9D8B030D-6E8A-4147-A177-3AD203B41FA5}">
                      <a16:colId xmlns:a16="http://schemas.microsoft.com/office/drawing/2014/main" val="2457451264"/>
                    </a:ext>
                  </a:extLst>
                </a:gridCol>
              </a:tblGrid>
              <a:tr h="315450">
                <a:tc>
                  <a:txBody>
                    <a:bodyPr/>
                    <a:lstStyle/>
                    <a:p>
                      <a:r>
                        <a:rPr lang="en-US" sz="1600" smtClean="0"/>
                        <a:t>v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1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2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3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4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5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6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7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8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9</a:t>
                      </a:r>
                      <a:endParaRPr lang="en-US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20167"/>
                  </a:ext>
                </a:extLst>
              </a:tr>
              <a:tr h="315450">
                <a:tc>
                  <a:txBody>
                    <a:bodyPr/>
                    <a:lstStyle/>
                    <a:p>
                      <a:r>
                        <a:rPr lang="en-US" sz="1600" b="1" smtClean="0"/>
                        <a:t>n(v)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9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2093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937" y="3598286"/>
            <a:ext cx="2471202" cy="330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8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Number of descendants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589142" cy="5330897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For each node v in a rooted tree, compute the number of nodes in the subtree rooted at v.</a:t>
            </a:r>
          </a:p>
          <a:p>
            <a:r>
              <a:rPr lang="en-US" smtClean="0"/>
              <a:t>To do this, we compute prefix sums as in the postorder numbering.</a:t>
            </a:r>
          </a:p>
          <a:p>
            <a:r>
              <a:rPr lang="en-US" smtClean="0"/>
              <a:t>Then the number of descendants of a node v equals the prefix sum of (v, p(v)) minus the prefix sum of (p(v), v).</a:t>
            </a:r>
          </a:p>
          <a:p>
            <a:r>
              <a:rPr lang="en-US" smtClean="0"/>
              <a:t>In a tree with n nodes, we can compute the number of descendants in O(log n) time and O(n) work.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459" y="435282"/>
            <a:ext cx="2869961" cy="3163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937" y="3598286"/>
            <a:ext cx="2471202" cy="330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4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591" y="722923"/>
            <a:ext cx="2333719" cy="34299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Evaluating expression trees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419225"/>
                <a:ext cx="5029200" cy="530200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An expression tree is a binary tree with values at the leaves and operators (+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mtClean="0"/>
                  <a:t>) in the interior nodes.  </a:t>
                </a:r>
              </a:p>
              <a:p>
                <a:r>
                  <a:rPr lang="en-US" smtClean="0"/>
                  <a:t>We want to quickly evaluate an expression tree in parallel.  </a:t>
                </a:r>
              </a:p>
              <a:p>
                <a:r>
                  <a:rPr lang="en-US" smtClean="0"/>
                  <a:t>The main tool is the rake operation.</a:t>
                </a:r>
              </a:p>
              <a:p>
                <a:pPr lvl="1"/>
                <a:r>
                  <a:rPr lang="en-US" smtClean="0"/>
                  <a:t>Given a node u with sibling v, parent p and grandparent p’, rake(u) removes u and p, and connects v with p’.</a:t>
                </a:r>
              </a:p>
              <a:p>
                <a:r>
                  <a:rPr lang="en-US" smtClean="0"/>
                  <a:t>We repeatedly rake an expression tree in parallel to contract it to 3 nodes with the same value as the original tree.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419225"/>
                <a:ext cx="5029200" cy="5302006"/>
              </a:xfrm>
              <a:blipFill>
                <a:blip r:embed="rId3"/>
                <a:stretch>
                  <a:fillRect l="-848" t="-2414" r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525325" y="4548553"/>
            <a:ext cx="3618675" cy="2193802"/>
            <a:chOff x="5525325" y="4548553"/>
            <a:chExt cx="3618675" cy="219380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5325" y="4548553"/>
              <a:ext cx="3618675" cy="219380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994769" y="5029201"/>
              <a:ext cx="12426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solidFill>
                    <a:srgbClr val="1503FB"/>
                  </a:solidFill>
                </a:rPr>
                <a:t>rake(1)</a:t>
              </a:r>
              <a:endParaRPr lang="en-US" sz="1400">
                <a:solidFill>
                  <a:srgbClr val="1503F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357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Raking in parallel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When raking multiple nodes in parallel, we have to avoid concurrent changes to the same node. </a:t>
                </a:r>
              </a:p>
              <a:p>
                <a:r>
                  <a:rPr lang="en-US" smtClean="0"/>
                  <a:t>Given an expression tree, label the leaves from left to right (except for the first and last leaf), and call the set A.	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smtClean="0"/>
                  <a:t> be the subset of A with odd and even labels, resp.</a:t>
                </a:r>
              </a:p>
              <a:p>
                <a:r>
                  <a:rPr lang="en-US" smtClean="0"/>
                  <a:t>Repeat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⌉</m:t>
                        </m:r>
                      </m:e>
                    </m:func>
                  </m:oMath>
                </a14:m>
                <a:r>
                  <a:rPr lang="en-US" smtClean="0"/>
                  <a:t> rounds,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Concurrently rake all the leaves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smtClean="0"/>
                  <a:t> that are left children.</a:t>
                </a:r>
              </a:p>
              <a:p>
                <a:pPr lvl="1"/>
                <a:r>
                  <a:rPr lang="en-US" smtClean="0"/>
                  <a:t>Concurrently rake the rest of the leaves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041" r="-1778" b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73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104" y="738554"/>
            <a:ext cx="6067712" cy="6092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199" y="1609969"/>
            <a:ext cx="2719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First rake node 3.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Then rake nodes 1, 5, 7.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Then rake leaves 2, 6.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Then rake leaf 4.</a:t>
            </a:r>
            <a:endParaRPr lang="en-US" sz="1600">
              <a:solidFill>
                <a:srgbClr val="1503FB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3321538"/>
                <a:ext cx="2637692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Nodes raked concurrently don’t have the same parent.  So the raking process works correctly.</a:t>
                </a:r>
                <a:endParaRPr lang="en-US" sz="1600">
                  <a:solidFill>
                    <a:srgbClr val="1503FB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Each round reduces the number of leaves by a factor of 2.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After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⌈</m:t>
                    </m:r>
                    <m:func>
                      <m:funcPr>
                        <m:ctrlPr>
                          <a:rPr lang="en-US" sz="1600" i="1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600" i="1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⌉</m:t>
                        </m:r>
                      </m:e>
                    </m:func>
                  </m:oMath>
                </a14:m>
                <a:r>
                  <a:rPr lang="en-US" sz="1600" smtClean="0">
                    <a:solidFill>
                      <a:srgbClr val="1503FB"/>
                    </a:solidFill>
                  </a:rPr>
                  <a:t> rounds, there will be two leaves.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21538"/>
                <a:ext cx="2637692" cy="2800767"/>
              </a:xfrm>
              <a:prstGeom prst="rect">
                <a:avLst/>
              </a:prstGeom>
              <a:blipFill>
                <a:blip r:embed="rId3"/>
                <a:stretch>
                  <a:fillRect l="-924" t="-654" r="-277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94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65580</TotalTime>
  <Words>1413</Words>
  <Application>Microsoft Office PowerPoint</Application>
  <PresentationFormat>On-screen Show (4:3)</PresentationFormat>
  <Paragraphs>206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Cambria Math</vt:lpstr>
      <vt:lpstr>Times New Roman</vt:lpstr>
      <vt:lpstr>Wingdings</vt:lpstr>
      <vt:lpstr>Pixel</vt:lpstr>
      <vt:lpstr>PRAM 3 Tree algorithms</vt:lpstr>
      <vt:lpstr>Euler tours</vt:lpstr>
      <vt:lpstr>Parallel tree operations</vt:lpstr>
      <vt:lpstr>Node depths</vt:lpstr>
      <vt:lpstr>Postorder numbering</vt:lpstr>
      <vt:lpstr>Number of descendants</vt:lpstr>
      <vt:lpstr>Evaluating expression trees</vt:lpstr>
      <vt:lpstr>Raking in parallel</vt:lpstr>
      <vt:lpstr>Example</vt:lpstr>
      <vt:lpstr>Parallel expression evaluation</vt:lpstr>
      <vt:lpstr>Example</vt:lpstr>
      <vt:lpstr>Lowest common ancestors</vt:lpstr>
      <vt:lpstr>Simple cases</vt:lpstr>
      <vt:lpstr>LCA and Euler tours</vt:lpstr>
      <vt:lpstr>LCA and Euler tours</vt:lpstr>
      <vt:lpstr>LCA and Euler tours</vt:lpstr>
      <vt:lpstr>Range minima problem</vt:lpstr>
      <vt:lpstr>Computing range minima</vt:lpstr>
      <vt:lpstr>Computing P and S arrays</vt:lpstr>
      <vt:lpstr>Computing P and S arrays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4473</cp:revision>
  <cp:lastPrinted>2020-05-28T06:32:54Z</cp:lastPrinted>
  <dcterms:created xsi:type="dcterms:W3CDTF">2004-01-06T19:40:29Z</dcterms:created>
  <dcterms:modified xsi:type="dcterms:W3CDTF">2020-05-28T11:10:23Z</dcterms:modified>
</cp:coreProperties>
</file>