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25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5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69" y="3474721"/>
            <a:ext cx="704006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until 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smtClean="0"/>
              <a:t>This requires a HW buffer.</a:t>
            </a:r>
          </a:p>
          <a:p>
            <a:pPr lvl="1">
              <a:defRPr/>
            </a:pPr>
            <a:r>
              <a:rPr lang="en-US" smtClean="0"/>
              <a:t>Process continues with computation while data is transferred from process buffer to HW buffer.</a:t>
            </a:r>
          </a:p>
          <a:p>
            <a:pPr>
              <a:defRPr/>
            </a:pPr>
            <a:r>
              <a:rPr lang="en-US" smtClean="0"/>
              <a:t>But must not modify process buffer until transfer complete.</a:t>
            </a:r>
          </a:p>
          <a:p>
            <a:pPr>
              <a:defRPr/>
            </a:pPr>
            <a:r>
              <a:rPr lang="en-US" smtClean="0"/>
              <a:t>Need functions to detect when transfer complete.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completion.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</a:t>
            </a:r>
            <a:r>
              <a:rPr lang="en-US" altLang="en-US" sz="1600" smtClean="0">
                <a:solidFill>
                  <a:srgbClr val="1503FB"/>
                </a:solidFill>
              </a:rPr>
              <a:t>that tags are sent </a:t>
            </a:r>
            <a:r>
              <a:rPr lang="en-US" altLang="en-US" sz="1600">
                <a:solidFill>
                  <a:srgbClr val="1503FB"/>
                </a:solidFill>
              </a:rPr>
              <a:t>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1870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</a:t>
            </a:r>
            <a:r>
              <a:rPr lang="en-US" alt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with during</a:t>
            </a:r>
            <a:r>
              <a:rPr lang="en-US" alt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280971" cy="368703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mtClean="0"/>
              <a:t>Processes have local memory, and communicate by sending messages over network.</a:t>
            </a:r>
            <a:endParaRPr lang="en-US" altLang="en-US"/>
          </a:p>
          <a:p>
            <a:pPr>
              <a:defRPr/>
            </a:pPr>
            <a:r>
              <a:rPr lang="en-US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smtClean="0"/>
              <a:t>Message Passing Interface (MPI)</a:t>
            </a:r>
          </a:p>
          <a:p>
            <a:pPr lvl="1">
              <a:defRPr/>
            </a:pPr>
            <a:r>
              <a:rPr lang="en-US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smtClean="0"/>
              <a:t>Standardized clutter of existing HPC languages and tools.</a:t>
            </a:r>
          </a:p>
          <a:p>
            <a:pPr lvl="1">
              <a:defRPr/>
            </a:pPr>
            <a:r>
              <a:rPr lang="en-US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Three versions</a:t>
            </a:r>
          </a:p>
          <a:p>
            <a:pPr lvl="2">
              <a:defRPr/>
            </a:pPr>
            <a:r>
              <a:rPr lang="en-US" smtClean="0"/>
              <a:t>MPI 1.1-1.3, Jun 1995 – May 2008</a:t>
            </a:r>
          </a:p>
          <a:p>
            <a:pPr lvl="2">
              <a:defRPr/>
            </a:pPr>
            <a:r>
              <a:rPr lang="en-US"/>
              <a:t>MPI 2.1-2.2, Sep 2008 </a:t>
            </a:r>
            <a:r>
              <a:rPr lang="en-US" smtClean="0"/>
              <a:t>– Sep 2009</a:t>
            </a:r>
          </a:p>
          <a:p>
            <a:pPr lvl="2">
              <a:defRPr/>
            </a:pPr>
            <a:r>
              <a:rPr lang="en-US" smtClean="0"/>
              <a:t>MPI 3.1, Jun 2015</a:t>
            </a:r>
          </a:p>
          <a:p>
            <a:pPr lvl="1">
              <a:defRPr/>
            </a:pPr>
            <a:r>
              <a:rPr lang="en-US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smtClean="0"/>
              <a:t>MPICH (Argonne National Laboratory) and OpenMPI are most widely used implementations.</a:t>
            </a:r>
          </a:p>
          <a:p>
            <a:pPr lvl="1">
              <a:defRPr/>
            </a:pPr>
            <a:r>
              <a:rPr lang="en-US" smtClean="0"/>
              <a:t>Also commercial implementations from Intel, Microsoft, etc.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buFont typeface="Marlett" pitchFamily="2" charset="2"/>
              <a:buNone/>
              <a:defRPr/>
            </a:pPr>
            <a:endParaRPr lang="en-US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first processor’s communication ranks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0462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>
              <a:defRPr/>
            </a:pPr>
            <a:r>
              <a:rPr lang="en-US" smtClean="0"/>
              <a:t>Collectives are blocking in MPI 1 and 2, but MPI 3 includes nonblocking collectives.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shared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Compute </a:t>
                </a:r>
                <a:r>
                  <a:rPr lang="en-US"/>
                  <a:t>y = A*x using p processes.</a:t>
                </a:r>
              </a:p>
              <a:p>
                <a:pPr lvl="1">
                  <a:defRPr/>
                </a:pPr>
                <a:r>
                  <a:rPr lang="en-US"/>
                  <a:t>A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</a:t>
                </a:r>
                <a:r>
                  <a:rPr lang="en-US"/>
                  <a:t>, x and y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vectors.</a:t>
                </a:r>
              </a:p>
              <a:p>
                <a:pPr lvl="1">
                  <a:defRPr/>
                </a:pPr>
                <a:r>
                  <a:rPr lang="en-US" smtClean="0"/>
                  <a:t>Each process holds n/p columns from A and n/p values from x.</a:t>
                </a:r>
              </a:p>
              <a:p>
                <a:pPr>
                  <a:defRPr/>
                </a:pPr>
                <a:r>
                  <a:rPr lang="en-US" smtClean="0"/>
                  <a:t>Each process does dot product on its columns with its portions of x.</a:t>
                </a:r>
              </a:p>
              <a:p>
                <a:pPr lvl="1">
                  <a:defRPr/>
                </a:pPr>
                <a:r>
                  <a:rPr lang="en-US" smtClean="0"/>
                  <a:t>Process ends up with n (partial) dot products.</a:t>
                </a:r>
              </a:p>
              <a:p>
                <a:pPr>
                  <a:defRPr/>
                </a:pPr>
                <a:r>
                  <a:rPr lang="en-US" smtClean="0"/>
                  <a:t>y[i] = sum of the p partial dot products for the i’th row held at the different processes.</a:t>
                </a:r>
              </a:p>
              <a:p>
                <a:pPr lvl="1">
                  <a:defRPr/>
                </a:pPr>
                <a:r>
                  <a:rPr lang="en-US" smtClean="0"/>
                  <a:t>Do a sum reduce for each row of y.</a:t>
                </a:r>
              </a:p>
              <a:p>
                <a:pPr>
                  <a:defRPr/>
                </a:pPr>
                <a:r>
                  <a:rPr lang="en-US" smtClean="0"/>
                  <a:t>Finally, distribute n/p values of y to each of the processes.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  <a:blipFill>
                <a:blip r:embed="rId3"/>
                <a:stretch>
                  <a:fillRect l="-22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2">
              <a:defRPr/>
            </a:pPr>
            <a:r>
              <a:rPr lang="en-US" smtClean="0"/>
              <a:t>Processes aren’t synchronized, and can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 / core.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virtual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2 and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MPI 2 added</a:t>
            </a:r>
          </a:p>
          <a:p>
            <a:pPr lvl="1"/>
            <a:r>
              <a:rPr lang="en-US" smtClean="0"/>
              <a:t>Dynamic process creation.</a:t>
            </a:r>
          </a:p>
          <a:p>
            <a:pPr lvl="1"/>
            <a:r>
              <a:rPr lang="en-US" smtClean="0"/>
              <a:t>Collectives across communicators.</a:t>
            </a:r>
          </a:p>
          <a:p>
            <a:pPr lvl="1"/>
            <a:r>
              <a:rPr lang="en-US" smtClean="0"/>
              <a:t>Parallel I/O.</a:t>
            </a:r>
          </a:p>
          <a:p>
            <a:pPr lvl="1"/>
            <a:r>
              <a:rPr lang="en-US" smtClean="0"/>
              <a:t>One sided communication.</a:t>
            </a:r>
          </a:p>
          <a:p>
            <a:pPr lvl="2"/>
            <a:r>
              <a:rPr lang="en-US" smtClean="0"/>
              <a:t>Access memory on a remote process without it “expecting it”.</a:t>
            </a:r>
          </a:p>
          <a:p>
            <a:r>
              <a:rPr lang="en-US" smtClean="0"/>
              <a:t>MPI 3 added</a:t>
            </a:r>
          </a:p>
          <a:p>
            <a:pPr lvl="1"/>
            <a:r>
              <a:rPr lang="en-US" smtClean="0"/>
              <a:t>Nonblocking collectives.</a:t>
            </a:r>
          </a:p>
          <a:p>
            <a:pPr lvl="1"/>
            <a:r>
              <a:rPr lang="en-US" smtClean="0"/>
              <a:t>Better support for multi-threading.</a:t>
            </a:r>
          </a:p>
          <a:p>
            <a:pPr lvl="1"/>
            <a:r>
              <a:rPr lang="en-US" smtClean="0"/>
              <a:t>Improved one sided commuications.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255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Many functions, but most programs require only a few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Initialization.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58084</TotalTime>
  <Words>3592</Words>
  <Application>Microsoft Office PowerPoint</Application>
  <PresentationFormat>On-screen Show (4:3)</PresentationFormat>
  <Paragraphs>586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Cambria Math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 and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3622</cp:revision>
  <cp:lastPrinted>2019-03-04T05:36:49Z</cp:lastPrinted>
  <dcterms:created xsi:type="dcterms:W3CDTF">2004-01-06T19:40:29Z</dcterms:created>
  <dcterms:modified xsi:type="dcterms:W3CDTF">2021-03-09T05:18:25Z</dcterms:modified>
</cp:coreProperties>
</file>