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9144000" cy="6858000" type="screen4x3"/>
  <p:notesSz cx="9928225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5463" autoAdjust="0"/>
  </p:normalViewPr>
  <p:slideViewPr>
    <p:cSldViewPr snapToGrid="0">
      <p:cViewPr varScale="1">
        <p:scale>
          <a:sx n="163" d="100"/>
          <a:sy n="163" d="100"/>
        </p:scale>
        <p:origin x="1592" y="10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141"/>
        <p:guide pos="3127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237" y="0"/>
            <a:ext cx="4304400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218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237" y="6456218"/>
            <a:ext cx="4304400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4FF63CD-5EBA-4958-B39C-EFE8206DE9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825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11175"/>
            <a:ext cx="3397250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4188" y="3228896"/>
            <a:ext cx="7279851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7791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825" y="6457791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99B3E74-0FC8-4D97-9939-6141C1FED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0E37E-7C8E-4362-8856-57F18C69A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0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9B5AD-80A0-4A16-982B-15F761A20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7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65291-9400-4235-80EE-8A5ABF7F44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59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A97F6-B908-4C31-A035-EA1BB95BA5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61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8164C-8912-46B8-A462-7309B32D91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2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A9FDA-3FE8-410E-95A1-58AF5AD55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9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A1767-0CAC-4B79-A2F2-5E242D1949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23D8C-2908-4D31-A65E-77E0275405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0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DC527-EE87-4A08-8D9A-D2DC592B5A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FA2B2-A2BC-4784-AC02-BD900AE2B8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2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2A1DB-A2D9-493A-9CF1-D21FC2ED00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8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E4964-5952-4010-B4B1-7B1DA56BDB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3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D0375-A54B-42E1-8E7B-9D8F20E4A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8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F31F83C3-69CB-4C22-B881-D7AA09E302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  <p:sldLayoutId id="2147484188" r:id="rId12"/>
    <p:sldLayoutId id="214748418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971800" y="1828800"/>
            <a:ext cx="6272213" cy="22098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Implementing Collective Communication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Parallel Computing</a:t>
            </a:r>
          </a:p>
          <a:p>
            <a:pPr eaLnBrk="1" hangingPunct="1"/>
            <a:r>
              <a:rPr lang="en-US" altLang="en-US" smtClean="0"/>
              <a:t>Spring 2020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Scatter and gather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93160"/>
            <a:ext cx="4663844" cy="4829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67194" y="1399528"/>
                <a:ext cx="3458653" cy="3258456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Initially root has p pieces of data.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In each step, a process sends half the data it’s received along a new dimension.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>
                    <a:solidFill>
                      <a:srgbClr val="1503FB"/>
                    </a:solidFill>
                  </a:rPr>
                  <a:t>Total cost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func>
                            <m:func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func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sz="1600">
                  <a:solidFill>
                    <a:srgbClr val="1503FB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unc>
                        <m:funcPr>
                          <m:ctrlP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func>
                    </m:oMath>
                  </m:oMathPara>
                </a14:m>
                <a:endParaRPr lang="en-US" sz="1600" smtClean="0">
                  <a:solidFill>
                    <a:srgbClr val="1503FB"/>
                  </a:solidFill>
                </a:endParaRPr>
              </a:p>
              <a:p>
                <a:endParaRPr lang="en-US" sz="1600">
                  <a:solidFill>
                    <a:srgbClr val="1503FB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Gather reverses the communication, and has the same cost.</a:t>
                </a:r>
                <a:endParaRPr lang="en-US" sz="160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194" y="1399528"/>
                <a:ext cx="3458653" cy="3258456"/>
              </a:xfrm>
              <a:prstGeom prst="rect">
                <a:avLst/>
              </a:prstGeom>
              <a:blipFill>
                <a:blip r:embed="rId3"/>
                <a:stretch>
                  <a:fillRect l="-526" t="-373" r="-1754" b="-1493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81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All-to-all personalized on ring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34" y="1358120"/>
            <a:ext cx="8487962" cy="46904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955" y="4611231"/>
            <a:ext cx="2679089" cy="2246769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Dotted lines shown different steps of communication.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{i,j} is msg from i to j.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p-1 steps for p processes.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Each process starts with p pieces of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>
                <a:solidFill>
                  <a:srgbClr val="1503FB"/>
                </a:solidFill>
              </a:rPr>
              <a:t>Each time it receives data, it keeps the piece intended for it, and passes on the rest</a:t>
            </a:r>
            <a:r>
              <a:rPr lang="en-US" sz="1400" smtClean="0">
                <a:solidFill>
                  <a:srgbClr val="1503FB"/>
                </a:solidFill>
              </a:rPr>
              <a:t>.</a:t>
            </a:r>
            <a:endParaRPr lang="en-US" sz="1400">
              <a:solidFill>
                <a:srgbClr val="1503FB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46963" y="4615365"/>
                <a:ext cx="2139491" cy="1343894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smtClean="0">
                    <a:solidFill>
                      <a:srgbClr val="1503FB"/>
                    </a:solidFill>
                  </a:rPr>
                  <a:t>Cost</a:t>
                </a:r>
              </a:p>
              <a:p>
                <a:endParaRPr lang="en-US" sz="1400" smtClean="0">
                  <a:solidFill>
                    <a:srgbClr val="1503FB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4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400" smtClean="0">
                  <a:solidFill>
                    <a:srgbClr val="1503FB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𝑚𝑝</m:t>
                      </m:r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/2)(</m:t>
                      </m:r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1400" smtClean="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963" y="4615365"/>
                <a:ext cx="2139491" cy="1343894"/>
              </a:xfrm>
              <a:prstGeom prst="rect">
                <a:avLst/>
              </a:prstGeom>
              <a:blipFill>
                <a:blip r:embed="rId3"/>
                <a:stretch>
                  <a:fillRect l="-567" t="-448" b="-897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05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All-to-all personalized on torus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20253"/>
            <a:ext cx="5745368" cy="49890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314863" y="1620253"/>
                <a:ext cx="2679089" cy="4777526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Each row first breaks its data into </a:t>
                </a:r>
                <a:r>
                  <a:rPr lang="en-US" sz="1600" smtClean="0">
                    <a:solidFill>
                      <a:srgbClr val="1503FB"/>
                    </a:solidFill>
                    <a:latin typeface="Symbol" panose="05050102010706020507" pitchFamily="18" charset="2"/>
                  </a:rPr>
                  <a:t>Ö</a:t>
                </a:r>
                <a:r>
                  <a:rPr lang="en-US" sz="1600" smtClean="0">
                    <a:solidFill>
                      <a:srgbClr val="1503FB"/>
                    </a:solidFill>
                  </a:rPr>
                  <a:t>p blocks, each block containing all its messages for nodes within a different column.  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Then it does all-to-all personalized with the blocks to its row.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Next, do all to all personalized along each column.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Each phase involves all-to-all personalized sending of data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𝑚𝑝</m:t>
                    </m:r>
                  </m:oMath>
                </a14:m>
                <a:r>
                  <a:rPr lang="en-US" sz="1600" smtClean="0">
                    <a:solidFill>
                      <a:srgbClr val="1503FB"/>
                    </a:solidFill>
                  </a:rPr>
                  <a:t> size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z="1600" smtClean="0">
                    <a:solidFill>
                      <a:srgbClr val="1503FB"/>
                    </a:solidFill>
                  </a:rPr>
                  <a:t> processors. 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Using previous equation, total cost is 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𝑚𝑝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sz="1600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1600" smtClean="0">
                    <a:solidFill>
                      <a:srgbClr val="1503FB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863" y="1620253"/>
                <a:ext cx="2679089" cy="4777526"/>
              </a:xfrm>
              <a:prstGeom prst="rect">
                <a:avLst/>
              </a:prstGeom>
              <a:blipFill>
                <a:blip r:embed="rId3"/>
                <a:stretch>
                  <a:fillRect l="-680" t="-254" r="-3175" b="-509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83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All-all personalized on hypercube</a:t>
            </a:r>
            <a:endParaRPr lang="en-US" sz="400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1" y="1140431"/>
            <a:ext cx="5108623" cy="5717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667591" y="1358262"/>
                <a:ext cx="3209281" cy="4998035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Send in order of dimension from least to most significant. 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200" smtClean="0">
                    <a:solidFill>
                      <a:srgbClr val="1503FB"/>
                    </a:solidFill>
                  </a:rPr>
                  <a:t>For dimension i, send all data with destination differing in i’th least significant bit. 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200" smtClean="0">
                    <a:solidFill>
                      <a:srgbClr val="1503FB"/>
                    </a:solidFill>
                  </a:rPr>
                  <a:t>Each step confines broadcast problem to one less dimension.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Total of log p steps, and send p/2 amount of data in each step.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Total time (t</a:t>
                </a:r>
                <a:r>
                  <a:rPr lang="en-US" sz="1400" baseline="-25000" smtClean="0">
                    <a:solidFill>
                      <a:srgbClr val="1503FB"/>
                    </a:solidFill>
                  </a:rPr>
                  <a:t>s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 + m p t</a:t>
                </a:r>
                <a:r>
                  <a:rPr lang="en-US" sz="1400" baseline="-25000" smtClean="0">
                    <a:solidFill>
                      <a:srgbClr val="1503FB"/>
                    </a:solidFill>
                  </a:rPr>
                  <a:t>w</a:t>
                </a:r>
                <a:r>
                  <a:rPr lang="en-US" sz="1400">
                    <a:solidFill>
                      <a:srgbClr val="1503FB"/>
                    </a:solidFill>
                  </a:rPr>
                  <a:t> 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/ 2) log p.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sz="1400">
                  <a:solidFill>
                    <a:srgbClr val="1503FB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Each process receives m (p-1) pieces of data.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Average distance between processes (log p)/2.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Total communication volume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𝑚𝑝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4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func>
                          <m:funcPr>
                            <m:ctrlPr>
                              <a:rPr lang="en-US" sz="14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4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num>
                      <m:den>
                        <m:r>
                          <a:rPr lang="en-US" sz="14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400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smtClean="0">
                    <a:solidFill>
                      <a:srgbClr val="1503FB"/>
                    </a:solidFill>
                  </a:rPr>
                  <a:t> for p processes.</a:t>
                </a:r>
                <a:endParaRPr lang="en-US" sz="1400" smtClean="0">
                  <a:solidFill>
                    <a:srgbClr val="1503FB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Number of links in hypercube is p log p / 2.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So lower bound on communication is volume divided by number of links, i.e. t</a:t>
                </a:r>
                <a:r>
                  <a:rPr lang="en-US" sz="1400" baseline="-25000" smtClean="0">
                    <a:solidFill>
                      <a:srgbClr val="1503FB"/>
                    </a:solidFill>
                  </a:rPr>
                  <a:t>w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 m (p-1).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This algorithm isn’t optimal.</a:t>
                </a:r>
                <a:endParaRPr lang="en-US" sz="1400">
                  <a:solidFill>
                    <a:srgbClr val="1503FB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591" y="1358262"/>
                <a:ext cx="3209281" cy="4998035"/>
              </a:xfrm>
              <a:prstGeom prst="rect">
                <a:avLst/>
              </a:prstGeom>
              <a:blipFill>
                <a:blip r:embed="rId3"/>
                <a:stretch>
                  <a:fillRect l="-189" t="-122" r="-1326" b="-122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35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All-all personalized on hypercube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47775"/>
            <a:ext cx="4288483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88103" y="1358262"/>
            <a:ext cx="3888769" cy="4062651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Another method for all-to-all personalized communication is for each process to send one message to each other process.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Run for p-1 steps.  In step j, process i sends data to process (i XOR j).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Message routed using E-cube routing (i.e. send in order of increasing dimension.)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A hypercube is so well connected that this communication pattern can be routed with no congestion, assuming bidirectional links.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So each message sent in </a:t>
            </a:r>
            <a:r>
              <a:rPr lang="en-US" sz="1600">
                <a:solidFill>
                  <a:srgbClr val="1503FB"/>
                </a:solidFill>
              </a:rPr>
              <a:t>t</a:t>
            </a:r>
            <a:r>
              <a:rPr lang="en-US" sz="1600" baseline="-25000">
                <a:solidFill>
                  <a:srgbClr val="1503FB"/>
                </a:solidFill>
              </a:rPr>
              <a:t>s</a:t>
            </a:r>
            <a:r>
              <a:rPr lang="en-US" sz="1600">
                <a:solidFill>
                  <a:srgbClr val="1503FB"/>
                </a:solidFill>
              </a:rPr>
              <a:t> + </a:t>
            </a:r>
            <a:r>
              <a:rPr lang="en-US" sz="1600" smtClean="0">
                <a:solidFill>
                  <a:srgbClr val="1503FB"/>
                </a:solidFill>
              </a:rPr>
              <a:t>2 m </a:t>
            </a:r>
            <a:r>
              <a:rPr lang="en-US" sz="1600" smtClean="0">
                <a:solidFill>
                  <a:srgbClr val="1503FB"/>
                </a:solidFill>
              </a:rPr>
              <a:t>t</a:t>
            </a:r>
            <a:r>
              <a:rPr lang="en-US" sz="1600" baseline="-25000" smtClean="0">
                <a:solidFill>
                  <a:srgbClr val="1503FB"/>
                </a:solidFill>
              </a:rPr>
              <a:t>w</a:t>
            </a:r>
            <a:r>
              <a:rPr lang="en-US" sz="1600">
                <a:solidFill>
                  <a:srgbClr val="1503FB"/>
                </a:solidFill>
              </a:rPr>
              <a:t> </a:t>
            </a:r>
            <a:r>
              <a:rPr lang="en-US" sz="1600" smtClean="0">
                <a:solidFill>
                  <a:srgbClr val="1503FB"/>
                </a:solidFill>
              </a:rPr>
              <a:t>time, and total time is (</a:t>
            </a:r>
            <a:r>
              <a:rPr lang="en-US" sz="1600">
                <a:solidFill>
                  <a:srgbClr val="1503FB"/>
                </a:solidFill>
              </a:rPr>
              <a:t>t</a:t>
            </a:r>
            <a:r>
              <a:rPr lang="en-US" sz="1600" baseline="-25000">
                <a:solidFill>
                  <a:srgbClr val="1503FB"/>
                </a:solidFill>
              </a:rPr>
              <a:t>s</a:t>
            </a:r>
            <a:r>
              <a:rPr lang="en-US" sz="1600">
                <a:solidFill>
                  <a:srgbClr val="1503FB"/>
                </a:solidFill>
              </a:rPr>
              <a:t> + </a:t>
            </a:r>
            <a:r>
              <a:rPr lang="en-US" sz="1600" smtClean="0">
                <a:solidFill>
                  <a:srgbClr val="1503FB"/>
                </a:solidFill>
              </a:rPr>
              <a:t>2 m </a:t>
            </a:r>
            <a:r>
              <a:rPr lang="en-US" sz="1600">
                <a:solidFill>
                  <a:srgbClr val="1503FB"/>
                </a:solidFill>
              </a:rPr>
              <a:t>t</a:t>
            </a:r>
            <a:r>
              <a:rPr lang="en-US" sz="1600" baseline="-25000">
                <a:solidFill>
                  <a:srgbClr val="1503FB"/>
                </a:solidFill>
              </a:rPr>
              <a:t>w</a:t>
            </a:r>
            <a:r>
              <a:rPr lang="en-US" sz="1600" smtClean="0">
                <a:solidFill>
                  <a:srgbClr val="1503FB"/>
                </a:solidFill>
              </a:rPr>
              <a:t>) (p-1), which is optimal.</a:t>
            </a:r>
            <a:endParaRPr lang="en-US" sz="1600">
              <a:solidFill>
                <a:srgbClr val="1503FB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16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Circular shift on mesh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47775"/>
            <a:ext cx="4403063" cy="538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88103" y="1517511"/>
            <a:ext cx="3888769" cy="3724096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Given a shift of k, process p sends to (p+k) mod 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Do k mod 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 shifts along x dimension, 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ë</a:t>
            </a:r>
            <a:r>
              <a:rPr lang="en-US" sz="1600" smtClean="0">
                <a:solidFill>
                  <a:srgbClr val="1503FB"/>
                </a:solidFill>
              </a:rPr>
              <a:t>k / 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û</a:t>
            </a:r>
            <a:r>
              <a:rPr lang="en-US" sz="1600" smtClean="0">
                <a:solidFill>
                  <a:srgbClr val="1503FB"/>
                </a:solidFill>
              </a:rPr>
              <a:t> shifts along y dimension.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First, shift along the x dimension.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For each x shift, need to do a compensatory shift in the first column.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E.g. in figure (b), 3’s message should be at node 4, not 0.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Then shift along y dimension.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The movement in either dimension is at most 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Each shift costs t</a:t>
            </a:r>
            <a:r>
              <a:rPr lang="en-US" sz="1600" baseline="-25000" smtClean="0">
                <a:solidFill>
                  <a:srgbClr val="1503FB"/>
                </a:solidFill>
              </a:rPr>
              <a:t>s</a:t>
            </a:r>
            <a:r>
              <a:rPr lang="en-US" sz="1600" smtClean="0">
                <a:solidFill>
                  <a:srgbClr val="1503FB"/>
                </a:solidFill>
              </a:rPr>
              <a:t> + m t</a:t>
            </a:r>
            <a:r>
              <a:rPr lang="en-US" sz="1600" baseline="-25000" smtClean="0">
                <a:solidFill>
                  <a:srgbClr val="1503FB"/>
                </a:solidFill>
              </a:rPr>
              <a:t>w</a:t>
            </a:r>
            <a:r>
              <a:rPr lang="en-US" sz="1600" smtClean="0">
                <a:solidFill>
                  <a:srgbClr val="1503FB"/>
                </a:solidFill>
              </a:rPr>
              <a:t>, so total cost 2 (t</a:t>
            </a:r>
            <a:r>
              <a:rPr lang="en-US" sz="1600" baseline="-25000" smtClean="0">
                <a:solidFill>
                  <a:srgbClr val="1503FB"/>
                </a:solidFill>
              </a:rPr>
              <a:t>s</a:t>
            </a:r>
            <a:r>
              <a:rPr lang="en-US" sz="1600" smtClean="0">
                <a:solidFill>
                  <a:srgbClr val="1503FB"/>
                </a:solidFill>
              </a:rPr>
              <a:t> </a:t>
            </a:r>
            <a:r>
              <a:rPr lang="en-US" sz="1600">
                <a:solidFill>
                  <a:srgbClr val="1503FB"/>
                </a:solidFill>
              </a:rPr>
              <a:t>+ m </a:t>
            </a:r>
            <a:r>
              <a:rPr lang="en-US" sz="1600" smtClean="0">
                <a:solidFill>
                  <a:srgbClr val="1503FB"/>
                </a:solidFill>
              </a:rPr>
              <a:t>t</a:t>
            </a:r>
            <a:r>
              <a:rPr lang="en-US" sz="1600" baseline="-25000" smtClean="0">
                <a:solidFill>
                  <a:srgbClr val="1503FB"/>
                </a:solidFill>
              </a:rPr>
              <a:t>w</a:t>
            </a:r>
            <a:r>
              <a:rPr lang="en-US" sz="1600" smtClean="0">
                <a:solidFill>
                  <a:srgbClr val="1503FB"/>
                </a:solidFill>
              </a:rPr>
              <a:t>) 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p.</a:t>
            </a:r>
            <a:endParaRPr lang="en-US" sz="16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1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Circular shift on hypercube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59479"/>
            <a:ext cx="4712417" cy="5037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29225" y="1639432"/>
                <a:ext cx="3791734" cy="4963218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To shift in hypercube, first map the ring into the hypercube using the Gray code construction.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For any i &gt; 0, any two nodes differing by 2</a:t>
                </a:r>
                <a:r>
                  <a:rPr lang="en-US" sz="1400" baseline="30000" smtClean="0">
                    <a:solidFill>
                      <a:srgbClr val="1503FB"/>
                    </a:solidFill>
                  </a:rPr>
                  <a:t>i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 in ring are mapped to nodes distance 2 apart in the hypercube.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400" u="sng" smtClean="0">
                    <a:solidFill>
                      <a:srgbClr val="1503FB"/>
                    </a:solidFill>
                  </a:rPr>
                  <a:t>Ex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 Nodes 2 and 6 get mapped to (011)</a:t>
                </a:r>
                <a:r>
                  <a:rPr lang="en-US" sz="1400" baseline="-25000" smtClean="0">
                    <a:solidFill>
                      <a:srgbClr val="1503FB"/>
                    </a:solidFill>
                  </a:rPr>
                  <a:t>2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 and (101)</a:t>
                </a:r>
                <a:r>
                  <a:rPr lang="en-US" sz="1400" baseline="-25000" smtClean="0">
                    <a:solidFill>
                      <a:srgbClr val="1503FB"/>
                    </a:solidFill>
                  </a:rPr>
                  <a:t>2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, resp.</a:t>
                </a:r>
                <a:endParaRPr lang="en-US" sz="1400">
                  <a:solidFill>
                    <a:srgbClr val="1503FB"/>
                  </a:solidFill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Neighbors in the ring are mapped to neighbors in the hypercube.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To shift by k, write k in binary, then shift along dimensions with 1 digits.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400" u="sng" smtClean="0">
                    <a:solidFill>
                      <a:srgbClr val="1503FB"/>
                    </a:solidFill>
                  </a:rPr>
                  <a:t>Ex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 To shift by 5=(101)</a:t>
                </a:r>
                <a:r>
                  <a:rPr lang="en-US" sz="1400" baseline="-25000" smtClean="0">
                    <a:solidFill>
                      <a:srgbClr val="1503FB"/>
                    </a:solidFill>
                  </a:rPr>
                  <a:t>2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, each node shifts along dimension 0, then 2.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For each dimension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1400" smtClean="0">
                    <a:solidFill>
                      <a:srgbClr val="1503FB"/>
                    </a:solidFill>
                  </a:rPr>
                  <a:t>, shifting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400" smtClean="0">
                    <a:solidFill>
                      <a:srgbClr val="1503FB"/>
                    </a:solidFill>
                  </a:rPr>
                  <a:t> takes 2 steps.  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Shifting along dimension 0 takes 1 step.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Shift along at most log p dimensions, so cost is 2 (t</a:t>
                </a:r>
                <a:r>
                  <a:rPr lang="en-US" sz="1600" baseline="-25000" smtClean="0">
                    <a:solidFill>
                      <a:srgbClr val="1503FB"/>
                    </a:solidFill>
                  </a:rPr>
                  <a:t>s</a:t>
                </a:r>
                <a:r>
                  <a:rPr lang="en-US" sz="1600" smtClean="0">
                    <a:solidFill>
                      <a:srgbClr val="1503FB"/>
                    </a:solidFill>
                  </a:rPr>
                  <a:t> </a:t>
                </a:r>
                <a:r>
                  <a:rPr lang="en-US" sz="1600">
                    <a:solidFill>
                      <a:srgbClr val="1503FB"/>
                    </a:solidFill>
                  </a:rPr>
                  <a:t>+ m t</a:t>
                </a:r>
                <a:r>
                  <a:rPr lang="en-US" sz="1600" baseline="-25000">
                    <a:solidFill>
                      <a:srgbClr val="1503FB"/>
                    </a:solidFill>
                  </a:rPr>
                  <a:t>w</a:t>
                </a:r>
                <a:r>
                  <a:rPr lang="en-US" sz="1600">
                    <a:solidFill>
                      <a:srgbClr val="1503FB"/>
                    </a:solidFill>
                  </a:rPr>
                  <a:t>) </a:t>
                </a:r>
                <a:r>
                  <a:rPr lang="en-US" sz="1600" smtClean="0">
                    <a:solidFill>
                      <a:srgbClr val="1503FB"/>
                    </a:solidFill>
                  </a:rPr>
                  <a:t>log p.</a:t>
                </a:r>
                <a:endParaRPr lang="en-US" sz="160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225" y="1639432"/>
                <a:ext cx="3791734" cy="4963218"/>
              </a:xfrm>
              <a:prstGeom prst="rect">
                <a:avLst/>
              </a:prstGeom>
              <a:blipFill>
                <a:blip r:embed="rId3"/>
                <a:stretch>
                  <a:fillRect l="-481" t="-245" r="-2083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31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Collective communication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304626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Important as the basis for many parallel algorithms.</a:t>
            </a:r>
          </a:p>
          <a:p>
            <a:r>
              <a:rPr lang="en-US" smtClean="0"/>
              <a:t>Implemented using multiple point to point communications, possibly in parallel.</a:t>
            </a:r>
          </a:p>
          <a:p>
            <a:pPr lvl="1"/>
            <a:r>
              <a:rPr lang="en-US" smtClean="0"/>
              <a:t>Assume communicating m words (without contention)  between a source and destination takes t</a:t>
            </a:r>
            <a:r>
              <a:rPr lang="en-US" baseline="-25000" smtClean="0"/>
              <a:t>s</a:t>
            </a:r>
            <a:r>
              <a:rPr lang="en-US" smtClean="0"/>
              <a:t> + m t</a:t>
            </a:r>
            <a:r>
              <a:rPr lang="en-US" baseline="-25000" smtClean="0"/>
              <a:t>w</a:t>
            </a:r>
            <a:r>
              <a:rPr lang="en-US" smtClean="0"/>
              <a:t> time. </a:t>
            </a:r>
          </a:p>
          <a:p>
            <a:pPr lvl="2"/>
            <a:r>
              <a:rPr lang="en-US" smtClean="0"/>
              <a:t>Ignore the the distance of the message, since per hop latency t</a:t>
            </a:r>
            <a:r>
              <a:rPr lang="en-US" baseline="-25000"/>
              <a:t>h</a:t>
            </a:r>
            <a:r>
              <a:rPr lang="en-US" smtClean="0"/>
              <a:t> is usually small. </a:t>
            </a:r>
          </a:p>
          <a:p>
            <a:pPr lvl="1"/>
            <a:r>
              <a:rPr lang="en-US" smtClean="0"/>
              <a:t>With contention c, time becomes t</a:t>
            </a:r>
            <a:r>
              <a:rPr lang="en-US" baseline="-25000" smtClean="0"/>
              <a:t>s</a:t>
            </a:r>
            <a:r>
              <a:rPr lang="en-US" smtClean="0"/>
              <a:t> </a:t>
            </a:r>
            <a:r>
              <a:rPr lang="en-US"/>
              <a:t>+ </a:t>
            </a:r>
            <a:r>
              <a:rPr lang="en-US" smtClean="0"/>
              <a:t>c m t</a:t>
            </a:r>
            <a:r>
              <a:rPr lang="en-US" baseline="-25000" smtClean="0"/>
              <a:t>w</a:t>
            </a:r>
            <a:r>
              <a:rPr lang="en-US" smtClean="0"/>
              <a:t>.</a:t>
            </a:r>
          </a:p>
          <a:p>
            <a:r>
              <a:rPr lang="en-US" smtClean="0"/>
              <a:t>Implementations depend on communication hardware architecture.</a:t>
            </a:r>
          </a:p>
          <a:p>
            <a:r>
              <a:rPr lang="en-US" smtClean="0"/>
              <a:t>Operations</a:t>
            </a:r>
          </a:p>
          <a:p>
            <a:pPr lvl="1"/>
            <a:r>
              <a:rPr lang="en-US" smtClean="0"/>
              <a:t>Broadcast and reduction.</a:t>
            </a:r>
          </a:p>
          <a:p>
            <a:pPr lvl="1"/>
            <a:r>
              <a:rPr lang="en-US" smtClean="0"/>
              <a:t>All-to-all broadcast and reduction.</a:t>
            </a:r>
          </a:p>
          <a:p>
            <a:pPr lvl="1"/>
            <a:r>
              <a:rPr lang="en-US" smtClean="0"/>
              <a:t>All-reduce, prefix sum.</a:t>
            </a:r>
          </a:p>
          <a:p>
            <a:pPr lvl="1"/>
            <a:r>
              <a:rPr lang="en-US" smtClean="0"/>
              <a:t>Scatter and gather.</a:t>
            </a:r>
          </a:p>
          <a:p>
            <a:pPr lvl="1"/>
            <a:r>
              <a:rPr lang="en-US" smtClean="0"/>
              <a:t>All-to-all scatter and reduce.</a:t>
            </a:r>
          </a:p>
          <a:p>
            <a:pPr lvl="1"/>
            <a:r>
              <a:rPr lang="en-US" smtClean="0"/>
              <a:t>Circular shift.</a:t>
            </a:r>
          </a:p>
        </p:txBody>
      </p:sp>
    </p:spTree>
    <p:extLst>
      <p:ext uri="{BB962C8B-B14F-4D97-AF65-F5344CB8AC3E}">
        <p14:creationId xmlns:p14="http://schemas.microsoft.com/office/powerpoint/2010/main" val="426080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14" y="1247775"/>
            <a:ext cx="4773362" cy="272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Broadcast and reduction on ring</a:t>
            </a:r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14" y="4032274"/>
            <a:ext cx="4773362" cy="2524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11657" y="6155323"/>
            <a:ext cx="333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Source</a:t>
            </a:r>
            <a:r>
              <a:rPr lang="en-US" smtClean="0"/>
              <a:t>: Introduction to Parallel Computing, Grama et al</a:t>
            </a:r>
            <a:endParaRPr lang="en-US" i="1"/>
          </a:p>
        </p:txBody>
      </p:sp>
      <p:sp>
        <p:nvSpPr>
          <p:cNvPr id="10" name="TextBox 9"/>
          <p:cNvSpPr txBox="1"/>
          <p:nvPr/>
        </p:nvSpPr>
        <p:spPr>
          <a:xfrm>
            <a:off x="5637068" y="1558777"/>
            <a:ext cx="3341235" cy="3785652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Start with root sending message to distance p/2 node.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In later stages all nodes with the message send it distance d/2, where d is distance of during last stage.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Reduction has reverse communication pattern.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>
              <a:solidFill>
                <a:srgbClr val="1503FB"/>
              </a:solidFill>
            </a:endParaRPr>
          </a:p>
          <a:p>
            <a:r>
              <a:rPr lang="en-US" sz="1600" smtClean="0">
                <a:solidFill>
                  <a:srgbClr val="1503FB"/>
                </a:solidFill>
              </a:rPr>
              <a:t>Cost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With p processors, log p steps.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In each step, a processor sends a size m message.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Total time (t</a:t>
            </a:r>
            <a:r>
              <a:rPr lang="en-US" sz="1600" baseline="-25000" smtClean="0">
                <a:solidFill>
                  <a:srgbClr val="1503FB"/>
                </a:solidFill>
              </a:rPr>
              <a:t>s</a:t>
            </a:r>
            <a:r>
              <a:rPr lang="en-US" sz="1600" smtClean="0">
                <a:solidFill>
                  <a:srgbClr val="1503FB"/>
                </a:solidFill>
              </a:rPr>
              <a:t> </a:t>
            </a:r>
            <a:r>
              <a:rPr lang="en-US" sz="1600">
                <a:solidFill>
                  <a:srgbClr val="1503FB"/>
                </a:solidFill>
              </a:rPr>
              <a:t>+ </a:t>
            </a:r>
            <a:r>
              <a:rPr lang="en-US" sz="1600" smtClean="0">
                <a:solidFill>
                  <a:srgbClr val="1503FB"/>
                </a:solidFill>
              </a:rPr>
              <a:t>m t</a:t>
            </a:r>
            <a:r>
              <a:rPr lang="en-US" sz="1600" baseline="-25000" smtClean="0">
                <a:solidFill>
                  <a:srgbClr val="1503FB"/>
                </a:solidFill>
              </a:rPr>
              <a:t>w</a:t>
            </a:r>
            <a:r>
              <a:rPr lang="en-US" sz="1600" smtClean="0">
                <a:solidFill>
                  <a:srgbClr val="1503FB"/>
                </a:solidFill>
              </a:rPr>
              <a:t>) log p.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endParaRPr lang="en-US" sz="1600" smtClean="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06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Broadcast on mesh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23764"/>
            <a:ext cx="4584450" cy="4865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11657" y="1558777"/>
            <a:ext cx="3166646" cy="3970318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Root first broadcasts along its row</a:t>
            </a:r>
            <a:r>
              <a:rPr lang="en-US">
                <a:solidFill>
                  <a:srgbClr val="1503FB"/>
                </a:solidFill>
              </a:rPr>
              <a:t> </a:t>
            </a:r>
            <a:r>
              <a:rPr lang="en-US" smtClean="0">
                <a:solidFill>
                  <a:srgbClr val="1503FB"/>
                </a:solidFill>
              </a:rPr>
              <a:t>using ring algorithm.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The nodes of root’s row  then broadcast along their columns using ring algorithm.</a:t>
            </a:r>
          </a:p>
          <a:p>
            <a:endParaRPr lang="en-US">
              <a:solidFill>
                <a:srgbClr val="1503FB"/>
              </a:solidFill>
            </a:endParaRPr>
          </a:p>
          <a:p>
            <a:r>
              <a:rPr lang="en-US" smtClean="0">
                <a:solidFill>
                  <a:srgbClr val="1503FB"/>
                </a:solidFill>
              </a:rPr>
              <a:t>Cost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log </a:t>
            </a:r>
            <a:r>
              <a:rPr lang="en-US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mtClean="0">
                <a:solidFill>
                  <a:srgbClr val="1503FB"/>
                </a:solidFill>
              </a:rPr>
              <a:t>p = (log p) / 2 steps along row, same along columns.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Total time (t</a:t>
            </a:r>
            <a:r>
              <a:rPr lang="en-US" baseline="-25000" smtClean="0">
                <a:solidFill>
                  <a:srgbClr val="1503FB"/>
                </a:solidFill>
              </a:rPr>
              <a:t>s</a:t>
            </a:r>
            <a:r>
              <a:rPr lang="en-US" smtClean="0">
                <a:solidFill>
                  <a:srgbClr val="1503FB"/>
                </a:solidFill>
              </a:rPr>
              <a:t> </a:t>
            </a:r>
            <a:r>
              <a:rPr lang="en-US">
                <a:solidFill>
                  <a:srgbClr val="1503FB"/>
                </a:solidFill>
              </a:rPr>
              <a:t>+ </a:t>
            </a:r>
            <a:r>
              <a:rPr lang="en-US" smtClean="0">
                <a:solidFill>
                  <a:srgbClr val="1503FB"/>
                </a:solidFill>
              </a:rPr>
              <a:t>m t</a:t>
            </a:r>
            <a:r>
              <a:rPr lang="en-US" baseline="-25000" smtClean="0">
                <a:solidFill>
                  <a:srgbClr val="1503FB"/>
                </a:solidFill>
              </a:rPr>
              <a:t>w</a:t>
            </a:r>
            <a:r>
              <a:rPr lang="en-US" smtClean="0">
                <a:solidFill>
                  <a:srgbClr val="1503FB"/>
                </a:solidFill>
              </a:rPr>
              <a:t>) log 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17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Broadcast on hypercube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3" y="1827072"/>
            <a:ext cx="6106122" cy="3408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30068" y="2123373"/>
            <a:ext cx="3166646" cy="2031325"/>
          </a:xfrm>
          <a:prstGeom prst="rect">
            <a:avLst/>
          </a:prstGeom>
          <a:solidFill>
            <a:schemeClr val="bg1"/>
          </a:solidFill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All nodes with message send.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Send in parallel along the dimensions in order.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Again, log p steps, so total time (t</a:t>
            </a:r>
            <a:r>
              <a:rPr lang="en-US" baseline="-25000" smtClean="0">
                <a:solidFill>
                  <a:srgbClr val="1503FB"/>
                </a:solidFill>
              </a:rPr>
              <a:t>s</a:t>
            </a:r>
            <a:r>
              <a:rPr lang="en-US" smtClean="0">
                <a:solidFill>
                  <a:srgbClr val="1503FB"/>
                </a:solidFill>
              </a:rPr>
              <a:t> </a:t>
            </a:r>
            <a:r>
              <a:rPr lang="en-US">
                <a:solidFill>
                  <a:srgbClr val="1503FB"/>
                </a:solidFill>
              </a:rPr>
              <a:t>+ </a:t>
            </a:r>
            <a:r>
              <a:rPr lang="en-US" smtClean="0">
                <a:solidFill>
                  <a:srgbClr val="1503FB"/>
                </a:solidFill>
              </a:rPr>
              <a:t>m t</a:t>
            </a:r>
            <a:r>
              <a:rPr lang="en-US" baseline="-25000" smtClean="0">
                <a:solidFill>
                  <a:srgbClr val="1503FB"/>
                </a:solidFill>
              </a:rPr>
              <a:t>w</a:t>
            </a:r>
            <a:r>
              <a:rPr lang="en-US" smtClean="0">
                <a:solidFill>
                  <a:srgbClr val="1503FB"/>
                </a:solidFill>
              </a:rPr>
              <a:t>) log 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90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82472" cy="790575"/>
          </a:xfrm>
        </p:spPr>
        <p:txBody>
          <a:bodyPr/>
          <a:lstStyle/>
          <a:p>
            <a:r>
              <a:rPr lang="en-US" smtClean="0"/>
              <a:t>All-to-all broadcast on ring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" y="1247775"/>
            <a:ext cx="5057209" cy="6462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34078" y="1558777"/>
            <a:ext cx="4044225" cy="2585323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For a size p ring, run in p-1 steps.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Keep passing data down the ring.  Processes store any new data they receive.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Numbers in parentheses show the data a process has received by a certain time.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Cost is (t</a:t>
            </a:r>
            <a:r>
              <a:rPr lang="en-US" baseline="-25000" smtClean="0">
                <a:solidFill>
                  <a:srgbClr val="1503FB"/>
                </a:solidFill>
              </a:rPr>
              <a:t>s</a:t>
            </a:r>
            <a:r>
              <a:rPr lang="en-US" smtClean="0">
                <a:solidFill>
                  <a:srgbClr val="1503FB"/>
                </a:solidFill>
              </a:rPr>
              <a:t> </a:t>
            </a:r>
            <a:r>
              <a:rPr lang="en-US">
                <a:solidFill>
                  <a:srgbClr val="1503FB"/>
                </a:solidFill>
              </a:rPr>
              <a:t>+ m t</a:t>
            </a:r>
            <a:r>
              <a:rPr lang="en-US" baseline="-25000">
                <a:solidFill>
                  <a:srgbClr val="1503FB"/>
                </a:solidFill>
              </a:rPr>
              <a:t>w</a:t>
            </a:r>
            <a:r>
              <a:rPr lang="en-US">
                <a:solidFill>
                  <a:srgbClr val="1503FB"/>
                </a:solidFill>
              </a:rPr>
              <a:t>) </a:t>
            </a:r>
            <a:r>
              <a:rPr lang="en-US" smtClean="0">
                <a:solidFill>
                  <a:srgbClr val="1503FB"/>
                </a:solidFill>
              </a:rPr>
              <a:t>(p-1).</a:t>
            </a:r>
            <a:endParaRPr lang="en-US">
              <a:solidFill>
                <a:srgbClr val="1503FB"/>
              </a:solidFill>
            </a:endParaRPr>
          </a:p>
          <a:p>
            <a:endParaRPr lang="en-US" smtClean="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4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All-to-all broadcast on torus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08268"/>
            <a:ext cx="5358828" cy="30134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36067" y="1558777"/>
            <a:ext cx="2942236" cy="5201424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First do all-to-all broadcast along each row using ring algorithm.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After this, each process has a 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 pieces of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Then do all-to-all broadcast along each column using ring algorithm.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Each node sends data with size </a:t>
            </a:r>
            <a:r>
              <a:rPr lang="en-US" sz="14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400" smtClean="0">
                <a:solidFill>
                  <a:srgbClr val="1503FB"/>
                </a:solidFill>
              </a:rPr>
              <a:t>p.</a:t>
            </a:r>
          </a:p>
          <a:p>
            <a:endParaRPr lang="en-US" sz="1600">
              <a:solidFill>
                <a:srgbClr val="1503FB"/>
              </a:solidFill>
            </a:endParaRPr>
          </a:p>
          <a:p>
            <a:r>
              <a:rPr lang="en-US" sz="1600" smtClean="0">
                <a:solidFill>
                  <a:srgbClr val="1503FB"/>
                </a:solidFill>
              </a:rPr>
              <a:t>Cost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First stage has 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p-1 steps and (t</a:t>
            </a:r>
            <a:r>
              <a:rPr lang="en-US" sz="1600" baseline="-25000" smtClean="0">
                <a:solidFill>
                  <a:srgbClr val="1503FB"/>
                </a:solidFill>
              </a:rPr>
              <a:t>s</a:t>
            </a:r>
            <a:r>
              <a:rPr lang="en-US" sz="1600" smtClean="0">
                <a:solidFill>
                  <a:srgbClr val="1503FB"/>
                </a:solidFill>
              </a:rPr>
              <a:t> </a:t>
            </a:r>
            <a:r>
              <a:rPr lang="en-US" sz="1600">
                <a:solidFill>
                  <a:srgbClr val="1503FB"/>
                </a:solidFill>
              </a:rPr>
              <a:t>+ m t</a:t>
            </a:r>
            <a:r>
              <a:rPr lang="en-US" sz="1600" baseline="-25000">
                <a:solidFill>
                  <a:srgbClr val="1503FB"/>
                </a:solidFill>
              </a:rPr>
              <a:t>w</a:t>
            </a:r>
            <a:r>
              <a:rPr lang="en-US" sz="1600">
                <a:solidFill>
                  <a:srgbClr val="1503FB"/>
                </a:solidFill>
              </a:rPr>
              <a:t>) </a:t>
            </a:r>
            <a:r>
              <a:rPr lang="en-US" sz="1600" smtClean="0">
                <a:solidFill>
                  <a:srgbClr val="1503FB"/>
                </a:solidFill>
              </a:rPr>
              <a:t>(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>
                <a:solidFill>
                  <a:srgbClr val="1503FB"/>
                </a:solidFill>
              </a:rPr>
              <a:t>p </a:t>
            </a:r>
            <a:r>
              <a:rPr lang="en-US" sz="1600" smtClean="0">
                <a:solidFill>
                  <a:srgbClr val="1503FB"/>
                </a:solidFill>
              </a:rPr>
              <a:t>-</a:t>
            </a:r>
            <a:r>
              <a:rPr lang="en-US" sz="1600">
                <a:solidFill>
                  <a:srgbClr val="1503FB"/>
                </a:solidFill>
              </a:rPr>
              <a:t>1</a:t>
            </a:r>
            <a:r>
              <a:rPr lang="en-US" sz="1600" smtClean="0">
                <a:solidFill>
                  <a:srgbClr val="1503FB"/>
                </a:solidFill>
              </a:rPr>
              <a:t>) cost.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Second stage has 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>
                <a:solidFill>
                  <a:srgbClr val="1503FB"/>
                </a:solidFill>
              </a:rPr>
              <a:t>p-1 steps and (t</a:t>
            </a:r>
            <a:r>
              <a:rPr lang="en-US" sz="1600" baseline="-25000">
                <a:solidFill>
                  <a:srgbClr val="1503FB"/>
                </a:solidFill>
              </a:rPr>
              <a:t>s</a:t>
            </a:r>
            <a:r>
              <a:rPr lang="en-US" sz="1600">
                <a:solidFill>
                  <a:srgbClr val="1503FB"/>
                </a:solidFill>
              </a:rPr>
              <a:t> + </a:t>
            </a:r>
            <a:r>
              <a:rPr lang="en-US" sz="1600" smtClean="0">
                <a:solidFill>
                  <a:srgbClr val="1503FB"/>
                </a:solidFill>
              </a:rPr>
              <a:t>m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 Ö</a:t>
            </a:r>
            <a:r>
              <a:rPr lang="en-US" sz="1600">
                <a:solidFill>
                  <a:srgbClr val="1503FB"/>
                </a:solidFill>
              </a:rPr>
              <a:t>p</a:t>
            </a:r>
            <a:r>
              <a:rPr lang="en-US" sz="1600" smtClean="0">
                <a:solidFill>
                  <a:srgbClr val="1503FB"/>
                </a:solidFill>
              </a:rPr>
              <a:t> </a:t>
            </a:r>
            <a:r>
              <a:rPr lang="en-US" sz="1600">
                <a:solidFill>
                  <a:srgbClr val="1503FB"/>
                </a:solidFill>
              </a:rPr>
              <a:t>t</a:t>
            </a:r>
            <a:r>
              <a:rPr lang="en-US" sz="1600" baseline="-25000">
                <a:solidFill>
                  <a:srgbClr val="1503FB"/>
                </a:solidFill>
              </a:rPr>
              <a:t>w</a:t>
            </a:r>
            <a:r>
              <a:rPr lang="en-US" sz="1600">
                <a:solidFill>
                  <a:srgbClr val="1503FB"/>
                </a:solidFill>
              </a:rPr>
              <a:t>) (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>
                <a:solidFill>
                  <a:srgbClr val="1503FB"/>
                </a:solidFill>
              </a:rPr>
              <a:t>p -1) </a:t>
            </a:r>
            <a:r>
              <a:rPr lang="en-US" sz="1600" smtClean="0">
                <a:solidFill>
                  <a:srgbClr val="1503FB"/>
                </a:solidFill>
              </a:rPr>
              <a:t>cost</a:t>
            </a:r>
            <a:r>
              <a:rPr lang="en-US" sz="1600">
                <a:solidFill>
                  <a:srgbClr val="1503FB"/>
                </a:solidFill>
              </a:rPr>
              <a:t> </a:t>
            </a:r>
            <a:r>
              <a:rPr lang="en-US" sz="1600" smtClean="0">
                <a:solidFill>
                  <a:srgbClr val="1503FB"/>
                </a:solidFill>
              </a:rPr>
              <a:t>because each message has m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 size.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Total cost 2 t</a:t>
            </a:r>
            <a:r>
              <a:rPr lang="en-US" sz="1600" baseline="-25000" smtClean="0">
                <a:solidFill>
                  <a:srgbClr val="1503FB"/>
                </a:solidFill>
              </a:rPr>
              <a:t>s</a:t>
            </a:r>
            <a:r>
              <a:rPr lang="en-US" sz="1600" smtClean="0">
                <a:solidFill>
                  <a:srgbClr val="1503FB"/>
                </a:solidFill>
              </a:rPr>
              <a:t> (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>
                <a:solidFill>
                  <a:srgbClr val="1503FB"/>
                </a:solidFill>
              </a:rPr>
              <a:t>p </a:t>
            </a:r>
            <a:r>
              <a:rPr lang="en-US" sz="1600" smtClean="0">
                <a:solidFill>
                  <a:srgbClr val="1503FB"/>
                </a:solidFill>
              </a:rPr>
              <a:t>-1) + </a:t>
            </a:r>
            <a:r>
              <a:rPr lang="en-US" sz="1600">
                <a:solidFill>
                  <a:srgbClr val="1503FB"/>
                </a:solidFill>
              </a:rPr>
              <a:t>m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 </a:t>
            </a:r>
            <a:r>
              <a:rPr lang="en-US" sz="1600" smtClean="0">
                <a:solidFill>
                  <a:srgbClr val="1503FB"/>
                </a:solidFill>
              </a:rPr>
              <a:t>t</a:t>
            </a:r>
            <a:r>
              <a:rPr lang="en-US" sz="1600" baseline="-25000" smtClean="0">
                <a:solidFill>
                  <a:srgbClr val="1503FB"/>
                </a:solidFill>
              </a:rPr>
              <a:t>w</a:t>
            </a:r>
            <a:r>
              <a:rPr lang="en-US" sz="1600">
                <a:solidFill>
                  <a:srgbClr val="1503FB"/>
                </a:solidFill>
              </a:rPr>
              <a:t> </a:t>
            </a:r>
            <a:r>
              <a:rPr lang="en-US" sz="1600" smtClean="0">
                <a:solidFill>
                  <a:srgbClr val="1503FB"/>
                </a:solidFill>
              </a:rPr>
              <a:t>(p </a:t>
            </a:r>
            <a:r>
              <a:rPr lang="en-US" sz="1600">
                <a:solidFill>
                  <a:srgbClr val="1503FB"/>
                </a:solidFill>
              </a:rPr>
              <a:t>-1)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40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4530"/>
            <a:ext cx="8491591" cy="790575"/>
          </a:xfrm>
        </p:spPr>
        <p:txBody>
          <a:bodyPr/>
          <a:lstStyle/>
          <a:p>
            <a:r>
              <a:rPr lang="en-US" sz="4000"/>
              <a:t>All-to-all broadcast </a:t>
            </a:r>
            <a:r>
              <a:rPr lang="en-US" sz="4000" smtClean="0"/>
              <a:t>and reduce on hypercube</a:t>
            </a:r>
            <a:endParaRPr lang="en-US" sz="400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797978"/>
            <a:ext cx="4572428" cy="4791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50787" y="1584463"/>
                <a:ext cx="3298003" cy="5228226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In each step, each process sends all the data it has received along a dimension.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log p steps total.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In step i, send messages of size 2</a:t>
                </a:r>
                <a:r>
                  <a:rPr lang="en-US" sz="1600" baseline="30000" smtClean="0">
                    <a:solidFill>
                      <a:srgbClr val="1503FB"/>
                    </a:solidFill>
                  </a:rPr>
                  <a:t>i</a:t>
                </a:r>
                <a:r>
                  <a:rPr lang="en-US" sz="1600" smtClean="0">
                    <a:solidFill>
                      <a:srgbClr val="1503FB"/>
                    </a:solidFill>
                  </a:rPr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Total cost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func>
                        </m:sup>
                        <m:e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sz="1600" smtClean="0">
                  <a:solidFill>
                    <a:srgbClr val="1503FB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unc>
                        <m:funcPr>
                          <m:ctrlP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func>
                    </m:oMath>
                  </m:oMathPara>
                </a14:m>
                <a:endParaRPr lang="en-US" sz="1600" smtClean="0">
                  <a:solidFill>
                    <a:srgbClr val="1503FB"/>
                  </a:solidFill>
                </a:endParaRPr>
              </a:p>
              <a:p>
                <a:endParaRPr lang="en-US" sz="1600">
                  <a:solidFill>
                    <a:srgbClr val="1503FB"/>
                  </a:solidFill>
                </a:endParaRPr>
              </a:p>
              <a:p>
                <a:endParaRPr lang="en-US" sz="1600" smtClean="0">
                  <a:solidFill>
                    <a:srgbClr val="1503FB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All-to-all reduce has same communication pattern, except processes add all the data they receive.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So each message only has size m, and total cost is </a:t>
                </a:r>
                <a:r>
                  <a:rPr lang="en-US" sz="1600">
                    <a:solidFill>
                      <a:srgbClr val="1503FB"/>
                    </a:solidFill>
                  </a:rPr>
                  <a:t>(t</a:t>
                </a:r>
                <a:r>
                  <a:rPr lang="en-US" sz="1600" baseline="-25000">
                    <a:solidFill>
                      <a:srgbClr val="1503FB"/>
                    </a:solidFill>
                  </a:rPr>
                  <a:t>s</a:t>
                </a:r>
                <a:r>
                  <a:rPr lang="en-US" sz="1600">
                    <a:solidFill>
                      <a:srgbClr val="1503FB"/>
                    </a:solidFill>
                  </a:rPr>
                  <a:t> + m</a:t>
                </a:r>
                <a:r>
                  <a:rPr lang="en-US" sz="1600">
                    <a:solidFill>
                      <a:srgbClr val="1503FB"/>
                    </a:solidFill>
                    <a:latin typeface="Symbol" panose="05050102010706020507" pitchFamily="18" charset="2"/>
                  </a:rPr>
                  <a:t> </a:t>
                </a:r>
                <a:r>
                  <a:rPr lang="en-US" sz="1600" smtClean="0">
                    <a:solidFill>
                      <a:srgbClr val="1503FB"/>
                    </a:solidFill>
                  </a:rPr>
                  <a:t> </a:t>
                </a:r>
                <a:r>
                  <a:rPr lang="en-US" sz="1600">
                    <a:solidFill>
                      <a:srgbClr val="1503FB"/>
                    </a:solidFill>
                  </a:rPr>
                  <a:t>t</a:t>
                </a:r>
                <a:r>
                  <a:rPr lang="en-US" sz="1600" baseline="-25000">
                    <a:solidFill>
                      <a:srgbClr val="1503FB"/>
                    </a:solidFill>
                  </a:rPr>
                  <a:t>w</a:t>
                </a:r>
                <a:r>
                  <a:rPr lang="en-US" sz="1600">
                    <a:solidFill>
                      <a:srgbClr val="1503FB"/>
                    </a:solidFill>
                  </a:rPr>
                  <a:t>) </a:t>
                </a:r>
                <a:r>
                  <a:rPr lang="en-US" sz="1600" smtClean="0">
                    <a:solidFill>
                      <a:srgbClr val="1503FB"/>
                    </a:solidFill>
                  </a:rPr>
                  <a:t>log p.</a:t>
                </a:r>
                <a:endParaRPr lang="en-US" sz="1600">
                  <a:solidFill>
                    <a:srgbClr val="1503FB"/>
                  </a:solidFill>
                </a:endParaRPr>
              </a:p>
              <a:p>
                <a:endParaRPr lang="en-US" sz="160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787" y="1584463"/>
                <a:ext cx="3298003" cy="5228226"/>
              </a:xfrm>
              <a:prstGeom prst="rect">
                <a:avLst/>
              </a:prstGeom>
              <a:blipFill>
                <a:blip r:embed="rId3"/>
                <a:stretch>
                  <a:fillRect l="-552" t="-233" r="-2026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78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Prefix sum on hypercube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3" y="1123437"/>
            <a:ext cx="5663398" cy="573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02683" y="1404736"/>
            <a:ext cx="3369923" cy="4893647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Each process keeps two values, its prefix sum p (shown in brackets), and the sum s of all the values it’s received (shown in parentheses).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There are some mistakes in the s values, e.g. in figure (b) the (6) value should be (6+7), and in figure (c), (4+5+6) should be (4+5+6+7)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In each step, each process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Sends its s value along a new dimension, in order of least to most significant dimension.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Adds s it receives into its own 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If it received s from a lower ordered process, it adds the new s into its current 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This works correctly because by the time a process is ready to receive data along a dimension, all values of processes in lower dimensions have been summed in s and will be sent.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There are log p steps, and the total cost is (t</a:t>
            </a:r>
            <a:r>
              <a:rPr lang="en-US" sz="1400" baseline="-25000" smtClean="0">
                <a:solidFill>
                  <a:srgbClr val="1503FB"/>
                </a:solidFill>
              </a:rPr>
              <a:t>s</a:t>
            </a:r>
            <a:r>
              <a:rPr lang="en-US" sz="1400" smtClean="0">
                <a:solidFill>
                  <a:srgbClr val="1503FB"/>
                </a:solidFill>
              </a:rPr>
              <a:t> </a:t>
            </a:r>
            <a:r>
              <a:rPr lang="en-US" sz="1400">
                <a:solidFill>
                  <a:srgbClr val="1503FB"/>
                </a:solidFill>
              </a:rPr>
              <a:t>+ m t</a:t>
            </a:r>
            <a:r>
              <a:rPr lang="en-US" sz="1400" baseline="-25000">
                <a:solidFill>
                  <a:srgbClr val="1503FB"/>
                </a:solidFill>
              </a:rPr>
              <a:t>w</a:t>
            </a:r>
            <a:r>
              <a:rPr lang="en-US" sz="1400">
                <a:solidFill>
                  <a:srgbClr val="1503FB"/>
                </a:solidFill>
              </a:rPr>
              <a:t>) </a:t>
            </a:r>
            <a:r>
              <a:rPr lang="en-US" sz="1400" smtClean="0">
                <a:solidFill>
                  <a:srgbClr val="1503FB"/>
                </a:solidFill>
              </a:rPr>
              <a:t>log p.</a:t>
            </a:r>
            <a:endParaRPr lang="en-US" sz="14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30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58271</TotalTime>
  <Words>1267</Words>
  <Application>Microsoft Office PowerPoint</Application>
  <PresentationFormat>On-screen Show (4:3)</PresentationFormat>
  <Paragraphs>136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Implementing Collective Communication</vt:lpstr>
      <vt:lpstr>Collective communication</vt:lpstr>
      <vt:lpstr>Broadcast and reduction on ring</vt:lpstr>
      <vt:lpstr>Broadcast on mesh</vt:lpstr>
      <vt:lpstr>Broadcast on hypercube</vt:lpstr>
      <vt:lpstr>All-to-all broadcast on ring</vt:lpstr>
      <vt:lpstr>All-to-all broadcast on torus</vt:lpstr>
      <vt:lpstr>All-to-all broadcast and reduce on hypercube</vt:lpstr>
      <vt:lpstr>Prefix sum on hypercube</vt:lpstr>
      <vt:lpstr>Scatter and gather</vt:lpstr>
      <vt:lpstr>All-to-all personalized on ring</vt:lpstr>
      <vt:lpstr>All-to-all personalized on torus</vt:lpstr>
      <vt:lpstr>All-all personalized on hypercube</vt:lpstr>
      <vt:lpstr>All-all personalized on hypercube</vt:lpstr>
      <vt:lpstr>Circular shift on mesh</vt:lpstr>
      <vt:lpstr>Circular shift on hypercube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3698</cp:revision>
  <cp:lastPrinted>2019-03-06T05:35:13Z</cp:lastPrinted>
  <dcterms:created xsi:type="dcterms:W3CDTF">2004-01-06T19:40:29Z</dcterms:created>
  <dcterms:modified xsi:type="dcterms:W3CDTF">2021-03-16T03:26:10Z</dcterms:modified>
</cp:coreProperties>
</file>