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75" d="100"/>
          <a:sy n="175" d="100"/>
        </p:scale>
        <p:origin x="1232" y="8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0" y="3474720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GPUs and CUDA 1</a:t>
            </a:r>
            <a:br>
              <a:rPr lang="en-US" sz="4000" smtClean="0"/>
            </a:br>
            <a:r>
              <a:rPr lang="en-US" sz="4000" smtClean="0"/>
              <a:t>Threading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1013" cy="5105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Use labels to declare host and device functions.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Allocate memory on device.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cudaMalloc((void **) 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mtClean="0"/>
              <a:t>Transfer memory.</a:t>
            </a:r>
          </a:p>
          <a:p>
            <a:pPr lvl="1">
              <a:defRPr/>
            </a:pPr>
            <a:r>
              <a:rPr lang="en-US" sz="2400" smtClean="0"/>
              <a:t>Let </a:t>
            </a:r>
            <a:r>
              <a:rPr lang="en-US" sz="240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smtClean="0"/>
              <a:t> be some host data and </a:t>
            </a:r>
            <a:r>
              <a:rPr lang="en-US" sz="2400" smtClean="0">
                <a:latin typeface="Consolas" panose="020B0609020204030204" pitchFamily="49" charset="0"/>
                <a:cs typeface="Consolas" panose="020B0609020204030204" pitchFamily="49" charset="0"/>
              </a:rPr>
              <a:t>d_x</a:t>
            </a:r>
            <a:r>
              <a:rPr lang="en-US" sz="2400" smtClean="0"/>
              <a:t> be a pointer to device memory.</a:t>
            </a:r>
          </a:p>
          <a:p>
            <a:pPr lvl="1">
              <a:defRPr/>
            </a:pPr>
            <a:r>
              <a:rPr lang="en-US" sz="2400" smtClean="0"/>
              <a:t>From host to device (send input).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cudaMemcpy(d_x, 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cudaMemcpyHostToDevice)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 sz="2400"/>
              <a:t>From </a:t>
            </a:r>
            <a:r>
              <a:rPr lang="en-US" sz="2400" smtClean="0"/>
              <a:t>device to host (receive output).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cudaMemcpy(x, d_x, </a:t>
            </a:r>
            <a:r>
              <a:rPr lang="en-US" sz="2100">
                <a:latin typeface="Consolas" panose="020B0609020204030204" pitchFamily="49" charset="0"/>
                <a:cs typeface="Consolas" panose="020B0609020204030204" pitchFamily="49" charset="0"/>
              </a:rPr>
              <a:t>size, </a:t>
            </a:r>
            <a:r>
              <a:rPr lang="en-US" sz="2100" smtClean="0">
                <a:latin typeface="Consolas" panose="020B0609020204030204" pitchFamily="49" charset="0"/>
                <a:cs typeface="Consolas" panose="020B0609020204030204" pitchFamily="49" charset="0"/>
              </a:rPr>
              <a:t>cudaMemcpyDeviceToHost)</a:t>
            </a:r>
            <a:endParaRPr lang="en-US" sz="2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endParaRPr lang="en-US" sz="200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pic>
        <p:nvPicPr>
          <p:cNvPr id="1638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1922463"/>
            <a:ext cx="466725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260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41925"/>
          </a:xfrm>
        </p:spPr>
        <p:txBody>
          <a:bodyPr/>
          <a:lstStyle/>
          <a:p>
            <a:r>
              <a:rPr lang="en-US" altLang="en-US" sz="2200" smtClean="0"/>
              <a:t>When calling kernel, must specify number of threads.</a:t>
            </a:r>
          </a:p>
          <a:p>
            <a:pPr lvl="1"/>
            <a:r>
              <a:rPr lang="en-US" altLang="en-US" sz="2000" smtClean="0"/>
              <a:t>Threads grouped into blocks.</a:t>
            </a:r>
          </a:p>
          <a:p>
            <a:pPr lvl="1"/>
            <a:r>
              <a:rPr lang="en-US" altLang="en-US" sz="2000" smtClean="0"/>
              <a:t>Specify number of blocks, and number of threads per block.</a:t>
            </a:r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endParaRPr lang="en-US" altLang="en-US" sz="2200" smtClean="0"/>
          </a:p>
          <a:p>
            <a:r>
              <a:rPr lang="en-US" altLang="en-US" sz="2200" smtClean="0"/>
              <a:t>Invoke kernel.</a:t>
            </a:r>
          </a:p>
          <a:p>
            <a:pPr lvl="1"/>
            <a:r>
              <a:rPr lang="en-US" altLang="en-US" sz="2000" smtClean="0"/>
              <a:t>Let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en-US" sz="2000" b="1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smtClean="0"/>
              <a:t>be total # threads, </a:t>
            </a:r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000" smtClean="0"/>
              <a:t> be # threads per block.  </a:t>
            </a:r>
          </a:p>
          <a:p>
            <a:pPr lvl="2"/>
            <a:r>
              <a:rPr lang="en-US" altLang="en-US" sz="1800" smtClean="0"/>
              <a:t>Start </a:t>
            </a:r>
            <a:r>
              <a:rPr lang="en-US" altLang="en-US" sz="18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ceil(n/t)</a:t>
            </a:r>
            <a:r>
              <a:rPr lang="en-US" altLang="en-US" sz="1800" smtClean="0"/>
              <a:t>thread blocks with </a:t>
            </a:r>
            <a:r>
              <a:rPr lang="en-US" altLang="en-US" sz="18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sz="1800" smtClean="0"/>
              <a:t> threads each.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  <a:p>
            <a:pPr lvl="1"/>
            <a:r>
              <a:rPr lang="en-US" altLang="en-US" sz="20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ceil</a:t>
            </a:r>
            <a:r>
              <a:rPr lang="en-US" altLang="en-US" sz="2000" smtClean="0"/>
              <a:t> ensures we have at least n threads.</a:t>
            </a:r>
          </a:p>
        </p:txBody>
      </p:sp>
      <p:pic>
        <p:nvPicPr>
          <p:cNvPr id="1741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99" y="2674375"/>
            <a:ext cx="4971873" cy="172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7102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Vector addition code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65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vecAddKernel(float*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i = threadId.x + blockDim.x * blockId.x;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if (i&lt;n) C[i] = A[i] + B[i];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vecAdd(float* A, float* B, float* C, int n)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size = n * sizeof(float);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float *d_A, *d_B, *d_C;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&amp;d_A,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cudaMemcpy(d_A, A, size, cudaMemcpyHostToDevice);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&amp;d_B, size);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	cudaMemcpy(d_B, B, size, cudaMemcpyHostToDevice);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cudaMalloc((void **) &amp;d_C, size);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100" smtClean="0">
                <a:solidFill>
                  <a:srgbClr val="FF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vecAddKernel&lt;&lt;&lt;ceil(n/256), 256&gt;&gt;&gt;(d_A, d_B, d_C, n);</a:t>
            </a:r>
          </a:p>
          <a:p>
            <a:pPr eaLnBrk="1" hangingPunct="1">
              <a:buFontTx/>
              <a:buNone/>
            </a:pP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cudaMemcpy(C, d_C, size, cudaMemcpyDeviceToHost);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cudaFree(d_A); cudaFree(d_B); cudaFree(d_C); 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vecAdd(A_h, B_h, C_h, N);</a:t>
            </a:r>
          </a:p>
          <a:p>
            <a:pPr eaLnBrk="1" hangingPunct="1">
              <a:buFontTx/>
              <a:buNone/>
            </a:pPr>
            <a:r>
              <a:rPr lang="en-US" altLang="en-US" sz="1100" smtClean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en-US" sz="1100" smtClean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99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thread organization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86738" cy="351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All CUDA threads run the same code.</a:t>
            </a:r>
          </a:p>
          <a:p>
            <a:pPr lvl="1">
              <a:defRPr/>
            </a:pPr>
            <a:r>
              <a:rPr lang="en-US" smtClean="0"/>
              <a:t>But they can operate on different data based on their thread ID.</a:t>
            </a:r>
          </a:p>
          <a:p>
            <a:pPr lvl="1">
              <a:defRPr/>
            </a:pPr>
            <a:r>
              <a:rPr lang="en-US" smtClean="0"/>
              <a:t>They can also be at different points in the code.</a:t>
            </a:r>
          </a:p>
          <a:p>
            <a:pPr>
              <a:defRPr/>
            </a:pPr>
            <a:r>
              <a:rPr lang="en-US" smtClean="0"/>
              <a:t>Threads are organized in two levels.</a:t>
            </a:r>
          </a:p>
          <a:p>
            <a:pPr lvl="1">
              <a:defRPr/>
            </a:pPr>
            <a:r>
              <a:rPr lang="en-US" smtClean="0"/>
              <a:t>A “grid” containing multiple thread blocks.</a:t>
            </a:r>
          </a:p>
          <a:p>
            <a:pPr lvl="1">
              <a:defRPr/>
            </a:pPr>
            <a:r>
              <a:rPr lang="en-US" smtClean="0"/>
              <a:t>Each thread block contains a number of threads.</a:t>
            </a:r>
          </a:p>
          <a:p>
            <a:pPr lvl="2">
              <a:defRPr/>
            </a:pPr>
            <a:r>
              <a:rPr lang="en-US" smtClean="0"/>
              <a:t>All blocks have same size (i.e. number of threads).</a:t>
            </a:r>
          </a:p>
          <a:p>
            <a:pPr lvl="1">
              <a:defRPr/>
            </a:pPr>
            <a:r>
              <a:rPr lang="en-US" smtClean="0"/>
              <a:t>Grid and blocks can be 1D, 2D or 3D.  Let’s look at 1D first.</a:t>
            </a:r>
          </a:p>
          <a:p>
            <a:pPr lvl="1">
              <a:defRPr/>
            </a:pPr>
            <a:r>
              <a:rPr lang="en-US" smtClean="0"/>
              <a:t>Will discuss reason for having two levels later.</a:t>
            </a:r>
          </a:p>
          <a:p>
            <a:pPr>
              <a:defRPr/>
            </a:pPr>
            <a:endParaRPr lang="en-US" smtClean="0"/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55" y="4423026"/>
            <a:ext cx="6046562" cy="210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9856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601788"/>
            <a:ext cx="8558213" cy="5294312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kernel is started, all threads assigned a unique (block number, thread number within its block).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2600"/>
          </a:p>
          <a:p>
            <a:pPr lvl="1">
              <a:defRPr/>
            </a:pPr>
            <a:endParaRPr lang="en-US" sz="2200" smtClean="0"/>
          </a:p>
          <a:p>
            <a:pPr lvl="1">
              <a:defRPr/>
            </a:pPr>
            <a:r>
              <a:rPr lang="en-US" smtClean="0"/>
              <a:t>So </a:t>
            </a:r>
            <a:r>
              <a:rPr lang="en-US"/>
              <a:t>we can uniquely </a:t>
            </a:r>
            <a:r>
              <a:rPr lang="en-US" smtClean="0"/>
              <a:t>identify a </a:t>
            </a:r>
            <a:r>
              <a:rPr lang="en-US"/>
              <a:t>thread by its (blockId.x, threadId.x).</a:t>
            </a:r>
          </a:p>
          <a:p>
            <a:pPr lvl="1">
              <a:defRPr/>
            </a:pPr>
            <a:r>
              <a:rPr lang="en-US"/>
              <a:t>Number of threads in a block = blockDim.x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vector addition, want every element to be processed by a thread.</a:t>
            </a:r>
            <a:endParaRPr lang="en-US"/>
          </a:p>
          <a:p>
            <a:pPr lvl="1">
              <a:defRPr/>
            </a:pPr>
            <a:r>
              <a:rPr lang="en-US"/>
              <a:t>Let’s map thread (blockId.x, threadId.x) to </a:t>
            </a:r>
            <a:r>
              <a:rPr lang="en-US" smtClean="0"/>
              <a:t>vector element</a:t>
            </a:r>
            <a:endParaRPr lang="en-US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900">
                <a:solidFill>
                  <a:srgbClr val="1503FB"/>
                </a:solidFill>
              </a:rPr>
              <a:t>blockId.x * blockDim.x + threadId.x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 </a:t>
            </a:r>
            <a:r>
              <a:rPr lang="en-US"/>
              <a:t>Block size </a:t>
            </a:r>
            <a:r>
              <a:rPr lang="en-US" smtClean="0"/>
              <a:t>256.  Thread </a:t>
            </a:r>
            <a:r>
              <a:rPr lang="en-US"/>
              <a:t>23 in block 3 </a:t>
            </a:r>
            <a:r>
              <a:rPr lang="en-US" smtClean="0"/>
              <a:t>maps to element </a:t>
            </a:r>
            <a:r>
              <a:rPr lang="en-US"/>
              <a:t>3*256+23 = 791.</a:t>
            </a:r>
          </a:p>
          <a:p>
            <a:pPr lvl="1">
              <a:defRPr/>
            </a:pPr>
            <a:r>
              <a:rPr lang="en-US"/>
              <a:t>Each thread mapped to a different </a:t>
            </a:r>
            <a:r>
              <a:rPr lang="en-US" smtClean="0"/>
              <a:t>element.</a:t>
            </a:r>
            <a:endParaRPr lang="en-US"/>
          </a:p>
          <a:p>
            <a:pPr lvl="1">
              <a:defRPr/>
            </a:pPr>
            <a:r>
              <a:rPr lang="en-US" smtClean="0"/>
              <a:t>Every element from 0 to n-1 assigned a thread.</a:t>
            </a:r>
          </a:p>
          <a:p>
            <a:pPr lvl="1">
              <a:defRPr/>
            </a:pPr>
            <a:r>
              <a:rPr lang="en-US" smtClean="0"/>
              <a:t>Other mappings also possible, depending on problem requirements.</a:t>
            </a:r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1314450"/>
            <a:ext cx="387985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078038" y="3416300"/>
            <a:ext cx="4987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KernelFunction&lt;&lt;&lt;ceil(n/t), t&gt;&gt;&gt;(args)</a:t>
            </a:r>
          </a:p>
        </p:txBody>
      </p:sp>
    </p:spTree>
    <p:extLst>
      <p:ext uri="{BB962C8B-B14F-4D97-AF65-F5344CB8AC3E}">
        <p14:creationId xmlns:p14="http://schemas.microsoft.com/office/powerpoint/2010/main" val="671105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Multidimensional thread organization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724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Since vectors are 1D, natural to use 1D thread organization.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smtClean="0"/>
              <a:t>For 2D (matrices, computer graphics, etc) and 3D (volumetric, 2D + time) data, more natural to use 2D or 3D thread organization.</a:t>
            </a:r>
          </a:p>
          <a:p>
            <a:endParaRPr lang="en-US" altLang="en-US" sz="2800" smtClean="0"/>
          </a:p>
          <a:p>
            <a:endParaRPr lang="en-US" altLang="en-US" sz="2800" smtClean="0"/>
          </a:p>
        </p:txBody>
      </p:sp>
      <p:pic>
        <p:nvPicPr>
          <p:cNvPr id="1638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2470150"/>
            <a:ext cx="3529013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85800" y="2343150"/>
            <a:ext cx="44132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80000"/>
              <a:buFont typeface="Wingdings" panose="05000000000000000000" pitchFamily="2" charset="2"/>
              <a:buChar char="q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70000"/>
              <a:buFont typeface="Wingdings" panose="05000000000000000000" pitchFamily="2" charset="2"/>
              <a:buChar char="q"/>
              <a:defRPr sz="2200" b="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Pct val="65000"/>
              <a:buFont typeface="Wingdings" panose="05000000000000000000" pitchFamily="2" charset="2"/>
              <a:buChar char="v"/>
              <a:defRPr sz="2000" b="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defRPr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800" kern="0" smtClean="0"/>
              <a:t>The grid of thread blocks can be 1D, 2D or 3D.</a:t>
            </a:r>
          </a:p>
          <a:p>
            <a:pPr>
              <a:defRPr/>
            </a:pPr>
            <a:r>
              <a:rPr lang="en-US" sz="1800" kern="0" smtClean="0"/>
              <a:t>Each thread block within a grid can also be 1D, 2D or 3D.</a:t>
            </a:r>
          </a:p>
          <a:p>
            <a:pPr>
              <a:defRPr/>
            </a:pPr>
            <a:r>
              <a:rPr lang="en-US" sz="1800" kern="0" smtClean="0"/>
              <a:t>The grid and thread block dimensions don’t have to be equal.</a:t>
            </a:r>
          </a:p>
          <a:p>
            <a:pPr>
              <a:defRPr/>
            </a:pPr>
            <a:r>
              <a:rPr lang="en-US" sz="1800" kern="0" smtClean="0"/>
              <a:t>Grid and block size should be power of 2.</a:t>
            </a:r>
          </a:p>
          <a:p>
            <a:pPr>
              <a:defRPr/>
            </a:pPr>
            <a:r>
              <a:rPr lang="en-US" sz="1800" smtClean="0"/>
              <a:t>Each thread is identified by</a:t>
            </a:r>
          </a:p>
          <a:p>
            <a:pPr marL="569913" lvl="1" indent="-112713">
              <a:defRPr/>
            </a:pPr>
            <a:r>
              <a:rPr lang="en-US" sz="1600" smtClean="0"/>
              <a:t>A block ID (blockId.x</a:t>
            </a:r>
            <a:r>
              <a:rPr lang="en-US" sz="1600"/>
              <a:t>, blockId.y, blockId.z).</a:t>
            </a:r>
          </a:p>
          <a:p>
            <a:pPr marL="569913" lvl="1" indent="-112713">
              <a:defRPr/>
            </a:pPr>
            <a:r>
              <a:rPr lang="en-US" sz="1600"/>
              <a:t>Within its </a:t>
            </a:r>
            <a:r>
              <a:rPr lang="en-US" sz="1600" smtClean="0"/>
              <a:t>block, its thread ID (threadId.x</a:t>
            </a:r>
            <a:r>
              <a:rPr lang="en-US" sz="1600"/>
              <a:t>, threadId.y, threadId.z).</a:t>
            </a:r>
          </a:p>
          <a:p>
            <a:pPr>
              <a:defRPr/>
            </a:pPr>
            <a:endParaRPr lang="en-US" sz="1800" kern="0"/>
          </a:p>
        </p:txBody>
      </p:sp>
    </p:spTree>
    <p:extLst>
      <p:ext uri="{BB962C8B-B14F-4D97-AF65-F5344CB8AC3E}">
        <p14:creationId xmlns:p14="http://schemas.microsoft.com/office/powerpoint/2010/main" val="15650237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Starting a 2D thread block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132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000"/>
              <a:t>M</a:t>
            </a:r>
            <a:r>
              <a:rPr lang="en-US" sz="2000" smtClean="0"/>
              <a:t>ap threads to a matrix P of size WIDTH x WIDTH.</a:t>
            </a:r>
          </a:p>
          <a:p>
            <a:pPr>
              <a:defRPr/>
            </a:pPr>
            <a:r>
              <a:rPr lang="en-US" sz="2000" smtClean="0"/>
              <a:t>One way is to tile matrix with square thread blocks.</a:t>
            </a:r>
          </a:p>
          <a:p>
            <a:pPr lvl="1">
              <a:defRPr/>
            </a:pPr>
            <a:r>
              <a:rPr lang="en-US" sz="2000" smtClean="0"/>
              <a:t>Make blocks of size (TILE_WIDTH x TILE_WIDTH).</a:t>
            </a:r>
          </a:p>
          <a:p>
            <a:pPr lvl="1">
              <a:defRPr/>
            </a:pPr>
            <a:r>
              <a:rPr lang="en-US" sz="2000" smtClean="0"/>
              <a:t>Make WIDTH / TILE_WIDTH blocks in each dimension.</a:t>
            </a:r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 lvl="1">
              <a:defRPr/>
            </a:pPr>
            <a:endParaRPr lang="en-US" sz="2000" smtClean="0"/>
          </a:p>
          <a:p>
            <a:pPr>
              <a:defRPr/>
            </a:pPr>
            <a:r>
              <a:rPr lang="en-US" sz="2000" smtClean="0"/>
              <a:t>Start kernel using</a:t>
            </a: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838450"/>
            <a:ext cx="2151063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5" y="2909888"/>
            <a:ext cx="2028825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39813" y="5803900"/>
            <a:ext cx="92630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dimGrid(WIDTH / TILE_WIDTH, WIDTH /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dim3 dimBlock(TILE_WIDTH, TILE_WIDTH, 1);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MatrixMulKernel&lt;&lt;&lt;dimGrid, dimBlock&gt;&gt;&gt;(args);</a:t>
            </a:r>
          </a:p>
        </p:txBody>
      </p:sp>
    </p:spTree>
    <p:extLst>
      <p:ext uri="{BB962C8B-B14F-4D97-AF65-F5344CB8AC3E}">
        <p14:creationId xmlns:p14="http://schemas.microsoft.com/office/powerpoint/2010/main" val="2452810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thread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067425" cy="52101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smtClean="0"/>
              <a:t>Map each thread to an element of P, i.e. a row and a column of P.</a:t>
            </a:r>
            <a:endParaRPr lang="en-US" sz="2800"/>
          </a:p>
          <a:p>
            <a:pPr marL="341313" indent="0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row = blockId.y * blockDim.y + threadId.y</a:t>
            </a:r>
          </a:p>
          <a:p>
            <a:pPr marL="0" indent="341313">
              <a:buFont typeface="Wingdings" panose="05000000000000000000" pitchFamily="2" charset="2"/>
              <a:buNone/>
              <a:defRPr/>
            </a:pPr>
            <a:r>
              <a:rPr lang="en-US" sz="1800">
                <a:solidFill>
                  <a:srgbClr val="1503FB"/>
                </a:solidFill>
              </a:rPr>
              <a:t>column = blockId.x * blockDim.x + </a:t>
            </a:r>
            <a:r>
              <a:rPr lang="en-US" sz="1800" smtClean="0">
                <a:solidFill>
                  <a:srgbClr val="1503FB"/>
                </a:solidFill>
              </a:rPr>
              <a:t>threadId.x</a:t>
            </a:r>
          </a:p>
          <a:p>
            <a:pPr>
              <a:defRPr/>
            </a:pPr>
            <a:r>
              <a:rPr lang="en-US" sz="2800" smtClean="0">
                <a:solidFill>
                  <a:srgbClr val="1503FB"/>
                </a:solidFill>
              </a:rPr>
              <a:t>Ex </a:t>
            </a:r>
            <a:r>
              <a:rPr lang="en-US" sz="2800" smtClean="0"/>
              <a:t>Thread (2,3) in block (0,1) assigned to </a:t>
            </a:r>
            <a:r>
              <a:rPr lang="en-US" sz="2800" smtClean="0"/>
              <a:t>column </a:t>
            </a:r>
            <a:r>
              <a:rPr lang="en-US" sz="2800" smtClean="0"/>
              <a:t>1*4+3=7, </a:t>
            </a:r>
            <a:r>
              <a:rPr lang="en-US" sz="2800" smtClean="0"/>
              <a:t>row </a:t>
            </a:r>
            <a:r>
              <a:rPr lang="en-US" sz="2800" smtClean="0"/>
              <a:t>0*4+2=2.</a:t>
            </a:r>
          </a:p>
          <a:p>
            <a:pPr>
              <a:defRPr/>
            </a:pPr>
            <a:r>
              <a:rPr lang="en-US" sz="2800"/>
              <a:t>Every thread mapped to unique (row, column).</a:t>
            </a:r>
          </a:p>
          <a:p>
            <a:pPr>
              <a:defRPr/>
            </a:pPr>
            <a:r>
              <a:rPr lang="en-US" sz="2800"/>
              <a:t>Every element of </a:t>
            </a:r>
            <a:r>
              <a:rPr lang="en-US" sz="2800" smtClean="0"/>
              <a:t>P assigned </a:t>
            </a:r>
            <a:r>
              <a:rPr lang="en-US" sz="2800"/>
              <a:t>some thread</a:t>
            </a:r>
            <a:r>
              <a:rPr lang="en-US" sz="2800" smtClean="0"/>
              <a:t>.</a:t>
            </a:r>
            <a:endParaRPr lang="en-US" sz="2800"/>
          </a:p>
          <a:p>
            <a:pPr>
              <a:defRPr/>
            </a:pPr>
            <a:endParaRPr lang="en-US" sz="2800"/>
          </a:p>
        </p:txBody>
      </p:sp>
      <p:pic>
        <p:nvPicPr>
          <p:cNvPr id="1126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1423988"/>
            <a:ext cx="21558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564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390650"/>
            <a:ext cx="35893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247650" y="1371600"/>
            <a:ext cx="4846638" cy="51435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mtClean="0"/>
              <a:t>Let M and N be square matrices of size WIDTH.  Compute P=M x N.</a:t>
            </a:r>
          </a:p>
          <a:p>
            <a:pPr>
              <a:defRPr/>
            </a:pPr>
            <a:r>
              <a:rPr lang="en-US" smtClean="0"/>
              <a:t>Can compute in CUDA by mapping one thread to each element in output P.</a:t>
            </a:r>
          </a:p>
          <a:p>
            <a:pPr lvl="1">
              <a:defRPr/>
            </a:pPr>
            <a:r>
              <a:rPr lang="en-US" smtClean="0"/>
              <a:t>Thread multiplies elements along a row of M and column of N and sums.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700" y="5121275"/>
            <a:ext cx="30368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P[i][j] = sum(M[i][k] * N[k][j]) </a:t>
            </a:r>
          </a:p>
          <a:p>
            <a:pPr>
              <a:defRPr/>
            </a:pPr>
            <a:r>
              <a:rPr lang="en-US">
                <a:solidFill>
                  <a:srgbClr val="1503FB"/>
                </a:solidFill>
                <a:latin typeface="+mj-lt"/>
              </a:rPr>
              <a:t>for k=0,...,n-1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81688" y="3768725"/>
            <a:ext cx="785812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row 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97763" y="1050925"/>
            <a:ext cx="1063625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column j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8538" y="3768725"/>
            <a:ext cx="12128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1503FB"/>
                </a:solidFill>
                <a:latin typeface="+mj-lt"/>
              </a:rPr>
              <a:t>P[i][j]</a:t>
            </a:r>
          </a:p>
        </p:txBody>
      </p:sp>
    </p:spTree>
    <p:extLst>
      <p:ext uri="{BB962C8B-B14F-4D97-AF65-F5344CB8AC3E}">
        <p14:creationId xmlns:p14="http://schemas.microsoft.com/office/powerpoint/2010/main" val="4079004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247775"/>
            <a:ext cx="8210550" cy="24431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smtClean="0"/>
              <a:t>Before calling kernel, transfer matrix from host to device.</a:t>
            </a:r>
          </a:p>
          <a:p>
            <a:pPr>
              <a:defRPr/>
            </a:pPr>
            <a:r>
              <a:rPr lang="en-US" sz="2400" smtClean="0"/>
              <a:t>Matrix is represented as 1D array in memory.</a:t>
            </a:r>
          </a:p>
          <a:p>
            <a:pPr lvl="1">
              <a:defRPr/>
            </a:pPr>
            <a:r>
              <a:rPr lang="en-US" sz="2400" smtClean="0"/>
              <a:t>C and CUDA use row-major layout, Fortran uses column-major.</a:t>
            </a:r>
          </a:p>
          <a:p>
            <a:pPr>
              <a:defRPr/>
            </a:pPr>
            <a:r>
              <a:rPr lang="en-US" sz="2400" smtClean="0"/>
              <a:t>For row major, map from 2D index to 1D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sz="2400" smtClean="0">
                <a:solidFill>
                  <a:srgbClr val="1503FB"/>
                </a:solidFill>
              </a:rPr>
              <a:t>(row, col) </a:t>
            </a:r>
            <a:r>
              <a:rPr lang="en-US" sz="2400" smtClean="0">
                <a:solidFill>
                  <a:srgbClr val="1503FB"/>
                </a:solidFill>
                <a:latin typeface="Symbol" panose="05050102010706020507" pitchFamily="18" charset="2"/>
              </a:rPr>
              <a:t>®</a:t>
            </a:r>
            <a:r>
              <a:rPr lang="en-US" sz="2400" smtClean="0">
                <a:solidFill>
                  <a:srgbClr val="1503FB"/>
                </a:solidFill>
              </a:rPr>
              <a:t> row * width + col</a:t>
            </a:r>
            <a:endParaRPr lang="en-US" sz="2400">
              <a:solidFill>
                <a:srgbClr val="1503FB"/>
              </a:solidFill>
              <a:latin typeface="Symbol" panose="05050102010706020507" pitchFamily="18" charset="2"/>
            </a:endParaRPr>
          </a:p>
        </p:txBody>
      </p:sp>
      <p:pic>
        <p:nvPicPr>
          <p:cNvPr id="204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3814763"/>
            <a:ext cx="484187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9981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304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1795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49788" cy="53498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Graphics processing units (GPU) originally used to speed up 3D games.</a:t>
            </a:r>
          </a:p>
          <a:p>
            <a:pPr>
              <a:defRPr/>
            </a:pPr>
            <a:r>
              <a:rPr lang="en-US" smtClean="0"/>
              <a:t>Need high throughput (lots of pixels), but parallelism abundant (compute pixels independently).</a:t>
            </a:r>
          </a:p>
          <a:p>
            <a:pPr>
              <a:defRPr/>
            </a:pPr>
            <a:r>
              <a:rPr lang="en-US" smtClean="0"/>
              <a:t>Fancier games required programmable “pixel shaders”.</a:t>
            </a:r>
          </a:p>
          <a:p>
            <a:pPr>
              <a:defRPr/>
            </a:pPr>
            <a:r>
              <a:rPr lang="en-US" smtClean="0"/>
              <a:t>Around 2006, Nvidia introduced Tesla, a programmable, general purpose GPU (GPGPU).</a:t>
            </a:r>
          </a:p>
          <a:p>
            <a:pPr>
              <a:defRPr/>
            </a:pPr>
            <a:r>
              <a:rPr lang="en-US" smtClean="0"/>
              <a:t>GPUs now essential in machine learning, big data and HPC.  Large amounts of research.</a:t>
            </a:r>
          </a:p>
          <a:p>
            <a:pPr>
              <a:defRPr/>
            </a:pPr>
            <a:r>
              <a:rPr lang="en-US" smtClean="0"/>
              <a:t>GPUs have TFLOPS of performance, “supercomputer on a chip”.</a:t>
            </a:r>
          </a:p>
          <a:p>
            <a:pPr>
              <a:defRPr/>
            </a:pPr>
            <a:r>
              <a:rPr lang="en-US"/>
              <a:t>A</a:t>
            </a:r>
            <a:r>
              <a:rPr lang="en-US" smtClean="0"/>
              <a:t>lso more energy efficient than CPUs, which is increasingly important.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8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2400300"/>
            <a:ext cx="4233862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multiplication</a:t>
            </a: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92125" y="1398588"/>
            <a:ext cx="6111875" cy="3625850"/>
          </a:xfrm>
        </p:spPr>
        <p:txBody>
          <a:bodyPr/>
          <a:lstStyle/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__global__ void MatrixMulKernel(float* d_M, float* d_N, float* d_P, int Width)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Row = blockIdx.y*blockDim.y+threadIdx.y;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int Col = blockIdx.x*blockDim.x+threadIdx.x;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500" smtClean="0">
              <a:solidFill>
                <a:srgbClr val="1503FB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	if ((Row &lt; Width) &amp;&amp; (Col &lt; Width)) {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float Pvalue = 0;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 (int k = 0; k &lt; Width; ++k)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			Pvalue += d_M[Row*Width+k] *      			         d_N[k*Width+Col];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		d_P[Row*Width+Col] = Pvalue;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461963" indent="-4619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smtClean="0">
                <a:solidFill>
                  <a:srgbClr val="1503FB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125" y="4640263"/>
            <a:ext cx="4005263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row = blockId.y * blockDim.y + threadId.y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column = blockId.x * blockDim.x + threadId.x</a:t>
            </a:r>
          </a:p>
          <a:p>
            <a:pPr>
              <a:defRPr/>
            </a:pPr>
            <a:endParaRPr lang="en-US" sz="1400">
              <a:solidFill>
                <a:srgbClr val="FF0000"/>
              </a:solidFill>
              <a:latin typeface="+mj-lt"/>
            </a:endParaRPr>
          </a:p>
          <a:p>
            <a:pPr>
              <a:defRPr/>
            </a:pPr>
            <a:r>
              <a:rPr lang="en-US" sz="1400">
                <a:solidFill>
                  <a:srgbClr val="FF0000"/>
                </a:solidFill>
                <a:latin typeface="+mj-lt"/>
              </a:rPr>
              <a:t>(row, col) </a:t>
            </a:r>
            <a:r>
              <a:rPr lang="en-US" sz="1400">
                <a:solidFill>
                  <a:srgbClr val="FF0000"/>
                </a:solidFill>
                <a:latin typeface="Symbol" panose="05050102010706020507" pitchFamily="18" charset="2"/>
              </a:rPr>
              <a:t>®</a:t>
            </a:r>
            <a:r>
              <a:rPr lang="en-US" sz="1400">
                <a:solidFill>
                  <a:srgbClr val="FF0000"/>
                </a:solidFill>
                <a:latin typeface="+mj-lt"/>
              </a:rPr>
              <a:t> row * width + col</a:t>
            </a:r>
          </a:p>
        </p:txBody>
      </p:sp>
    </p:spTree>
    <p:extLst>
      <p:ext uri="{BB962C8B-B14F-4D97-AF65-F5344CB8AC3E}">
        <p14:creationId xmlns:p14="http://schemas.microsoft.com/office/powerpoint/2010/main" val="3839311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465263"/>
            <a:ext cx="6403975" cy="52974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grid of thread blocks is easier to manage than one big block of threads.</a:t>
            </a:r>
          </a:p>
          <a:p>
            <a:pPr>
              <a:defRPr/>
            </a:pPr>
            <a:r>
              <a:rPr lang="en-US" smtClean="0"/>
              <a:t>GPU has 1000’s of cores, grouped into 10’s of streaming multiprocessors (SMs).</a:t>
            </a:r>
          </a:p>
          <a:p>
            <a:pPr lvl="1">
              <a:defRPr/>
            </a:pPr>
            <a:r>
              <a:rPr lang="en-US" smtClean="0"/>
              <a:t>Each SM has its own memory, scheduling.</a:t>
            </a:r>
          </a:p>
          <a:p>
            <a:pPr lvl="1">
              <a:defRPr/>
            </a:pPr>
            <a:r>
              <a:rPr lang="en-US" smtClean="0"/>
              <a:t>Each SM has e.g. 64 cores (P100 architecture).</a:t>
            </a:r>
          </a:p>
          <a:p>
            <a:pPr>
              <a:defRPr/>
            </a:pPr>
            <a:r>
              <a:rPr lang="en-US" smtClean="0"/>
              <a:t>GPU can start millions of threads, but they don’t all run simultaneously.</a:t>
            </a:r>
          </a:p>
          <a:p>
            <a:pPr>
              <a:defRPr/>
            </a:pPr>
            <a:r>
              <a:rPr lang="en-US" smtClean="0"/>
              <a:t>Scheduler (Gigathread Engine) packs up to ~1000 threads into one block and assigns the block to an SM.</a:t>
            </a:r>
          </a:p>
          <a:p>
            <a:pPr lvl="1">
              <a:defRPr/>
            </a:pPr>
            <a:r>
              <a:rPr lang="en-US" smtClean="0"/>
              <a:t>The threads have consecutive IDs.</a:t>
            </a:r>
          </a:p>
          <a:p>
            <a:pPr lvl="1">
              <a:defRPr/>
            </a:pPr>
            <a:r>
              <a:rPr lang="en-US" smtClean="0"/>
              <a:t>Several thread blocks can be assigned to an SM at same time.</a:t>
            </a:r>
          </a:p>
          <a:p>
            <a:pPr lvl="1">
              <a:defRPr/>
            </a:pPr>
            <a:r>
              <a:rPr lang="en-US" smtClean="0"/>
              <a:t>Threads in a block don’t execute simultaneously either.</a:t>
            </a:r>
          </a:p>
          <a:p>
            <a:pPr lvl="2">
              <a:defRPr/>
            </a:pPr>
            <a:r>
              <a:rPr lang="en-US" smtClean="0"/>
              <a:t>They run in warps of 32 threads; more later.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038" y="1247775"/>
            <a:ext cx="21605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ttp://www.geeks3d.com/public/jegx/201001/fermi_gt100_sm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113" y="3476625"/>
            <a:ext cx="1214437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77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two levels of threads?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3006" cy="530604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A thread block assigned to an SM uses resources (registers, shared memory) on the SM. </a:t>
            </a:r>
          </a:p>
          <a:p>
            <a:pPr lvl="1">
              <a:defRPr/>
            </a:pPr>
            <a:r>
              <a:rPr lang="en-US" smtClean="0"/>
              <a:t>All assigned threads are pre-allocated resources.</a:t>
            </a:r>
          </a:p>
          <a:p>
            <a:pPr lvl="2">
              <a:defRPr/>
            </a:pPr>
            <a:r>
              <a:rPr lang="en-US" smtClean="0"/>
              <a:t>Since we know the block size when we invoke the kernel, the SM knows how much resources to assign.</a:t>
            </a:r>
          </a:p>
          <a:p>
            <a:pPr lvl="1">
              <a:defRPr/>
            </a:pPr>
            <a:r>
              <a:rPr lang="en-US" smtClean="0"/>
              <a:t>This makes switching between threads very fast.</a:t>
            </a:r>
          </a:p>
          <a:p>
            <a:pPr lvl="2">
              <a:defRPr/>
            </a:pPr>
            <a:r>
              <a:rPr lang="en-US" smtClean="0"/>
              <a:t>No dynamic resource allocation.</a:t>
            </a:r>
          </a:p>
          <a:p>
            <a:pPr lvl="2">
              <a:defRPr/>
            </a:pPr>
            <a:r>
              <a:rPr lang="en-US" smtClean="0"/>
              <a:t>SM has huge number (e.g. 64K) of registers, so no register flush when switching threads.</a:t>
            </a:r>
          </a:p>
          <a:p>
            <a:pPr>
              <a:defRPr/>
            </a:pPr>
            <a:r>
              <a:rPr lang="en-US" smtClean="0"/>
              <a:t>Each SM has its own (warp) scheduler to manage threads assigned to it. </a:t>
            </a:r>
          </a:p>
          <a:p>
            <a:pPr>
              <a:defRPr/>
            </a:pPr>
            <a:r>
              <a:rPr lang="en-US" smtClean="0"/>
              <a:t>When </a:t>
            </a:r>
            <a:r>
              <a:rPr lang="en-US"/>
              <a:t>all threads in a block finishes, </a:t>
            </a:r>
            <a:r>
              <a:rPr lang="en-US" smtClean="0"/>
              <a:t>the  resources are freed</a:t>
            </a:r>
            <a:r>
              <a:rPr lang="en-US"/>
              <a:t>.</a:t>
            </a:r>
          </a:p>
          <a:p>
            <a:pPr>
              <a:defRPr/>
            </a:pPr>
            <a:r>
              <a:rPr lang="en-US"/>
              <a:t>Then </a:t>
            </a:r>
            <a:r>
              <a:rPr lang="en-US" smtClean="0"/>
              <a:t>Gigathread Engine schedules a </a:t>
            </a:r>
            <a:r>
              <a:rPr lang="en-US"/>
              <a:t>new block </a:t>
            </a:r>
            <a:r>
              <a:rPr lang="en-US" smtClean="0"/>
              <a:t>to the SM, using the freed </a:t>
            </a:r>
            <a:r>
              <a:rPr lang="en-US"/>
              <a:t>resources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At any time, SM only needs to manage a block of a few thousand threads, instead of entire grid of millions of threads.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8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2098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Different blocks can execute in any order.</a:t>
            </a:r>
          </a:p>
          <a:p>
            <a:pPr lvl="1">
              <a:defRPr/>
            </a:pPr>
            <a:r>
              <a:rPr lang="en-US"/>
              <a:t>Allows CUDA to easily scale to more SMs on higher end GPUs.</a:t>
            </a:r>
          </a:p>
          <a:p>
            <a:pPr lvl="1">
              <a:defRPr/>
            </a:pPr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For 2 SM GPU, can assign blocks 0,</a:t>
            </a:r>
            <a:r>
              <a:rPr lang="en-US">
                <a:solidFill>
                  <a:srgbClr val="1503FB"/>
                </a:solidFill>
              </a:rPr>
              <a:t>1</a:t>
            </a:r>
            <a:r>
              <a:rPr lang="en-US"/>
              <a:t>,2,</a:t>
            </a:r>
            <a:r>
              <a:rPr lang="en-US">
                <a:solidFill>
                  <a:srgbClr val="1503FB"/>
                </a:solidFill>
              </a:rPr>
              <a:t>3</a:t>
            </a:r>
            <a:r>
              <a:rPr lang="en-US"/>
              <a:t>,4,</a:t>
            </a:r>
            <a:r>
              <a:rPr lang="en-US">
                <a:solidFill>
                  <a:srgbClr val="1503FB"/>
                </a:solidFill>
              </a:rPr>
              <a:t>5</a:t>
            </a:r>
            <a:r>
              <a:rPr lang="en-US"/>
              <a:t>...  For 4 SM GPU, assign </a:t>
            </a:r>
            <a:r>
              <a:rPr lang="en-US" smtClean="0"/>
              <a:t>0,</a:t>
            </a:r>
            <a:r>
              <a:rPr lang="en-US" smtClean="0">
                <a:solidFill>
                  <a:srgbClr val="1503FB"/>
                </a:solidFill>
              </a:rPr>
              <a:t>1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2</a:t>
            </a:r>
            <a:r>
              <a:rPr lang="en-US" smtClean="0"/>
              <a:t>,</a:t>
            </a:r>
            <a:r>
              <a:rPr lang="en-US" smtClean="0">
                <a:solidFill>
                  <a:srgbClr val="01FD61"/>
                </a:solidFill>
              </a:rPr>
              <a:t>3</a:t>
            </a:r>
            <a:r>
              <a:rPr lang="en-US" smtClean="0"/>
              <a:t>,4,</a:t>
            </a:r>
            <a:r>
              <a:rPr lang="en-US" smtClean="0">
                <a:solidFill>
                  <a:srgbClr val="1503FB"/>
                </a:solidFill>
              </a:rPr>
              <a:t>5</a:t>
            </a:r>
            <a:r>
              <a:rPr lang="en-US" smtClean="0"/>
              <a:t>,</a:t>
            </a:r>
            <a:r>
              <a:rPr lang="en-US" smtClean="0">
                <a:solidFill>
                  <a:srgbClr val="FF0000"/>
                </a:solidFill>
              </a:rPr>
              <a:t>6</a:t>
            </a:r>
            <a:r>
              <a:rPr lang="en-US" smtClean="0"/>
              <a:t>,</a:t>
            </a:r>
            <a:r>
              <a:rPr lang="en-US">
                <a:solidFill>
                  <a:srgbClr val="01FD61"/>
                </a:solidFill>
              </a:rPr>
              <a:t>7</a:t>
            </a:r>
            <a:r>
              <a:rPr lang="en-US" smtClean="0"/>
              <a:t>...</a:t>
            </a:r>
            <a:endParaRPr lang="en-US"/>
          </a:p>
          <a:p>
            <a:pPr>
              <a:defRPr/>
            </a:pPr>
            <a:r>
              <a:rPr lang="en-US"/>
              <a:t>Drawback is different blocks can’t synchronize, e.g. can’t force block 2 to run after block 1 finishes.</a:t>
            </a:r>
          </a:p>
          <a:p>
            <a:pPr lvl="1">
              <a:defRPr/>
            </a:pPr>
            <a:r>
              <a:rPr lang="en-US"/>
              <a:t>Your code must not depend on a particular block ordering.</a:t>
            </a:r>
          </a:p>
          <a:p>
            <a:pPr>
              <a:defRPr/>
            </a:pPr>
            <a:endParaRPr lang="en-US"/>
          </a:p>
        </p:txBody>
      </p: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447675" y="3744913"/>
            <a:ext cx="8920163" cy="2905125"/>
            <a:chOff x="583124" y="3844489"/>
            <a:chExt cx="8920520" cy="2905728"/>
          </a:xfrm>
        </p:grpSpPr>
        <p:grpSp>
          <p:nvGrpSpPr>
            <p:cNvPr id="17413" name="Group 4"/>
            <p:cNvGrpSpPr>
              <a:grpSpLocks/>
            </p:cNvGrpSpPr>
            <p:nvPr/>
          </p:nvGrpSpPr>
          <p:grpSpPr bwMode="auto">
            <a:xfrm>
              <a:off x="583124" y="3956832"/>
              <a:ext cx="1781606" cy="2781366"/>
              <a:chOff x="683" y="1649"/>
              <a:chExt cx="1151" cy="1899"/>
            </a:xfrm>
          </p:grpSpPr>
          <p:grpSp>
            <p:nvGrpSpPr>
              <p:cNvPr id="17469" name="Group 5"/>
              <p:cNvGrpSpPr>
                <a:grpSpLocks/>
              </p:cNvGrpSpPr>
              <p:nvPr/>
            </p:nvGrpSpPr>
            <p:grpSpPr bwMode="auto">
              <a:xfrm>
                <a:off x="691" y="1649"/>
                <a:ext cx="1021" cy="419"/>
                <a:chOff x="691" y="1737"/>
                <a:chExt cx="1021" cy="419"/>
              </a:xfrm>
            </p:grpSpPr>
            <p:sp>
              <p:nvSpPr>
                <p:cNvPr id="1750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91" y="1737"/>
                  <a:ext cx="1021" cy="41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chemeClr val="bg1"/>
                      </a:solidFill>
                    </a:rPr>
                    <a:t>Device</a:t>
                  </a:r>
                </a:p>
              </p:txBody>
            </p:sp>
            <p:sp>
              <p:nvSpPr>
                <p:cNvPr id="1750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727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  <p:sp>
              <p:nvSpPr>
                <p:cNvPr id="1750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12" y="1901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solidFill>
                        <a:srgbClr val="003300"/>
                      </a:solidFill>
                    </a:rPr>
                    <a:t>SM</a:t>
                  </a:r>
                </a:p>
              </p:txBody>
            </p:sp>
          </p:grpSp>
          <p:grpSp>
            <p:nvGrpSpPr>
              <p:cNvPr id="17470" name="Group 9"/>
              <p:cNvGrpSpPr>
                <a:grpSpLocks/>
              </p:cNvGrpSpPr>
              <p:nvPr/>
            </p:nvGrpSpPr>
            <p:grpSpPr bwMode="auto">
              <a:xfrm>
                <a:off x="683" y="2241"/>
                <a:ext cx="1151" cy="1307"/>
                <a:chOff x="683" y="2321"/>
                <a:chExt cx="1151" cy="1307"/>
              </a:xfrm>
            </p:grpSpPr>
            <p:sp>
              <p:nvSpPr>
                <p:cNvPr id="17471" name="Line 10"/>
                <p:cNvSpPr>
                  <a:spLocks noChangeShapeType="1"/>
                </p:cNvSpPr>
                <p:nvPr/>
              </p:nvSpPr>
              <p:spPr bwMode="auto">
                <a:xfrm>
                  <a:off x="1833" y="2345"/>
                  <a:ext cx="1" cy="128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7472" name="Group 11"/>
                <p:cNvGrpSpPr>
                  <a:grpSpLocks/>
                </p:cNvGrpSpPr>
                <p:nvPr/>
              </p:nvGrpSpPr>
              <p:grpSpPr bwMode="auto">
                <a:xfrm>
                  <a:off x="683" y="2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8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0</a:t>
                      </a:r>
                    </a:p>
                  </p:txBody>
                </p:sp>
              </p:grpSp>
              <p:grpSp>
                <p:nvGrpSpPr>
                  <p:cNvPr id="17499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500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501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1</a:t>
                      </a:r>
                    </a:p>
                  </p:txBody>
                </p:sp>
              </p:grpSp>
            </p:grpSp>
            <p:grpSp>
              <p:nvGrpSpPr>
                <p:cNvPr id="17473" name="Group 19"/>
                <p:cNvGrpSpPr>
                  <a:grpSpLocks/>
                </p:cNvGrpSpPr>
                <p:nvPr/>
              </p:nvGrpSpPr>
              <p:grpSpPr bwMode="auto">
                <a:xfrm>
                  <a:off x="683" y="2654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9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9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5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6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2</a:t>
                      </a:r>
                    </a:p>
                  </p:txBody>
                </p:sp>
              </p:grpSp>
              <p:grpSp>
                <p:nvGrpSpPr>
                  <p:cNvPr id="1749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93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94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3</a:t>
                      </a:r>
                    </a:p>
                  </p:txBody>
                </p:sp>
              </p:grpSp>
            </p:grpSp>
            <p:grpSp>
              <p:nvGrpSpPr>
                <p:cNvPr id="17474" name="Group 27"/>
                <p:cNvGrpSpPr>
                  <a:grpSpLocks/>
                </p:cNvGrpSpPr>
                <p:nvPr/>
              </p:nvGrpSpPr>
              <p:grpSpPr bwMode="auto">
                <a:xfrm>
                  <a:off x="683" y="2987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83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84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8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4</a:t>
                      </a:r>
                    </a:p>
                  </p:txBody>
                </p:sp>
              </p:grpSp>
              <p:grpSp>
                <p:nvGrpSpPr>
                  <p:cNvPr id="1748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6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7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5</a:t>
                      </a:r>
                    </a:p>
                  </p:txBody>
                </p:sp>
              </p:grpSp>
            </p:grpSp>
            <p:grpSp>
              <p:nvGrpSpPr>
                <p:cNvPr id="17475" name="Group 35"/>
                <p:cNvGrpSpPr>
                  <a:grpSpLocks/>
                </p:cNvGrpSpPr>
                <p:nvPr/>
              </p:nvGrpSpPr>
              <p:grpSpPr bwMode="auto">
                <a:xfrm>
                  <a:off x="683" y="3321"/>
                  <a:ext cx="1021" cy="291"/>
                  <a:chOff x="1843" y="2745"/>
                  <a:chExt cx="1021" cy="291"/>
                </a:xfrm>
              </p:grpSpPr>
              <p:sp>
                <p:nvSpPr>
                  <p:cNvPr id="1747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43" y="2745"/>
                    <a:ext cx="1021" cy="291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100" b="1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7477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1879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81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2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6</a:t>
                      </a:r>
                    </a:p>
                  </p:txBody>
                </p:sp>
              </p:grpSp>
              <p:grpSp>
                <p:nvGrpSpPr>
                  <p:cNvPr id="1747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2364" y="2781"/>
                    <a:ext cx="461" cy="230"/>
                    <a:chOff x="3775" y="2037"/>
                    <a:chExt cx="461" cy="230"/>
                  </a:xfrm>
                </p:grpSpPr>
                <p:sp>
                  <p:nvSpPr>
                    <p:cNvPr id="17479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775" y="2037"/>
                      <a:ext cx="461" cy="230"/>
                    </a:xfrm>
                    <a:prstGeom prst="rect">
                      <a:avLst/>
                    </a:prstGeom>
                    <a:solidFill>
                      <a:srgbClr val="FFCC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en-US" sz="1600">
                        <a:solidFill>
                          <a:srgbClr val="003300"/>
                        </a:solidFill>
                      </a:endParaRPr>
                    </a:p>
                  </p:txBody>
                </p:sp>
                <p:sp>
                  <p:nvSpPr>
                    <p:cNvPr id="17480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04" y="2066"/>
                      <a:ext cx="403" cy="173"/>
                    </a:xfrm>
                    <a:prstGeom prst="rect">
                      <a:avLst/>
                    </a:prstGeom>
                    <a:solidFill>
                      <a:srgbClr val="FF9900"/>
                    </a:solidFill>
                    <a:ln w="9525">
                      <a:solidFill>
                        <a:srgbClr val="969696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1100" b="1">
                          <a:solidFill>
                            <a:srgbClr val="003300"/>
                          </a:solidFill>
                        </a:rPr>
                        <a:t>Block 7</a:t>
                      </a:r>
                    </a:p>
                  </p:txBody>
                </p:sp>
              </p:grpSp>
            </p:grpSp>
          </p:grpSp>
        </p:grpSp>
        <p:grpSp>
          <p:nvGrpSpPr>
            <p:cNvPr id="17414" name="Group 43"/>
            <p:cNvGrpSpPr>
              <a:grpSpLocks/>
            </p:cNvGrpSpPr>
            <p:nvPr/>
          </p:nvGrpSpPr>
          <p:grpSpPr bwMode="auto">
            <a:xfrm>
              <a:off x="3227136" y="3844489"/>
              <a:ext cx="1434881" cy="1551062"/>
              <a:chOff x="2233" y="1609"/>
              <a:chExt cx="927" cy="1059"/>
            </a:xfrm>
          </p:grpSpPr>
          <p:sp>
            <p:nvSpPr>
              <p:cNvPr id="17455" name="Text Box 44"/>
              <p:cNvSpPr txBox="1">
                <a:spLocks noChangeArrowheads="1"/>
              </p:cNvSpPr>
              <p:nvPr/>
            </p:nvSpPr>
            <p:spPr bwMode="auto">
              <a:xfrm>
                <a:off x="2233" y="1609"/>
                <a:ext cx="927" cy="1059"/>
              </a:xfrm>
              <a:prstGeom prst="rect">
                <a:avLst/>
              </a:prstGeom>
              <a:solidFill>
                <a:srgbClr val="99FF66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Kernel grid</a:t>
                </a:r>
              </a:p>
            </p:txBody>
          </p:sp>
          <p:grpSp>
            <p:nvGrpSpPr>
              <p:cNvPr id="17456" name="Group 45"/>
              <p:cNvGrpSpPr>
                <a:grpSpLocks/>
              </p:cNvGrpSpPr>
              <p:nvPr/>
            </p:nvGrpSpPr>
            <p:grpSpPr bwMode="auto">
              <a:xfrm>
                <a:off x="2279" y="1809"/>
                <a:ext cx="835" cy="805"/>
                <a:chOff x="2353" y="1809"/>
                <a:chExt cx="835" cy="805"/>
              </a:xfrm>
            </p:grpSpPr>
            <p:grpSp>
              <p:nvGrpSpPr>
                <p:cNvPr id="17457" name="Group 46"/>
                <p:cNvGrpSpPr>
                  <a:grpSpLocks/>
                </p:cNvGrpSpPr>
                <p:nvPr/>
              </p:nvGrpSpPr>
              <p:grpSpPr bwMode="auto">
                <a:xfrm>
                  <a:off x="2353" y="180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7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0</a:t>
                    </a:r>
                  </a:p>
                </p:txBody>
              </p:sp>
              <p:sp>
                <p:nvSpPr>
                  <p:cNvPr id="17468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1</a:t>
                    </a:r>
                  </a:p>
                </p:txBody>
              </p:sp>
            </p:grpSp>
            <p:grpSp>
              <p:nvGrpSpPr>
                <p:cNvPr id="17458" name="Group 49"/>
                <p:cNvGrpSpPr>
                  <a:grpSpLocks/>
                </p:cNvGrpSpPr>
                <p:nvPr/>
              </p:nvGrpSpPr>
              <p:grpSpPr bwMode="auto">
                <a:xfrm>
                  <a:off x="2353" y="2019"/>
                  <a:ext cx="835" cy="173"/>
                  <a:chOff x="2257" y="1809"/>
                  <a:chExt cx="835" cy="173"/>
                </a:xfrm>
              </p:grpSpPr>
              <p:sp>
                <p:nvSpPr>
                  <p:cNvPr id="17465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2</a:t>
                    </a:r>
                  </a:p>
                </p:txBody>
              </p:sp>
              <p:sp>
                <p:nvSpPr>
                  <p:cNvPr id="174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3</a:t>
                    </a:r>
                  </a:p>
                </p:txBody>
              </p:sp>
            </p:grpSp>
            <p:grpSp>
              <p:nvGrpSpPr>
                <p:cNvPr id="17459" name="Group 52"/>
                <p:cNvGrpSpPr>
                  <a:grpSpLocks/>
                </p:cNvGrpSpPr>
                <p:nvPr/>
              </p:nvGrpSpPr>
              <p:grpSpPr bwMode="auto">
                <a:xfrm>
                  <a:off x="2353" y="2230"/>
                  <a:ext cx="835" cy="173"/>
                  <a:chOff x="2257" y="1809"/>
                  <a:chExt cx="835" cy="173"/>
                </a:xfrm>
              </p:grpSpPr>
              <p:sp>
                <p:nvSpPr>
                  <p:cNvPr id="1746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4</a:t>
                    </a:r>
                  </a:p>
                </p:txBody>
              </p:sp>
              <p:sp>
                <p:nvSpPr>
                  <p:cNvPr id="1746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5</a:t>
                    </a:r>
                  </a:p>
                </p:txBody>
              </p:sp>
            </p:grpSp>
            <p:grpSp>
              <p:nvGrpSpPr>
                <p:cNvPr id="17460" name="Group 55"/>
                <p:cNvGrpSpPr>
                  <a:grpSpLocks/>
                </p:cNvGrpSpPr>
                <p:nvPr/>
              </p:nvGrpSpPr>
              <p:grpSpPr bwMode="auto">
                <a:xfrm>
                  <a:off x="2353" y="2441"/>
                  <a:ext cx="835" cy="173"/>
                  <a:chOff x="2257" y="1809"/>
                  <a:chExt cx="835" cy="173"/>
                </a:xfrm>
              </p:grpSpPr>
              <p:sp>
                <p:nvSpPr>
                  <p:cNvPr id="17461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57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6</a:t>
                    </a:r>
                  </a:p>
                </p:txBody>
              </p:sp>
              <p:sp>
                <p:nvSpPr>
                  <p:cNvPr id="17462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89" y="1809"/>
                    <a:ext cx="403" cy="173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969696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1100" b="1">
                        <a:solidFill>
                          <a:srgbClr val="003300"/>
                        </a:solidFill>
                      </a:rPr>
                      <a:t>Block 7</a:t>
                    </a:r>
                  </a:p>
                </p:txBody>
              </p:sp>
            </p:grpSp>
          </p:grpSp>
        </p:grpSp>
        <p:grpSp>
          <p:nvGrpSpPr>
            <p:cNvPr id="17415" name="Group 59"/>
            <p:cNvGrpSpPr>
              <a:grpSpLocks/>
            </p:cNvGrpSpPr>
            <p:nvPr/>
          </p:nvGrpSpPr>
          <p:grpSpPr bwMode="auto">
            <a:xfrm>
              <a:off x="5760786" y="3956363"/>
              <a:ext cx="3066343" cy="613687"/>
              <a:chOff x="3643" y="1817"/>
              <a:chExt cx="1981" cy="419"/>
            </a:xfrm>
          </p:grpSpPr>
          <p:sp>
            <p:nvSpPr>
              <p:cNvPr id="17450" name="Text Box 60"/>
              <p:cNvSpPr txBox="1">
                <a:spLocks noChangeArrowheads="1"/>
              </p:cNvSpPr>
              <p:nvPr/>
            </p:nvSpPr>
            <p:spPr bwMode="auto">
              <a:xfrm>
                <a:off x="3643" y="1817"/>
                <a:ext cx="1981" cy="41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solidFill>
                      <a:schemeClr val="bg1"/>
                    </a:solidFill>
                  </a:rPr>
                  <a:t>Device</a:t>
                </a:r>
              </a:p>
            </p:txBody>
          </p:sp>
          <p:sp>
            <p:nvSpPr>
              <p:cNvPr id="17451" name="Text Box 61"/>
              <p:cNvSpPr txBox="1">
                <a:spLocks noChangeArrowheads="1"/>
              </p:cNvSpPr>
              <p:nvPr/>
            </p:nvSpPr>
            <p:spPr bwMode="auto">
              <a:xfrm>
                <a:off x="367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2" name="Text Box 62"/>
              <p:cNvSpPr txBox="1">
                <a:spLocks noChangeArrowheads="1"/>
              </p:cNvSpPr>
              <p:nvPr/>
            </p:nvSpPr>
            <p:spPr bwMode="auto">
              <a:xfrm>
                <a:off x="4164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3" name="Text Box 63"/>
              <p:cNvSpPr txBox="1">
                <a:spLocks noChangeArrowheads="1"/>
              </p:cNvSpPr>
              <p:nvPr/>
            </p:nvSpPr>
            <p:spPr bwMode="auto">
              <a:xfrm>
                <a:off x="4649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  <p:sp>
            <p:nvSpPr>
              <p:cNvPr id="17454" name="Text Box 64"/>
              <p:cNvSpPr txBox="1">
                <a:spLocks noChangeArrowheads="1"/>
              </p:cNvSpPr>
              <p:nvPr/>
            </p:nvSpPr>
            <p:spPr bwMode="auto">
              <a:xfrm>
                <a:off x="5135" y="1981"/>
                <a:ext cx="461" cy="230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rgbClr val="003300"/>
                    </a:solidFill>
                  </a:rPr>
                  <a:t>SM</a:t>
                </a:r>
              </a:p>
            </p:txBody>
          </p:sp>
        </p:grpSp>
        <p:sp>
          <p:nvSpPr>
            <p:cNvPr id="17416" name="Line 94"/>
            <p:cNvSpPr>
              <a:spLocks noChangeShapeType="1"/>
            </p:cNvSpPr>
            <p:nvPr/>
          </p:nvSpPr>
          <p:spPr bwMode="auto">
            <a:xfrm flipH="1">
              <a:off x="2352321" y="4408582"/>
              <a:ext cx="763723" cy="415322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95"/>
            <p:cNvSpPr>
              <a:spLocks noChangeShapeType="1"/>
            </p:cNvSpPr>
            <p:nvPr/>
          </p:nvSpPr>
          <p:spPr bwMode="auto">
            <a:xfrm>
              <a:off x="4838448" y="4408581"/>
              <a:ext cx="734714" cy="468049"/>
            </a:xfrm>
            <a:prstGeom prst="line">
              <a:avLst/>
            </a:prstGeom>
            <a:noFill/>
            <a:ln w="63500">
              <a:solidFill>
                <a:srgbClr val="1503FB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Text Box 97"/>
            <p:cNvSpPr txBox="1">
              <a:spLocks noChangeArrowheads="1"/>
            </p:cNvSpPr>
            <p:nvPr/>
          </p:nvSpPr>
          <p:spPr bwMode="auto">
            <a:xfrm>
              <a:off x="4921081" y="5275869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5760786" y="5070939"/>
              <a:ext cx="3066343" cy="426212"/>
              <a:chOff x="3659" y="2649"/>
              <a:chExt cx="1981" cy="291"/>
            </a:xfrm>
          </p:grpSpPr>
          <p:sp>
            <p:nvSpPr>
              <p:cNvPr id="17437" name="Text Box 66"/>
              <p:cNvSpPr txBox="1">
                <a:spLocks noChangeArrowheads="1"/>
              </p:cNvSpPr>
              <p:nvPr/>
            </p:nvSpPr>
            <p:spPr bwMode="auto">
              <a:xfrm>
                <a:off x="3659" y="2649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38" name="Group 67"/>
              <p:cNvGrpSpPr>
                <a:grpSpLocks/>
              </p:cNvGrpSpPr>
              <p:nvPr/>
            </p:nvGrpSpPr>
            <p:grpSpPr bwMode="auto">
              <a:xfrm>
                <a:off x="3695" y="2685"/>
                <a:ext cx="461" cy="230"/>
                <a:chOff x="3775" y="2037"/>
                <a:chExt cx="461" cy="230"/>
              </a:xfrm>
            </p:grpSpPr>
            <p:sp>
              <p:nvSpPr>
                <p:cNvPr id="174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0</a:t>
                  </a:r>
                </a:p>
              </p:txBody>
            </p:sp>
          </p:grpSp>
          <p:grpSp>
            <p:nvGrpSpPr>
              <p:cNvPr id="17439" name="Group 70"/>
              <p:cNvGrpSpPr>
                <a:grpSpLocks/>
              </p:cNvGrpSpPr>
              <p:nvPr/>
            </p:nvGrpSpPr>
            <p:grpSpPr bwMode="auto">
              <a:xfrm>
                <a:off x="4180" y="2685"/>
                <a:ext cx="461" cy="230"/>
                <a:chOff x="3775" y="2037"/>
                <a:chExt cx="461" cy="230"/>
              </a:xfrm>
            </p:grpSpPr>
            <p:sp>
              <p:nvSpPr>
                <p:cNvPr id="1744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1</a:t>
                  </a:r>
                </a:p>
              </p:txBody>
            </p:sp>
          </p:grpSp>
          <p:grpSp>
            <p:nvGrpSpPr>
              <p:cNvPr id="17440" name="Group 73"/>
              <p:cNvGrpSpPr>
                <a:grpSpLocks/>
              </p:cNvGrpSpPr>
              <p:nvPr/>
            </p:nvGrpSpPr>
            <p:grpSpPr bwMode="auto">
              <a:xfrm>
                <a:off x="4665" y="2685"/>
                <a:ext cx="461" cy="230"/>
                <a:chOff x="3775" y="2037"/>
                <a:chExt cx="461" cy="230"/>
              </a:xfrm>
            </p:grpSpPr>
            <p:sp>
              <p:nvSpPr>
                <p:cNvPr id="1744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2</a:t>
                  </a:r>
                </a:p>
              </p:txBody>
            </p:sp>
          </p:grpSp>
          <p:grpSp>
            <p:nvGrpSpPr>
              <p:cNvPr id="17441" name="Group 76"/>
              <p:cNvGrpSpPr>
                <a:grpSpLocks/>
              </p:cNvGrpSpPr>
              <p:nvPr/>
            </p:nvGrpSpPr>
            <p:grpSpPr bwMode="auto">
              <a:xfrm>
                <a:off x="5151" y="2685"/>
                <a:ext cx="461" cy="230"/>
                <a:chOff x="3775" y="2037"/>
                <a:chExt cx="461" cy="230"/>
              </a:xfrm>
            </p:grpSpPr>
            <p:sp>
              <p:nvSpPr>
                <p:cNvPr id="174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43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3</a:t>
                  </a:r>
                </a:p>
              </p:txBody>
            </p:sp>
          </p:grpSp>
        </p:grpSp>
        <p:grpSp>
          <p:nvGrpSpPr>
            <p:cNvPr id="17420" name="Group 79"/>
            <p:cNvGrpSpPr>
              <a:grpSpLocks/>
            </p:cNvGrpSpPr>
            <p:nvPr/>
          </p:nvGrpSpPr>
          <p:grpSpPr bwMode="auto">
            <a:xfrm>
              <a:off x="5760786" y="5591639"/>
              <a:ext cx="3066343" cy="426212"/>
              <a:chOff x="3603" y="3225"/>
              <a:chExt cx="1981" cy="291"/>
            </a:xfrm>
          </p:grpSpPr>
          <p:sp>
            <p:nvSpPr>
              <p:cNvPr id="17424" name="Text Box 80"/>
              <p:cNvSpPr txBox="1">
                <a:spLocks noChangeArrowheads="1"/>
              </p:cNvSpPr>
              <p:nvPr/>
            </p:nvSpPr>
            <p:spPr bwMode="auto">
              <a:xfrm>
                <a:off x="3603" y="3225"/>
                <a:ext cx="1981" cy="291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1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425" name="Group 81"/>
              <p:cNvGrpSpPr>
                <a:grpSpLocks/>
              </p:cNvGrpSpPr>
              <p:nvPr/>
            </p:nvGrpSpPr>
            <p:grpSpPr bwMode="auto">
              <a:xfrm>
                <a:off x="3639" y="3261"/>
                <a:ext cx="461" cy="230"/>
                <a:chOff x="3775" y="2037"/>
                <a:chExt cx="461" cy="230"/>
              </a:xfrm>
            </p:grpSpPr>
            <p:sp>
              <p:nvSpPr>
                <p:cNvPr id="17435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6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4</a:t>
                  </a:r>
                </a:p>
              </p:txBody>
            </p:sp>
          </p:grpSp>
          <p:grpSp>
            <p:nvGrpSpPr>
              <p:cNvPr id="17426" name="Group 84"/>
              <p:cNvGrpSpPr>
                <a:grpSpLocks/>
              </p:cNvGrpSpPr>
              <p:nvPr/>
            </p:nvGrpSpPr>
            <p:grpSpPr bwMode="auto">
              <a:xfrm>
                <a:off x="4124" y="3261"/>
                <a:ext cx="461" cy="230"/>
                <a:chOff x="3775" y="2037"/>
                <a:chExt cx="461" cy="230"/>
              </a:xfrm>
            </p:grpSpPr>
            <p:sp>
              <p:nvSpPr>
                <p:cNvPr id="1743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5</a:t>
                  </a:r>
                </a:p>
              </p:txBody>
            </p:sp>
          </p:grpSp>
          <p:grpSp>
            <p:nvGrpSpPr>
              <p:cNvPr id="17427" name="Group 87"/>
              <p:cNvGrpSpPr>
                <a:grpSpLocks/>
              </p:cNvGrpSpPr>
              <p:nvPr/>
            </p:nvGrpSpPr>
            <p:grpSpPr bwMode="auto">
              <a:xfrm>
                <a:off x="4609" y="3261"/>
                <a:ext cx="461" cy="230"/>
                <a:chOff x="3775" y="2037"/>
                <a:chExt cx="461" cy="230"/>
              </a:xfrm>
            </p:grpSpPr>
            <p:sp>
              <p:nvSpPr>
                <p:cNvPr id="1743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2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6</a:t>
                  </a:r>
                </a:p>
              </p:txBody>
            </p:sp>
          </p:grpSp>
          <p:grpSp>
            <p:nvGrpSpPr>
              <p:cNvPr id="17428" name="Group 90"/>
              <p:cNvGrpSpPr>
                <a:grpSpLocks/>
              </p:cNvGrpSpPr>
              <p:nvPr/>
            </p:nvGrpSpPr>
            <p:grpSpPr bwMode="auto">
              <a:xfrm>
                <a:off x="5095" y="3261"/>
                <a:ext cx="461" cy="230"/>
                <a:chOff x="3775" y="2037"/>
                <a:chExt cx="461" cy="230"/>
              </a:xfrm>
            </p:grpSpPr>
            <p:sp>
              <p:nvSpPr>
                <p:cNvPr id="1742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775" y="2037"/>
                  <a:ext cx="461" cy="230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solidFill>
                      <a:srgbClr val="003300"/>
                    </a:solidFill>
                  </a:endParaRPr>
                </a:p>
              </p:txBody>
            </p:sp>
            <p:sp>
              <p:nvSpPr>
                <p:cNvPr id="17430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804" y="2066"/>
                  <a:ext cx="403" cy="173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100" b="1">
                      <a:solidFill>
                        <a:srgbClr val="003300"/>
                      </a:solidFill>
                    </a:rPr>
                    <a:t>Block 7</a:t>
                  </a:r>
                </a:p>
              </p:txBody>
            </p:sp>
          </p:grpSp>
        </p:grpSp>
        <p:sp>
          <p:nvSpPr>
            <p:cNvPr id="17421" name="Line 93"/>
            <p:cNvSpPr>
              <a:spLocks noChangeShapeType="1"/>
            </p:cNvSpPr>
            <p:nvPr/>
          </p:nvSpPr>
          <p:spPr bwMode="auto">
            <a:xfrm>
              <a:off x="5573162" y="5070939"/>
              <a:ext cx="0" cy="9066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TextBox 96"/>
            <p:cNvSpPr txBox="1">
              <a:spLocks noChangeArrowheads="1"/>
            </p:cNvSpPr>
            <p:nvPr/>
          </p:nvSpPr>
          <p:spPr bwMode="auto">
            <a:xfrm>
              <a:off x="5760786" y="6288552"/>
              <a:ext cx="37428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Source:</a:t>
              </a:r>
              <a:r>
                <a:rPr lang="en-US" altLang="en-US" sz="1200"/>
                <a:t> Programming Massively Parallel Processors: A Hands on Approach.  Kirk, Hwu</a:t>
              </a:r>
              <a:endParaRPr lang="en-US" altLang="en-US" sz="1200" i="1"/>
            </a:p>
          </p:txBody>
        </p:sp>
        <p:sp>
          <p:nvSpPr>
            <p:cNvPr id="17423" name="Text Box 97"/>
            <p:cNvSpPr txBox="1">
              <a:spLocks noChangeArrowheads="1"/>
            </p:cNvSpPr>
            <p:nvPr/>
          </p:nvSpPr>
          <p:spPr bwMode="auto">
            <a:xfrm>
              <a:off x="2374565" y="5297653"/>
              <a:ext cx="6520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Palatino" panose="02040602050305020304" pitchFamily="18" charset="0"/>
                </a:rPr>
                <a:t>time</a:t>
              </a:r>
              <a:endParaRPr lang="en-US" altLang="en-US" sz="2000">
                <a:latin typeface="Palatino" panose="020406020503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80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530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mtClean="0"/>
              <a:t>Suppose you want to synchronize blocks, e.g. make sure some blocks do statement 1 before other blocks do statement 2.</a:t>
            </a:r>
          </a:p>
          <a:p>
            <a:pPr>
              <a:defRPr/>
            </a:pPr>
            <a:r>
              <a:rPr lang="en-US" smtClean="0"/>
              <a:t>Can only do this by putting 2 statements in different kernels.</a:t>
            </a:r>
          </a:p>
          <a:p>
            <a:pPr lvl="1">
              <a:defRPr/>
            </a:pPr>
            <a:r>
              <a:rPr lang="en-US" smtClean="0"/>
              <a:t>Launch first kernel with all blocks doing statement 1.</a:t>
            </a:r>
          </a:p>
          <a:p>
            <a:pPr lvl="1">
              <a:defRPr/>
            </a:pPr>
            <a:r>
              <a:rPr lang="en-US" smtClean="0"/>
              <a:t>Then launch second kernel with all blocks doing statement 2.</a:t>
            </a:r>
          </a:p>
          <a:p>
            <a:pPr lvl="1">
              <a:defRPr/>
            </a:pPr>
            <a:r>
              <a:rPr lang="en-US" smtClean="0"/>
              <a:t>Kernel launches relatively expensive, so this is an expensive form of synchronization.</a:t>
            </a:r>
          </a:p>
          <a:p>
            <a:pPr>
              <a:defRPr/>
            </a:pPr>
            <a:r>
              <a:rPr lang="en-US" smtClean="0"/>
              <a:t>Threads within a block can do barrier synchronization using 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__syncthreads().</a:t>
            </a:r>
          </a:p>
          <a:p>
            <a:pPr lvl="1">
              <a:defRPr/>
            </a:pPr>
            <a:r>
              <a:rPr lang="en-US" smtClean="0">
                <a:latin typeface="+mj-lt"/>
                <a:cs typeface="Consolas" panose="020B0609020204030204" pitchFamily="49" charset="0"/>
              </a:rPr>
              <a:t>More on this in later lecture.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31150" cy="53578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 </a:t>
            </a:r>
            <a:r>
              <a:rPr lang="en-US" smtClean="0"/>
              <a:t>In matrix multiplication, should we use 8x8, 16x16 or 32x32 blocks?</a:t>
            </a:r>
          </a:p>
          <a:p>
            <a:pPr>
              <a:defRPr/>
            </a:pPr>
            <a:r>
              <a:rPr lang="en-US" smtClean="0"/>
              <a:t>This is based on 3 main considerations.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Goal </a:t>
            </a:r>
            <a:r>
              <a:rPr lang="en-US" smtClean="0"/>
              <a:t>Maximize number of simultaneously active threads (occupancy) on each SM.</a:t>
            </a:r>
          </a:p>
          <a:p>
            <a:pPr lvl="1">
              <a:defRPr/>
            </a:pPr>
            <a:r>
              <a:rPr lang="en-US" smtClean="0"/>
              <a:t>More on reasons why next 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1 </a:t>
            </a:r>
            <a:r>
              <a:rPr lang="en-US" smtClean="0"/>
              <a:t>Must satisfy several hardware constraints.</a:t>
            </a:r>
          </a:p>
          <a:p>
            <a:pPr lvl="1">
              <a:defRPr/>
            </a:pPr>
            <a:r>
              <a:rPr lang="en-US" smtClean="0"/>
              <a:t>Following numbers are examples.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1536 threads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8 blocks assigned to an SM at once.</a:t>
            </a:r>
          </a:p>
          <a:p>
            <a:pPr lvl="1">
              <a:defRPr/>
            </a:pP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512 threads per block.</a:t>
            </a:r>
            <a:endParaRPr lang="en-US"/>
          </a:p>
          <a:p>
            <a:pPr>
              <a:defRPr/>
            </a:pPr>
            <a:r>
              <a:rPr lang="en-US" smtClean="0"/>
              <a:t>If 8x8 blocks, then 64 threads/block. Need 1536 / 64 = 12 blocks to fully occupy SM.  Too many blocks.</a:t>
            </a:r>
          </a:p>
          <a:p>
            <a:pPr>
              <a:defRPr/>
            </a:pPr>
            <a:r>
              <a:rPr lang="en-US" smtClean="0"/>
              <a:t>If 16x16 blocks, then 256 threads/block.  Use 6 blocks to occupy SM.  OK.</a:t>
            </a:r>
          </a:p>
          <a:p>
            <a:pPr>
              <a:defRPr/>
            </a:pPr>
            <a:r>
              <a:rPr lang="en-US" smtClean="0"/>
              <a:t>If 32x32 blocks, then 1024 threads/block.  Too many threads per block.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29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7860323" cy="518941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2 </a:t>
            </a:r>
            <a:r>
              <a:rPr lang="en-US" smtClean="0"/>
              <a:t>The complexity of each thread.</a:t>
            </a:r>
          </a:p>
          <a:p>
            <a:pPr>
              <a:defRPr/>
            </a:pPr>
            <a:r>
              <a:rPr lang="en-US" smtClean="0"/>
              <a:t>Suppose each SM has 16K registers, and each thread uses 20 registers.  </a:t>
            </a:r>
          </a:p>
          <a:p>
            <a:pPr>
              <a:defRPr/>
            </a:pPr>
            <a:r>
              <a:rPr lang="en-US" smtClean="0"/>
              <a:t>If 256 threads / block, each block uses 5120 registers.</a:t>
            </a:r>
          </a:p>
          <a:p>
            <a:pPr lvl="1">
              <a:defRPr/>
            </a:pPr>
            <a:r>
              <a:rPr lang="en-US" smtClean="0"/>
              <a:t>Can run 3 blocks = 768 threads.  50% occupancy, since SM can run 1536 threads.</a:t>
            </a:r>
          </a:p>
          <a:p>
            <a:pPr>
              <a:defRPr/>
            </a:pPr>
            <a:r>
              <a:rPr lang="en-US" smtClean="0"/>
              <a:t>If 512 threads / block, each block uses 10240 regs.</a:t>
            </a:r>
          </a:p>
          <a:p>
            <a:pPr lvl="1">
              <a:defRPr/>
            </a:pPr>
            <a:r>
              <a:rPr lang="en-US" smtClean="0"/>
              <a:t>Can run only 1 block = 512 threads.  33% occupancy.</a:t>
            </a:r>
          </a:p>
          <a:p>
            <a:pPr>
              <a:defRPr/>
            </a:pPr>
            <a:r>
              <a:rPr lang="en-US" smtClean="0"/>
              <a:t>Nvidia provides a “CUDA Occupancy Calculator” to help calculate number of runnable threads based on your kernel and hardware.</a:t>
            </a:r>
          </a:p>
          <a:p>
            <a:pPr lvl="1">
              <a:defRPr/>
            </a:pPr>
            <a:endParaRPr lang="en-US" smtClean="0"/>
          </a:p>
          <a:p>
            <a:pPr lvl="1"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5766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Choosing the right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5114925" cy="499745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Consideration 3 </a:t>
            </a:r>
            <a:r>
              <a:rPr lang="en-US" smtClean="0"/>
              <a:t>Thread work imbalance.</a:t>
            </a:r>
          </a:p>
          <a:p>
            <a:pPr>
              <a:defRPr/>
            </a:pPr>
            <a:r>
              <a:rPr lang="en-US" smtClean="0"/>
              <a:t>Scheduler only frees block from SM when all threads in block finish.</a:t>
            </a:r>
          </a:p>
          <a:p>
            <a:pPr>
              <a:defRPr/>
            </a:pPr>
            <a:r>
              <a:rPr lang="en-US" smtClean="0"/>
              <a:t>With big blocks, more likely to have straggler threads.</a:t>
            </a:r>
          </a:p>
          <a:p>
            <a:pPr lvl="1">
              <a:defRPr/>
            </a:pPr>
            <a:r>
              <a:rPr lang="en-US" smtClean="0"/>
              <a:t>Even though threads run same code, due to branching some code paths can be longer.</a:t>
            </a:r>
          </a:p>
          <a:p>
            <a:pPr lvl="1">
              <a:defRPr/>
            </a:pPr>
            <a:r>
              <a:rPr lang="en-US" smtClean="0"/>
              <a:t>Stragglers prevent SM resources from being freed.</a:t>
            </a:r>
          </a:p>
          <a:p>
            <a:pPr lvl="1">
              <a:defRPr/>
            </a:pPr>
            <a:r>
              <a:rPr lang="en-US" smtClean="0"/>
              <a:t>But they also don’t occupy the SM, leading to waste.</a:t>
            </a:r>
          </a:p>
          <a:p>
            <a:pPr>
              <a:defRPr/>
            </a:pPr>
            <a:r>
              <a:rPr lang="en-US" smtClean="0"/>
              <a:t>With smaller blocks, more likely threads finish at similar times.  Less waste.</a:t>
            </a:r>
          </a:p>
          <a:p>
            <a:pPr>
              <a:defRPr/>
            </a:pPr>
            <a:r>
              <a:rPr lang="en-US" smtClean="0"/>
              <a:t>Barrier synchronization within block can also cause threads to wait for each other, i.e. waste.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1371600"/>
            <a:ext cx="3109912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32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Finding hardware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Hardware parameters saw change over time.  To get parameters for your device, use: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cudaDeviceProp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dev_prop;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cudaGetDeviceProperties(&amp;dev_prop, 1)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dev_prop.maxThreadsPerBlock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dev_prop.multiProcessorCount  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how many total SMs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dev_prop.maxThreadsDim[i]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	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dev_prop.maxGridSize[i]		</a:t>
            </a: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900">
                <a:latin typeface="Consolas" panose="020B0609020204030204" pitchFamily="49" charset="0"/>
                <a:cs typeface="Consolas" panose="020B0609020204030204" pitchFamily="49" charset="0"/>
              </a:rPr>
              <a:t>i = 0,1,2 for x,y,z</a:t>
            </a: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sz="1900" smtClean="0">
                <a:latin typeface="Consolas" panose="020B0609020204030204" pitchFamily="49" charset="0"/>
                <a:cs typeface="Consolas" panose="020B0609020204030204" pitchFamily="49" charset="0"/>
              </a:rPr>
              <a:t>dev_prop.clockRate</a:t>
            </a:r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Many </a:t>
            </a:r>
            <a:r>
              <a:rPr lang="en-US"/>
              <a:t>other parameters.  See </a:t>
            </a:r>
            <a:r>
              <a:rPr lang="en-US" i="1"/>
              <a:t>CUDA Programming Guide.</a:t>
            </a: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8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Latency vs throughput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267200" cy="52720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Up to now we looked at message passing and shared memory parallel computing using standard multicore processors.</a:t>
            </a:r>
          </a:p>
          <a:p>
            <a:pPr>
              <a:defRPr/>
            </a:pPr>
            <a:r>
              <a:rPr lang="en-US" smtClean="0"/>
              <a:t>Multicore processors have a few cores, and try to minimize latency on each core.</a:t>
            </a:r>
          </a:p>
          <a:p>
            <a:pPr>
              <a:defRPr/>
            </a:pPr>
            <a:r>
              <a:rPr lang="en-US" smtClean="0"/>
              <a:t>Throughput oriented parallel processors do each task slower, but have many cores, and so can do many tasks in parallel.</a:t>
            </a:r>
          </a:p>
          <a:p>
            <a:pPr>
              <a:defRPr/>
            </a:pPr>
            <a:r>
              <a:rPr lang="en-US" smtClean="0"/>
              <a:t>Throughput processors can do more work per unit time.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0863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164388" y="1844675"/>
            <a:ext cx="1555750" cy="381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5608638" y="2241550"/>
            <a:ext cx="125412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862763" y="2241550"/>
            <a:ext cx="1857375" cy="3825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8200" name="Straight Arrow Connector 15"/>
          <p:cNvCxnSpPr>
            <a:cxnSpLocks noChangeShapeType="1"/>
          </p:cNvCxnSpPr>
          <p:nvPr/>
        </p:nvCxnSpPr>
        <p:spPr bwMode="auto">
          <a:xfrm>
            <a:off x="6088063" y="1558925"/>
            <a:ext cx="2152650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818313" y="1219200"/>
            <a:ext cx="692150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time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5250" y="234315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75250" y="19034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8204" name="Rounded Rectangle 19"/>
          <p:cNvSpPr>
            <a:spLocks noChangeArrowheads="1"/>
          </p:cNvSpPr>
          <p:nvPr/>
        </p:nvSpPr>
        <p:spPr bwMode="auto">
          <a:xfrm>
            <a:off x="5608638" y="3500438"/>
            <a:ext cx="3078162" cy="381000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8205" name="Rounded Rectangle 21"/>
          <p:cNvSpPr>
            <a:spLocks noChangeArrowheads="1"/>
          </p:cNvSpPr>
          <p:nvPr/>
        </p:nvSpPr>
        <p:spPr bwMode="auto">
          <a:xfrm>
            <a:off x="5608638" y="3897313"/>
            <a:ext cx="3078162" cy="382587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75250" y="3998913"/>
            <a:ext cx="6921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5250" y="3559175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553200" y="2784475"/>
            <a:ext cx="14859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low latency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7050" y="4335463"/>
            <a:ext cx="14859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+mj-lt"/>
              </a:rPr>
              <a:t>...</a:t>
            </a:r>
          </a:p>
        </p:txBody>
      </p:sp>
      <p:sp>
        <p:nvSpPr>
          <p:cNvPr id="8210" name="Rounded Rectangle 27"/>
          <p:cNvSpPr>
            <a:spLocks noChangeArrowheads="1"/>
          </p:cNvSpPr>
          <p:nvPr/>
        </p:nvSpPr>
        <p:spPr bwMode="auto">
          <a:xfrm>
            <a:off x="5608638" y="5172075"/>
            <a:ext cx="3078162" cy="382588"/>
          </a:xfrm>
          <a:prstGeom prst="roundRect">
            <a:avLst>
              <a:gd name="adj" fmla="val 16667"/>
            </a:avLst>
          </a:prstGeom>
          <a:solidFill>
            <a:srgbClr val="FA6648"/>
          </a:solidFill>
          <a:ln w="19050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75250" y="5194300"/>
            <a:ext cx="69215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Pn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7300" y="5705475"/>
            <a:ext cx="177323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j-lt"/>
              </a:rPr>
              <a:t>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402259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3714750"/>
            <a:ext cx="279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3714750"/>
            <a:ext cx="2751137" cy="218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535363"/>
            <a:ext cx="3421063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4040188"/>
            <a:ext cx="2794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vs CPU architecture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1" y="1371599"/>
            <a:ext cx="4466690" cy="53705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CPU has many complex features to lower latency.</a:t>
            </a:r>
          </a:p>
          <a:p>
            <a:pPr lvl="1">
              <a:defRPr/>
            </a:pPr>
            <a:r>
              <a:rPr lang="en-US" smtClean="0"/>
              <a:t>Consumes lots of die space.</a:t>
            </a:r>
          </a:p>
          <a:p>
            <a:pPr lvl="1">
              <a:defRPr/>
            </a:pPr>
            <a:r>
              <a:rPr lang="en-US" smtClean="0"/>
              <a:t>Less space for compute units.</a:t>
            </a:r>
          </a:p>
          <a:p>
            <a:pPr>
              <a:defRPr/>
            </a:pPr>
            <a:r>
              <a:rPr lang="en-US" smtClean="0"/>
              <a:t>GPU only has basic processor units, and shares them among the cores.</a:t>
            </a:r>
          </a:p>
          <a:p>
            <a:pPr lvl="1">
              <a:defRPr/>
            </a:pPr>
            <a:r>
              <a:rPr lang="en-US" smtClean="0"/>
              <a:t>Each core slower.</a:t>
            </a:r>
          </a:p>
          <a:p>
            <a:pPr lvl="1">
              <a:defRPr/>
            </a:pPr>
            <a:r>
              <a:rPr lang="en-US" smtClean="0"/>
              <a:t>But lots of them.</a:t>
            </a:r>
          </a:p>
          <a:p>
            <a:pPr>
              <a:defRPr/>
            </a:pPr>
            <a:r>
              <a:rPr lang="en-US" smtClean="0"/>
              <a:t>Nvidia Tesla P100 has 56 SMs and 64 cores per SM.</a:t>
            </a:r>
          </a:p>
          <a:p>
            <a:pPr lvl="1">
              <a:defRPr/>
            </a:pPr>
            <a:r>
              <a:rPr lang="en-US" smtClean="0"/>
              <a:t>Runs 3584 threads simultaneously, 11 TFLOPS of performance.</a:t>
            </a:r>
          </a:p>
          <a:p>
            <a:pPr lvl="1">
              <a:defRPr/>
            </a:pPr>
            <a:r>
              <a:rPr lang="en-US" smtClean="0"/>
              <a:t>16 GB of memory, 720 GB/s of bandwidth.</a:t>
            </a:r>
          </a:p>
          <a:p>
            <a:pPr>
              <a:defRPr/>
            </a:pPr>
            <a:r>
              <a:rPr lang="en-US" smtClean="0"/>
              <a:t>Intel Xeon E7-8890 v4 runs 48 threads simultaneously (using hyperthreading), about 3 TFLOPS.</a:t>
            </a:r>
          </a:p>
        </p:txBody>
      </p:sp>
      <p:pic>
        <p:nvPicPr>
          <p:cNvPr id="92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25" y="1471613"/>
            <a:ext cx="2751138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251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s://www.karlrupp.net/wp-content/uploads/2013/06/gflops-s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993" y="1289409"/>
            <a:ext cx="4157437" cy="290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right choice(?)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00575" cy="53244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GPUs &gt;10 times faster than CPUs for many problems.</a:t>
            </a:r>
          </a:p>
          <a:p>
            <a:pPr lvl="1">
              <a:defRPr/>
            </a:pPr>
            <a:r>
              <a:rPr lang="en-US" smtClean="0"/>
              <a:t>Even more speedup for specialized applications.</a:t>
            </a:r>
          </a:p>
          <a:p>
            <a:pPr>
              <a:defRPr/>
            </a:pPr>
            <a:r>
              <a:rPr lang="en-US" smtClean="0"/>
              <a:t>GPUs also much more energy efficient.</a:t>
            </a:r>
          </a:p>
          <a:p>
            <a:pPr>
              <a:defRPr/>
            </a:pPr>
            <a:r>
              <a:rPr lang="en-US" smtClean="0"/>
              <a:t>Titan (20 petaflops) uses 18,688 Nvidia Tesla K20X GPUs.</a:t>
            </a:r>
          </a:p>
          <a:p>
            <a:pPr>
              <a:defRPr/>
            </a:pPr>
            <a:r>
              <a:rPr lang="en-US" smtClean="0"/>
              <a:t>Best for data parallel tasks.</a:t>
            </a:r>
          </a:p>
          <a:p>
            <a:pPr>
              <a:defRPr/>
            </a:pPr>
            <a:r>
              <a:rPr lang="en-US" smtClean="0"/>
              <a:t>GPU is based on SIMD architecture.</a:t>
            </a:r>
          </a:p>
          <a:p>
            <a:pPr>
              <a:defRPr/>
            </a:pPr>
            <a:r>
              <a:rPr lang="en-US" smtClean="0"/>
              <a:t>Less effective for irregular computations (branching, synchronization).</a:t>
            </a:r>
            <a:endParaRPr lang="en-US"/>
          </a:p>
        </p:txBody>
      </p:sp>
      <p:pic>
        <p:nvPicPr>
          <p:cNvPr id="1024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313" y="5078615"/>
            <a:ext cx="3900696" cy="182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4409" y="4279187"/>
            <a:ext cx="377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Source</a:t>
            </a:r>
            <a:r>
              <a:rPr lang="en-US" sz="1200"/>
              <a:t>: https://www.karlrupp.net/2013/06/cpu-gpu-and-mic-hardware-characteristics-over-time/</a:t>
            </a:r>
            <a:endParaRPr lang="en-US" sz="1200" i="1"/>
          </a:p>
        </p:txBody>
      </p:sp>
    </p:spTree>
    <p:extLst>
      <p:ext uri="{BB962C8B-B14F-4D97-AF65-F5344CB8AC3E}">
        <p14:creationId xmlns:p14="http://schemas.microsoft.com/office/powerpoint/2010/main" val="737793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1054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/>
              <a:t>Apply same operation to multiple data items.</a:t>
            </a:r>
          </a:p>
          <a:p>
            <a:pPr>
              <a:defRPr/>
            </a:pPr>
            <a:r>
              <a:rPr lang="en-US" smtClean="0"/>
              <a:t>Vector addition.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Linear algebra (matrix-vector, matrix-matrix multiplication).</a:t>
            </a:r>
          </a:p>
          <a:p>
            <a:pPr>
              <a:defRPr/>
            </a:pPr>
            <a:r>
              <a:rPr lang="en-US" smtClean="0"/>
              <a:t>Computer graphics.</a:t>
            </a:r>
          </a:p>
          <a:p>
            <a:pPr>
              <a:defRPr/>
            </a:pPr>
            <a:r>
              <a:rPr lang="en-US" smtClean="0"/>
              <a:t>Data analysis (convolutions, FFT).</a:t>
            </a:r>
          </a:p>
          <a:p>
            <a:pPr>
              <a:defRPr/>
            </a:pPr>
            <a:r>
              <a:rPr lang="en-US" smtClean="0"/>
              <a:t>Finite elements.</a:t>
            </a:r>
          </a:p>
          <a:p>
            <a:pPr>
              <a:defRPr/>
            </a:pPr>
            <a:r>
              <a:rPr lang="en-US" smtClean="0"/>
              <a:t>Simulations.</a:t>
            </a:r>
          </a:p>
          <a:p>
            <a:pPr>
              <a:defRPr/>
            </a:pPr>
            <a:r>
              <a:rPr lang="en-US" smtClean="0"/>
              <a:t>“Big data”, data mining and machine learning.</a:t>
            </a:r>
          </a:p>
          <a:p>
            <a:pPr>
              <a:defRPr/>
            </a:pPr>
            <a:endParaRPr lang="en-US"/>
          </a:p>
        </p:txBody>
      </p:sp>
      <p:pic>
        <p:nvPicPr>
          <p:cNvPr id="1229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450" y="1736332"/>
            <a:ext cx="4188445" cy="1825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76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3414713"/>
            <a:ext cx="23304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GPU example: vector addition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39763" y="1239838"/>
            <a:ext cx="6142037" cy="55260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Sequential program iterates through the elements.</a:t>
            </a:r>
          </a:p>
          <a:p>
            <a:pPr eaLnBrk="1" hangingPunct="1">
              <a:buFontTx/>
              <a:buNone/>
              <a:defRPr/>
            </a:pPr>
            <a:endParaRPr lang="en-US" sz="1400" b="1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vecAdd(float* A, float* B, float* C,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for (i = 0, i &lt; n, i++)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C[i] = A[i] + B[i];</a:t>
            </a:r>
          </a:p>
          <a:p>
            <a:pPr eaLnBrk="1" hangingPunct="1">
              <a:spcAft>
                <a:spcPts val="1200"/>
              </a:spcAft>
              <a:buFontTx/>
              <a:buNone/>
              <a:defRPr/>
            </a:pPr>
            <a:r>
              <a:rPr lang="en-US" sz="1400" b="1" smtClean="0">
                <a:latin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en-US" smtClean="0"/>
              <a:t>GPU kernel launches many threads, one for each vector element.</a:t>
            </a:r>
          </a:p>
          <a:p>
            <a:pPr lvl="1">
              <a:defRPr/>
            </a:pPr>
            <a:r>
              <a:rPr lang="en-US" smtClean="0"/>
              <a:t>Potentially millions of threads.</a:t>
            </a:r>
          </a:p>
          <a:p>
            <a:pPr lvl="1">
              <a:spcAft>
                <a:spcPts val="1800"/>
              </a:spcAft>
              <a:defRPr/>
            </a:pPr>
            <a:r>
              <a:rPr lang="en-US" smtClean="0"/>
              <a:t>Hardware ensures low (almost zero) overhead thread management.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global__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void vecAddKernel(float* A_d, float* B_d, float* C_d, int n</a:t>
            </a: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50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5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int i = threadIdx.x + blockDim.x * blockIdx.x;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    if(i&lt;n) C_d[i] = A_d[i] + B_d[i];</a:t>
            </a:r>
          </a:p>
          <a:p>
            <a:pPr eaLnBrk="1" hangingPunct="1">
              <a:buFontTx/>
              <a:buNone/>
              <a:defRPr/>
            </a:pPr>
            <a:r>
              <a:rPr lang="en-US" sz="15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3574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685799" y="1371600"/>
            <a:ext cx="5031659" cy="5412658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sz="2400" smtClean="0"/>
              <a:t>Compute Unified </a:t>
            </a:r>
            <a:r>
              <a:rPr lang="en-US" sz="2400"/>
              <a:t>D</a:t>
            </a:r>
            <a:r>
              <a:rPr lang="en-US" sz="2400" smtClean="0"/>
              <a:t>evice </a:t>
            </a:r>
            <a:r>
              <a:rPr lang="en-US" sz="2400"/>
              <a:t>A</a:t>
            </a:r>
            <a:r>
              <a:rPr lang="en-US" sz="2400" smtClean="0"/>
              <a:t>rchitecture.</a:t>
            </a:r>
          </a:p>
          <a:p>
            <a:pPr>
              <a:defRPr/>
            </a:pPr>
            <a:r>
              <a:rPr lang="en-US" sz="2400" smtClean="0"/>
              <a:t>Easily use GPU as coprocessor for CPU.</a:t>
            </a:r>
          </a:p>
          <a:p>
            <a:pPr>
              <a:defRPr/>
            </a:pPr>
            <a:r>
              <a:rPr lang="en-US" sz="2400" smtClean="0"/>
              <a:t>Popular Nvidia platform for programming GPUs. </a:t>
            </a:r>
          </a:p>
          <a:p>
            <a:pPr lvl="1">
              <a:defRPr/>
            </a:pPr>
            <a:r>
              <a:rPr lang="en-US" sz="2000" smtClean="0"/>
              <a:t>An extension of C language.</a:t>
            </a:r>
          </a:p>
          <a:p>
            <a:pPr lvl="1">
              <a:defRPr/>
            </a:pPr>
            <a:r>
              <a:rPr lang="en-US" sz="2000" smtClean="0"/>
              <a:t>Compiler, debugger, profilers provided.</a:t>
            </a:r>
          </a:p>
          <a:p>
            <a:pPr>
              <a:defRPr/>
            </a:pPr>
            <a:r>
              <a:rPr lang="en-US" sz="2400" smtClean="0"/>
              <a:t>Other platforms include OpenCL and OpenACC.</a:t>
            </a:r>
          </a:p>
          <a:p>
            <a:pPr lvl="1">
              <a:defRPr/>
            </a:pPr>
            <a:r>
              <a:rPr lang="en-US" sz="2000" smtClean="0"/>
              <a:t>OpenCL is similar CUDA, but more portable.</a:t>
            </a:r>
          </a:p>
          <a:p>
            <a:pPr lvl="2">
              <a:defRPr/>
            </a:pPr>
            <a:r>
              <a:rPr lang="en-US" sz="1600" smtClean="0"/>
              <a:t>Same source code can be compiled for GPUs, CPUs, FPGAs, etc.</a:t>
            </a:r>
          </a:p>
          <a:p>
            <a:pPr lvl="2">
              <a:defRPr/>
            </a:pPr>
            <a:r>
              <a:rPr lang="en-US" sz="1600" smtClean="0"/>
              <a:t>Somewhat lower performance than CUDA.</a:t>
            </a:r>
          </a:p>
          <a:p>
            <a:pPr lvl="1">
              <a:defRPr/>
            </a:pPr>
            <a:r>
              <a:rPr lang="en-US" sz="2000" smtClean="0"/>
              <a:t>OpenACC similar to OpenMP, i.e. write GPU code using simple directives.  </a:t>
            </a:r>
          </a:p>
          <a:p>
            <a:pPr lvl="2">
              <a:defRPr/>
            </a:pPr>
            <a:r>
              <a:rPr lang="en-US" sz="1600" smtClean="0"/>
              <a:t>Compiler takes care of parallelization.</a:t>
            </a:r>
          </a:p>
          <a:p>
            <a:pPr lvl="2">
              <a:defRPr/>
            </a:pPr>
            <a:r>
              <a:rPr lang="en-US" sz="1600" smtClean="0"/>
              <a:t>Significantly lower performance</a:t>
            </a:r>
            <a:r>
              <a:rPr lang="en-US" sz="1600"/>
              <a:t> </a:t>
            </a:r>
            <a:r>
              <a:rPr lang="en-US" sz="1600" smtClean="0"/>
              <a:t>than CUDA.</a:t>
            </a:r>
          </a:p>
        </p:txBody>
      </p:sp>
      <p:pic>
        <p:nvPicPr>
          <p:cNvPr id="14341" name="Picture 1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888" y="1371600"/>
            <a:ext cx="3542112" cy="263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6444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CUDA steps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4618572" cy="52562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Write C program with CUDA annotations and compile.</a:t>
            </a:r>
          </a:p>
          <a:p>
            <a:pPr>
              <a:defRPr/>
            </a:pPr>
            <a:r>
              <a:rPr lang="en-US" smtClean="0"/>
              <a:t>Start CUDA program on host (CPU).</a:t>
            </a:r>
          </a:p>
          <a:p>
            <a:pPr>
              <a:defRPr/>
            </a:pPr>
            <a:r>
              <a:rPr lang="en-US" smtClean="0"/>
              <a:t>Run mostly serial parts on host.</a:t>
            </a:r>
          </a:p>
          <a:p>
            <a:pPr>
              <a:defRPr/>
            </a:pPr>
            <a:r>
              <a:rPr lang="en-US" smtClean="0"/>
              <a:t>For parallel part</a:t>
            </a:r>
          </a:p>
          <a:p>
            <a:pPr lvl="1">
              <a:defRPr/>
            </a:pPr>
            <a:r>
              <a:rPr lang="en-US" smtClean="0"/>
              <a:t>Allocate memory on device (GPU).</a:t>
            </a:r>
          </a:p>
          <a:p>
            <a:pPr lvl="1">
              <a:defRPr/>
            </a:pPr>
            <a:r>
              <a:rPr lang="en-US" smtClean="0"/>
              <a:t>Transfer data to device.</a:t>
            </a:r>
          </a:p>
          <a:p>
            <a:pPr lvl="1">
              <a:defRPr/>
            </a:pPr>
            <a:r>
              <a:rPr lang="en-US" smtClean="0"/>
              <a:t>Specify number of device threads.</a:t>
            </a:r>
          </a:p>
          <a:p>
            <a:pPr lvl="1">
              <a:defRPr/>
            </a:pPr>
            <a:r>
              <a:rPr lang="en-US" smtClean="0"/>
              <a:t>Invoke device kernel.</a:t>
            </a:r>
          </a:p>
          <a:p>
            <a:pPr>
              <a:defRPr/>
            </a:pPr>
            <a:r>
              <a:rPr lang="en-US" smtClean="0"/>
              <a:t>Can pass control back to CPU and repeat. </a:t>
            </a:r>
          </a:p>
          <a:p>
            <a:pPr>
              <a:defRPr/>
            </a:pPr>
            <a:endParaRPr lang="en-US" smtClean="0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6193044" y="3504073"/>
            <a:ext cx="2301312" cy="3123740"/>
            <a:chOff x="3064607" y="753772"/>
            <a:chExt cx="3925887" cy="3648075"/>
          </a:xfrm>
        </p:grpSpPr>
        <p:grpSp>
          <p:nvGrpSpPr>
            <p:cNvPr id="15365" name="Group 4"/>
            <p:cNvGrpSpPr>
              <a:grpSpLocks/>
            </p:cNvGrpSpPr>
            <p:nvPr/>
          </p:nvGrpSpPr>
          <p:grpSpPr bwMode="auto">
            <a:xfrm>
              <a:off x="3064607" y="1649122"/>
              <a:ext cx="3925887" cy="833438"/>
              <a:chOff x="2817" y="2296"/>
              <a:chExt cx="2473" cy="525"/>
            </a:xfrm>
          </p:grpSpPr>
          <p:sp>
            <p:nvSpPr>
              <p:cNvPr id="15427" name="Rectangle 5"/>
              <p:cNvSpPr>
                <a:spLocks noChangeArrowheads="1"/>
              </p:cNvSpPr>
              <p:nvPr/>
            </p:nvSpPr>
            <p:spPr bwMode="auto">
              <a:xfrm>
                <a:off x="2817" y="2296"/>
                <a:ext cx="2474" cy="526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8" name="Text Box 6"/>
              <p:cNvSpPr txBox="1">
                <a:spLocks noChangeArrowheads="1"/>
              </p:cNvSpPr>
              <p:nvPr/>
            </p:nvSpPr>
            <p:spPr bwMode="auto">
              <a:xfrm>
                <a:off x="4431" y="2498"/>
                <a:ext cx="31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429" name="Group 7"/>
              <p:cNvGrpSpPr>
                <a:grpSpLocks/>
              </p:cNvGrpSpPr>
              <p:nvPr/>
            </p:nvGrpSpPr>
            <p:grpSpPr bwMode="auto">
              <a:xfrm>
                <a:off x="2872" y="2339"/>
                <a:ext cx="489" cy="440"/>
                <a:chOff x="2872" y="2339"/>
                <a:chExt cx="489" cy="440"/>
              </a:xfrm>
            </p:grpSpPr>
            <p:sp>
              <p:nvSpPr>
                <p:cNvPr id="15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872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73" name="Group 9"/>
                <p:cNvGrpSpPr>
                  <a:grpSpLocks/>
                </p:cNvGrpSpPr>
                <p:nvPr/>
              </p:nvGrpSpPr>
              <p:grpSpPr bwMode="auto">
                <a:xfrm>
                  <a:off x="2920" y="2393"/>
                  <a:ext cx="392" cy="332"/>
                  <a:chOff x="2920" y="2393"/>
                  <a:chExt cx="392" cy="332"/>
                </a:xfrm>
              </p:grpSpPr>
              <p:sp>
                <p:nvSpPr>
                  <p:cNvPr id="15474" name="Freeform 10"/>
                  <p:cNvSpPr>
                    <a:spLocks/>
                  </p:cNvSpPr>
                  <p:nvPr/>
                </p:nvSpPr>
                <p:spPr bwMode="auto">
                  <a:xfrm>
                    <a:off x="29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5" name="Freeform 11"/>
                  <p:cNvSpPr>
                    <a:spLocks/>
                  </p:cNvSpPr>
                  <p:nvPr/>
                </p:nvSpPr>
                <p:spPr bwMode="auto">
                  <a:xfrm>
                    <a:off x="2955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6" name="Freeform 12"/>
                  <p:cNvSpPr>
                    <a:spLocks/>
                  </p:cNvSpPr>
                  <p:nvPr/>
                </p:nvSpPr>
                <p:spPr bwMode="auto">
                  <a:xfrm>
                    <a:off x="2986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7" name="Freeform 13"/>
                  <p:cNvSpPr>
                    <a:spLocks/>
                  </p:cNvSpPr>
                  <p:nvPr/>
                </p:nvSpPr>
                <p:spPr bwMode="auto">
                  <a:xfrm>
                    <a:off x="301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8" name="Freeform 14"/>
                  <p:cNvSpPr>
                    <a:spLocks/>
                  </p:cNvSpPr>
                  <p:nvPr/>
                </p:nvSpPr>
                <p:spPr bwMode="auto">
                  <a:xfrm>
                    <a:off x="305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9" name="Freeform 15"/>
                  <p:cNvSpPr>
                    <a:spLocks/>
                  </p:cNvSpPr>
                  <p:nvPr/>
                </p:nvSpPr>
                <p:spPr bwMode="auto">
                  <a:xfrm>
                    <a:off x="3083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0" name="Freeform 16"/>
                  <p:cNvSpPr>
                    <a:spLocks/>
                  </p:cNvSpPr>
                  <p:nvPr/>
                </p:nvSpPr>
                <p:spPr bwMode="auto">
                  <a:xfrm>
                    <a:off x="311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1" name="Freeform 17"/>
                  <p:cNvSpPr>
                    <a:spLocks/>
                  </p:cNvSpPr>
                  <p:nvPr/>
                </p:nvSpPr>
                <p:spPr bwMode="auto">
                  <a:xfrm>
                    <a:off x="314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2" name="Freeform 18"/>
                  <p:cNvSpPr>
                    <a:spLocks/>
                  </p:cNvSpPr>
                  <p:nvPr/>
                </p:nvSpPr>
                <p:spPr bwMode="auto">
                  <a:xfrm>
                    <a:off x="317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3" name="Freeform 19"/>
                  <p:cNvSpPr>
                    <a:spLocks/>
                  </p:cNvSpPr>
                  <p:nvPr/>
                </p:nvSpPr>
                <p:spPr bwMode="auto">
                  <a:xfrm>
                    <a:off x="321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84" name="Freeform 20"/>
                  <p:cNvSpPr>
                    <a:spLocks/>
                  </p:cNvSpPr>
                  <p:nvPr/>
                </p:nvSpPr>
                <p:spPr bwMode="auto">
                  <a:xfrm>
                    <a:off x="324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0" name="Group 21"/>
              <p:cNvGrpSpPr>
                <a:grpSpLocks/>
              </p:cNvGrpSpPr>
              <p:nvPr/>
            </p:nvGrpSpPr>
            <p:grpSpPr bwMode="auto">
              <a:xfrm>
                <a:off x="3406" y="2339"/>
                <a:ext cx="489" cy="440"/>
                <a:chOff x="3406" y="2339"/>
                <a:chExt cx="489" cy="440"/>
              </a:xfrm>
            </p:grpSpPr>
            <p:sp>
              <p:nvSpPr>
                <p:cNvPr id="1545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0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60" name="Group 23"/>
                <p:cNvGrpSpPr>
                  <a:grpSpLocks/>
                </p:cNvGrpSpPr>
                <p:nvPr/>
              </p:nvGrpSpPr>
              <p:grpSpPr bwMode="auto">
                <a:xfrm>
                  <a:off x="3454" y="2393"/>
                  <a:ext cx="392" cy="332"/>
                  <a:chOff x="3454" y="2393"/>
                  <a:chExt cx="392" cy="332"/>
                </a:xfrm>
              </p:grpSpPr>
              <p:sp>
                <p:nvSpPr>
                  <p:cNvPr id="15461" name="Freeform 24"/>
                  <p:cNvSpPr>
                    <a:spLocks/>
                  </p:cNvSpPr>
                  <p:nvPr/>
                </p:nvSpPr>
                <p:spPr bwMode="auto">
                  <a:xfrm>
                    <a:off x="345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2" name="Freeform 25"/>
                  <p:cNvSpPr>
                    <a:spLocks/>
                  </p:cNvSpPr>
                  <p:nvPr/>
                </p:nvSpPr>
                <p:spPr bwMode="auto">
                  <a:xfrm>
                    <a:off x="348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3" name="Freeform 26"/>
                  <p:cNvSpPr>
                    <a:spLocks/>
                  </p:cNvSpPr>
                  <p:nvPr/>
                </p:nvSpPr>
                <p:spPr bwMode="auto">
                  <a:xfrm>
                    <a:off x="352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4" name="Freeform 27"/>
                  <p:cNvSpPr>
                    <a:spLocks/>
                  </p:cNvSpPr>
                  <p:nvPr/>
                </p:nvSpPr>
                <p:spPr bwMode="auto">
                  <a:xfrm>
                    <a:off x="355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5" name="Freeform 28"/>
                  <p:cNvSpPr>
                    <a:spLocks/>
                  </p:cNvSpPr>
                  <p:nvPr/>
                </p:nvSpPr>
                <p:spPr bwMode="auto">
                  <a:xfrm>
                    <a:off x="35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6" name="Freeform 29"/>
                  <p:cNvSpPr>
                    <a:spLocks/>
                  </p:cNvSpPr>
                  <p:nvPr/>
                </p:nvSpPr>
                <p:spPr bwMode="auto">
                  <a:xfrm>
                    <a:off x="361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7" name="Freeform 30"/>
                  <p:cNvSpPr>
                    <a:spLocks/>
                  </p:cNvSpPr>
                  <p:nvPr/>
                </p:nvSpPr>
                <p:spPr bwMode="auto">
                  <a:xfrm>
                    <a:off x="36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8" name="Freeform 31"/>
                  <p:cNvSpPr>
                    <a:spLocks/>
                  </p:cNvSpPr>
                  <p:nvPr/>
                </p:nvSpPr>
                <p:spPr bwMode="auto">
                  <a:xfrm>
                    <a:off x="368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69" name="Freeform 32"/>
                  <p:cNvSpPr>
                    <a:spLocks/>
                  </p:cNvSpPr>
                  <p:nvPr/>
                </p:nvSpPr>
                <p:spPr bwMode="auto">
                  <a:xfrm>
                    <a:off x="371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0" name="Freeform 33"/>
                  <p:cNvSpPr>
                    <a:spLocks/>
                  </p:cNvSpPr>
                  <p:nvPr/>
                </p:nvSpPr>
                <p:spPr bwMode="auto">
                  <a:xfrm>
                    <a:off x="374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71" name="Freeform 34"/>
                  <p:cNvSpPr>
                    <a:spLocks/>
                  </p:cNvSpPr>
                  <p:nvPr/>
                </p:nvSpPr>
                <p:spPr bwMode="auto">
                  <a:xfrm>
                    <a:off x="377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1" name="Group 35"/>
              <p:cNvGrpSpPr>
                <a:grpSpLocks/>
              </p:cNvGrpSpPr>
              <p:nvPr/>
            </p:nvGrpSpPr>
            <p:grpSpPr bwMode="auto">
              <a:xfrm>
                <a:off x="4746" y="2339"/>
                <a:ext cx="489" cy="440"/>
                <a:chOff x="4746" y="2339"/>
                <a:chExt cx="489" cy="440"/>
              </a:xfrm>
            </p:grpSpPr>
            <p:sp>
              <p:nvSpPr>
                <p:cNvPr id="1544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746" y="233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47" name="Group 37"/>
                <p:cNvGrpSpPr>
                  <a:grpSpLocks/>
                </p:cNvGrpSpPr>
                <p:nvPr/>
              </p:nvGrpSpPr>
              <p:grpSpPr bwMode="auto">
                <a:xfrm>
                  <a:off x="4794" y="2393"/>
                  <a:ext cx="392" cy="332"/>
                  <a:chOff x="4794" y="2393"/>
                  <a:chExt cx="392" cy="332"/>
                </a:xfrm>
              </p:grpSpPr>
              <p:sp>
                <p:nvSpPr>
                  <p:cNvPr id="15448" name="Freeform 38"/>
                  <p:cNvSpPr>
                    <a:spLocks/>
                  </p:cNvSpPr>
                  <p:nvPr/>
                </p:nvSpPr>
                <p:spPr bwMode="auto">
                  <a:xfrm>
                    <a:off x="4794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9" name="Freeform 39"/>
                  <p:cNvSpPr>
                    <a:spLocks/>
                  </p:cNvSpPr>
                  <p:nvPr/>
                </p:nvSpPr>
                <p:spPr bwMode="auto">
                  <a:xfrm>
                    <a:off x="4829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0" name="Freeform 40"/>
                  <p:cNvSpPr>
                    <a:spLocks/>
                  </p:cNvSpPr>
                  <p:nvPr/>
                </p:nvSpPr>
                <p:spPr bwMode="auto">
                  <a:xfrm>
                    <a:off x="4860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1" name="Freeform 41"/>
                  <p:cNvSpPr>
                    <a:spLocks/>
                  </p:cNvSpPr>
                  <p:nvPr/>
                </p:nvSpPr>
                <p:spPr bwMode="auto">
                  <a:xfrm>
                    <a:off x="4893" y="2393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2" name="Freeform 42"/>
                  <p:cNvSpPr>
                    <a:spLocks/>
                  </p:cNvSpPr>
                  <p:nvPr/>
                </p:nvSpPr>
                <p:spPr bwMode="auto">
                  <a:xfrm>
                    <a:off x="492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3" name="Freeform 43"/>
                  <p:cNvSpPr>
                    <a:spLocks/>
                  </p:cNvSpPr>
                  <p:nvPr/>
                </p:nvSpPr>
                <p:spPr bwMode="auto">
                  <a:xfrm>
                    <a:off x="4957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4" name="Freeform 44"/>
                  <p:cNvSpPr>
                    <a:spLocks/>
                  </p:cNvSpPr>
                  <p:nvPr/>
                </p:nvSpPr>
                <p:spPr bwMode="auto">
                  <a:xfrm>
                    <a:off x="49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5" name="Freeform 45"/>
                  <p:cNvSpPr>
                    <a:spLocks/>
                  </p:cNvSpPr>
                  <p:nvPr/>
                </p:nvSpPr>
                <p:spPr bwMode="auto">
                  <a:xfrm>
                    <a:off x="50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6" name="Freeform 46"/>
                  <p:cNvSpPr>
                    <a:spLocks/>
                  </p:cNvSpPr>
                  <p:nvPr/>
                </p:nvSpPr>
                <p:spPr bwMode="auto">
                  <a:xfrm>
                    <a:off x="50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7" name="Freeform 47"/>
                  <p:cNvSpPr>
                    <a:spLocks/>
                  </p:cNvSpPr>
                  <p:nvPr/>
                </p:nvSpPr>
                <p:spPr bwMode="auto">
                  <a:xfrm>
                    <a:off x="50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58" name="Freeform 48"/>
                  <p:cNvSpPr>
                    <a:spLocks/>
                  </p:cNvSpPr>
                  <p:nvPr/>
                </p:nvSpPr>
                <p:spPr bwMode="auto">
                  <a:xfrm>
                    <a:off x="51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32" name="Group 49"/>
              <p:cNvGrpSpPr>
                <a:grpSpLocks/>
              </p:cNvGrpSpPr>
              <p:nvPr/>
            </p:nvGrpSpPr>
            <p:grpSpPr bwMode="auto">
              <a:xfrm>
                <a:off x="3942" y="2339"/>
                <a:ext cx="488" cy="440"/>
                <a:chOff x="3942" y="2339"/>
                <a:chExt cx="488" cy="440"/>
              </a:xfrm>
            </p:grpSpPr>
            <p:sp>
              <p:nvSpPr>
                <p:cNvPr id="154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42" y="233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34" name="Group 51"/>
                <p:cNvGrpSpPr>
                  <a:grpSpLocks/>
                </p:cNvGrpSpPr>
                <p:nvPr/>
              </p:nvGrpSpPr>
              <p:grpSpPr bwMode="auto">
                <a:xfrm>
                  <a:off x="3990" y="2393"/>
                  <a:ext cx="391" cy="332"/>
                  <a:chOff x="3990" y="2393"/>
                  <a:chExt cx="391" cy="332"/>
                </a:xfrm>
              </p:grpSpPr>
              <p:sp>
                <p:nvSpPr>
                  <p:cNvPr id="15435" name="Freeform 52"/>
                  <p:cNvSpPr>
                    <a:spLocks/>
                  </p:cNvSpPr>
                  <p:nvPr/>
                </p:nvSpPr>
                <p:spPr bwMode="auto">
                  <a:xfrm>
                    <a:off x="399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6" name="Freeform 53"/>
                  <p:cNvSpPr>
                    <a:spLocks/>
                  </p:cNvSpPr>
                  <p:nvPr/>
                </p:nvSpPr>
                <p:spPr bwMode="auto">
                  <a:xfrm>
                    <a:off x="4025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7" name="Freeform 54"/>
                  <p:cNvSpPr>
                    <a:spLocks/>
                  </p:cNvSpPr>
                  <p:nvPr/>
                </p:nvSpPr>
                <p:spPr bwMode="auto">
                  <a:xfrm>
                    <a:off x="405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8" name="Freeform 55"/>
                  <p:cNvSpPr>
                    <a:spLocks/>
                  </p:cNvSpPr>
                  <p:nvPr/>
                </p:nvSpPr>
                <p:spPr bwMode="auto">
                  <a:xfrm>
                    <a:off x="408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39" name="Freeform 56"/>
                  <p:cNvSpPr>
                    <a:spLocks/>
                  </p:cNvSpPr>
                  <p:nvPr/>
                </p:nvSpPr>
                <p:spPr bwMode="auto">
                  <a:xfrm>
                    <a:off x="4120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0" name="Freeform 57"/>
                  <p:cNvSpPr>
                    <a:spLocks/>
                  </p:cNvSpPr>
                  <p:nvPr/>
                </p:nvSpPr>
                <p:spPr bwMode="auto">
                  <a:xfrm>
                    <a:off x="4152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1" name="Freeform 58"/>
                  <p:cNvSpPr>
                    <a:spLocks/>
                  </p:cNvSpPr>
                  <p:nvPr/>
                </p:nvSpPr>
                <p:spPr bwMode="auto">
                  <a:xfrm>
                    <a:off x="4184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2" name="Freeform 59"/>
                  <p:cNvSpPr>
                    <a:spLocks/>
                  </p:cNvSpPr>
                  <p:nvPr/>
                </p:nvSpPr>
                <p:spPr bwMode="auto">
                  <a:xfrm>
                    <a:off x="4216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3" name="Freeform 60"/>
                  <p:cNvSpPr>
                    <a:spLocks/>
                  </p:cNvSpPr>
                  <p:nvPr/>
                </p:nvSpPr>
                <p:spPr bwMode="auto">
                  <a:xfrm>
                    <a:off x="4248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4" name="Freeform 61"/>
                  <p:cNvSpPr>
                    <a:spLocks/>
                  </p:cNvSpPr>
                  <p:nvPr/>
                </p:nvSpPr>
                <p:spPr bwMode="auto">
                  <a:xfrm>
                    <a:off x="4280" y="2393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45" name="Freeform 62"/>
                  <p:cNvSpPr>
                    <a:spLocks/>
                  </p:cNvSpPr>
                  <p:nvPr/>
                </p:nvSpPr>
                <p:spPr bwMode="auto">
                  <a:xfrm>
                    <a:off x="4311" y="2393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366" name="Group 63"/>
            <p:cNvGrpSpPr>
              <a:grpSpLocks/>
            </p:cNvGrpSpPr>
            <p:nvPr/>
          </p:nvGrpSpPr>
          <p:grpSpPr bwMode="auto">
            <a:xfrm>
              <a:off x="3064607" y="3569997"/>
              <a:ext cx="3925887" cy="831850"/>
              <a:chOff x="2817" y="3506"/>
              <a:chExt cx="2473" cy="524"/>
            </a:xfrm>
          </p:grpSpPr>
          <p:sp>
            <p:nvSpPr>
              <p:cNvPr id="15369" name="Rectangle 64"/>
              <p:cNvSpPr>
                <a:spLocks noChangeArrowheads="1"/>
              </p:cNvSpPr>
              <p:nvPr/>
            </p:nvSpPr>
            <p:spPr bwMode="auto">
              <a:xfrm>
                <a:off x="2817" y="3506"/>
                <a:ext cx="2474" cy="525"/>
              </a:xfrm>
              <a:prstGeom prst="rect">
                <a:avLst/>
              </a:prstGeom>
              <a:noFill/>
              <a:ln w="28440">
                <a:solidFill>
                  <a:srgbClr val="00CC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Text Box 65"/>
              <p:cNvSpPr txBox="1">
                <a:spLocks noChangeArrowheads="1"/>
              </p:cNvSpPr>
              <p:nvPr/>
            </p:nvSpPr>
            <p:spPr bwMode="auto">
              <a:xfrm>
                <a:off x="4431" y="3708"/>
                <a:ext cx="3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. . .</a:t>
                </a:r>
              </a:p>
            </p:txBody>
          </p:sp>
          <p:grpSp>
            <p:nvGrpSpPr>
              <p:cNvPr id="15371" name="Group 66"/>
              <p:cNvGrpSpPr>
                <a:grpSpLocks/>
              </p:cNvGrpSpPr>
              <p:nvPr/>
            </p:nvGrpSpPr>
            <p:grpSpPr bwMode="auto">
              <a:xfrm>
                <a:off x="2872" y="3549"/>
                <a:ext cx="489" cy="440"/>
                <a:chOff x="2872" y="3549"/>
                <a:chExt cx="489" cy="440"/>
              </a:xfrm>
            </p:grpSpPr>
            <p:sp>
              <p:nvSpPr>
                <p:cNvPr id="154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872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15" name="Group 68"/>
                <p:cNvGrpSpPr>
                  <a:grpSpLocks/>
                </p:cNvGrpSpPr>
                <p:nvPr/>
              </p:nvGrpSpPr>
              <p:grpSpPr bwMode="auto">
                <a:xfrm>
                  <a:off x="2920" y="3602"/>
                  <a:ext cx="392" cy="332"/>
                  <a:chOff x="2920" y="3602"/>
                  <a:chExt cx="392" cy="332"/>
                </a:xfrm>
              </p:grpSpPr>
              <p:sp>
                <p:nvSpPr>
                  <p:cNvPr id="15416" name="Freeform 69"/>
                  <p:cNvSpPr>
                    <a:spLocks/>
                  </p:cNvSpPr>
                  <p:nvPr/>
                </p:nvSpPr>
                <p:spPr bwMode="auto">
                  <a:xfrm>
                    <a:off x="29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7" name="Freeform 70"/>
                  <p:cNvSpPr>
                    <a:spLocks/>
                  </p:cNvSpPr>
                  <p:nvPr/>
                </p:nvSpPr>
                <p:spPr bwMode="auto">
                  <a:xfrm>
                    <a:off x="2955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8" name="Freeform 71"/>
                  <p:cNvSpPr>
                    <a:spLocks/>
                  </p:cNvSpPr>
                  <p:nvPr/>
                </p:nvSpPr>
                <p:spPr bwMode="auto">
                  <a:xfrm>
                    <a:off x="2986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9" name="Freeform 72"/>
                  <p:cNvSpPr>
                    <a:spLocks/>
                  </p:cNvSpPr>
                  <p:nvPr/>
                </p:nvSpPr>
                <p:spPr bwMode="auto">
                  <a:xfrm>
                    <a:off x="301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0" name="Freeform 73"/>
                  <p:cNvSpPr>
                    <a:spLocks/>
                  </p:cNvSpPr>
                  <p:nvPr/>
                </p:nvSpPr>
                <p:spPr bwMode="auto">
                  <a:xfrm>
                    <a:off x="305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1" name="Freeform 74"/>
                  <p:cNvSpPr>
                    <a:spLocks/>
                  </p:cNvSpPr>
                  <p:nvPr/>
                </p:nvSpPr>
                <p:spPr bwMode="auto">
                  <a:xfrm>
                    <a:off x="3083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2" name="Freeform 75"/>
                  <p:cNvSpPr>
                    <a:spLocks/>
                  </p:cNvSpPr>
                  <p:nvPr/>
                </p:nvSpPr>
                <p:spPr bwMode="auto">
                  <a:xfrm>
                    <a:off x="311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3" name="Freeform 76"/>
                  <p:cNvSpPr>
                    <a:spLocks/>
                  </p:cNvSpPr>
                  <p:nvPr/>
                </p:nvSpPr>
                <p:spPr bwMode="auto">
                  <a:xfrm>
                    <a:off x="314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4" name="Freeform 77"/>
                  <p:cNvSpPr>
                    <a:spLocks/>
                  </p:cNvSpPr>
                  <p:nvPr/>
                </p:nvSpPr>
                <p:spPr bwMode="auto">
                  <a:xfrm>
                    <a:off x="317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5" name="Freeform 78"/>
                  <p:cNvSpPr>
                    <a:spLocks/>
                  </p:cNvSpPr>
                  <p:nvPr/>
                </p:nvSpPr>
                <p:spPr bwMode="auto">
                  <a:xfrm>
                    <a:off x="321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26" name="Freeform 79"/>
                  <p:cNvSpPr>
                    <a:spLocks/>
                  </p:cNvSpPr>
                  <p:nvPr/>
                </p:nvSpPr>
                <p:spPr bwMode="auto">
                  <a:xfrm>
                    <a:off x="324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2" name="Group 80"/>
              <p:cNvGrpSpPr>
                <a:grpSpLocks/>
              </p:cNvGrpSpPr>
              <p:nvPr/>
            </p:nvGrpSpPr>
            <p:grpSpPr bwMode="auto">
              <a:xfrm>
                <a:off x="3406" y="3549"/>
                <a:ext cx="489" cy="440"/>
                <a:chOff x="3406" y="3549"/>
                <a:chExt cx="489" cy="440"/>
              </a:xfrm>
            </p:grpSpPr>
            <p:sp>
              <p:nvSpPr>
                <p:cNvPr id="15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40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402" name="Group 82"/>
                <p:cNvGrpSpPr>
                  <a:grpSpLocks/>
                </p:cNvGrpSpPr>
                <p:nvPr/>
              </p:nvGrpSpPr>
              <p:grpSpPr bwMode="auto">
                <a:xfrm>
                  <a:off x="3454" y="3602"/>
                  <a:ext cx="392" cy="332"/>
                  <a:chOff x="3454" y="3602"/>
                  <a:chExt cx="392" cy="332"/>
                </a:xfrm>
              </p:grpSpPr>
              <p:sp>
                <p:nvSpPr>
                  <p:cNvPr id="15403" name="Freeform 83"/>
                  <p:cNvSpPr>
                    <a:spLocks/>
                  </p:cNvSpPr>
                  <p:nvPr/>
                </p:nvSpPr>
                <p:spPr bwMode="auto">
                  <a:xfrm>
                    <a:off x="345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4" name="Freeform 84"/>
                  <p:cNvSpPr>
                    <a:spLocks/>
                  </p:cNvSpPr>
                  <p:nvPr/>
                </p:nvSpPr>
                <p:spPr bwMode="auto">
                  <a:xfrm>
                    <a:off x="348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5" name="Freeform 85"/>
                  <p:cNvSpPr>
                    <a:spLocks/>
                  </p:cNvSpPr>
                  <p:nvPr/>
                </p:nvSpPr>
                <p:spPr bwMode="auto">
                  <a:xfrm>
                    <a:off x="352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6" name="Freeform 86"/>
                  <p:cNvSpPr>
                    <a:spLocks/>
                  </p:cNvSpPr>
                  <p:nvPr/>
                </p:nvSpPr>
                <p:spPr bwMode="auto">
                  <a:xfrm>
                    <a:off x="355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7" name="Freeform 87"/>
                  <p:cNvSpPr>
                    <a:spLocks/>
                  </p:cNvSpPr>
                  <p:nvPr/>
                </p:nvSpPr>
                <p:spPr bwMode="auto">
                  <a:xfrm>
                    <a:off x="35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8" name="Freeform 88"/>
                  <p:cNvSpPr>
                    <a:spLocks/>
                  </p:cNvSpPr>
                  <p:nvPr/>
                </p:nvSpPr>
                <p:spPr bwMode="auto">
                  <a:xfrm>
                    <a:off x="361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9" name="Freeform 89"/>
                  <p:cNvSpPr>
                    <a:spLocks/>
                  </p:cNvSpPr>
                  <p:nvPr/>
                </p:nvSpPr>
                <p:spPr bwMode="auto">
                  <a:xfrm>
                    <a:off x="36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0" name="Freeform 90"/>
                  <p:cNvSpPr>
                    <a:spLocks/>
                  </p:cNvSpPr>
                  <p:nvPr/>
                </p:nvSpPr>
                <p:spPr bwMode="auto">
                  <a:xfrm>
                    <a:off x="368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1" name="Freeform 91"/>
                  <p:cNvSpPr>
                    <a:spLocks/>
                  </p:cNvSpPr>
                  <p:nvPr/>
                </p:nvSpPr>
                <p:spPr bwMode="auto">
                  <a:xfrm>
                    <a:off x="371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2" name="Freeform 92"/>
                  <p:cNvSpPr>
                    <a:spLocks/>
                  </p:cNvSpPr>
                  <p:nvPr/>
                </p:nvSpPr>
                <p:spPr bwMode="auto">
                  <a:xfrm>
                    <a:off x="374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13" name="Freeform 93"/>
                  <p:cNvSpPr>
                    <a:spLocks/>
                  </p:cNvSpPr>
                  <p:nvPr/>
                </p:nvSpPr>
                <p:spPr bwMode="auto">
                  <a:xfrm>
                    <a:off x="377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3" name="Group 94"/>
              <p:cNvGrpSpPr>
                <a:grpSpLocks/>
              </p:cNvGrpSpPr>
              <p:nvPr/>
            </p:nvGrpSpPr>
            <p:grpSpPr bwMode="auto">
              <a:xfrm>
                <a:off x="4746" y="3549"/>
                <a:ext cx="489" cy="440"/>
                <a:chOff x="4746" y="3549"/>
                <a:chExt cx="489" cy="440"/>
              </a:xfrm>
            </p:grpSpPr>
            <p:sp>
              <p:nvSpPr>
                <p:cNvPr id="1538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46" y="3549"/>
                  <a:ext cx="490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89" name="Group 96"/>
                <p:cNvGrpSpPr>
                  <a:grpSpLocks/>
                </p:cNvGrpSpPr>
                <p:nvPr/>
              </p:nvGrpSpPr>
              <p:grpSpPr bwMode="auto">
                <a:xfrm>
                  <a:off x="4794" y="3602"/>
                  <a:ext cx="392" cy="332"/>
                  <a:chOff x="4794" y="3602"/>
                  <a:chExt cx="392" cy="332"/>
                </a:xfrm>
              </p:grpSpPr>
              <p:sp>
                <p:nvSpPr>
                  <p:cNvPr id="15390" name="Freeform 97"/>
                  <p:cNvSpPr>
                    <a:spLocks/>
                  </p:cNvSpPr>
                  <p:nvPr/>
                </p:nvSpPr>
                <p:spPr bwMode="auto">
                  <a:xfrm>
                    <a:off x="4794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1" name="Freeform 98"/>
                  <p:cNvSpPr>
                    <a:spLocks/>
                  </p:cNvSpPr>
                  <p:nvPr/>
                </p:nvSpPr>
                <p:spPr bwMode="auto">
                  <a:xfrm>
                    <a:off x="4829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2" name="Freeform 99"/>
                  <p:cNvSpPr>
                    <a:spLocks/>
                  </p:cNvSpPr>
                  <p:nvPr/>
                </p:nvSpPr>
                <p:spPr bwMode="auto">
                  <a:xfrm>
                    <a:off x="4860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3" name="Freeform 100"/>
                  <p:cNvSpPr>
                    <a:spLocks/>
                  </p:cNvSpPr>
                  <p:nvPr/>
                </p:nvSpPr>
                <p:spPr bwMode="auto">
                  <a:xfrm>
                    <a:off x="4893" y="3602"/>
                    <a:ext cx="72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4" name="Freeform 101"/>
                  <p:cNvSpPr>
                    <a:spLocks/>
                  </p:cNvSpPr>
                  <p:nvPr/>
                </p:nvSpPr>
                <p:spPr bwMode="auto">
                  <a:xfrm>
                    <a:off x="492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5" name="Freeform 102"/>
                  <p:cNvSpPr>
                    <a:spLocks/>
                  </p:cNvSpPr>
                  <p:nvPr/>
                </p:nvSpPr>
                <p:spPr bwMode="auto">
                  <a:xfrm>
                    <a:off x="4957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6" name="Freeform 103"/>
                  <p:cNvSpPr>
                    <a:spLocks/>
                  </p:cNvSpPr>
                  <p:nvPr/>
                </p:nvSpPr>
                <p:spPr bwMode="auto">
                  <a:xfrm>
                    <a:off x="49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7" name="Freeform 104"/>
                  <p:cNvSpPr>
                    <a:spLocks/>
                  </p:cNvSpPr>
                  <p:nvPr/>
                </p:nvSpPr>
                <p:spPr bwMode="auto">
                  <a:xfrm>
                    <a:off x="50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8" name="Freeform 105"/>
                  <p:cNvSpPr>
                    <a:spLocks/>
                  </p:cNvSpPr>
                  <p:nvPr/>
                </p:nvSpPr>
                <p:spPr bwMode="auto">
                  <a:xfrm>
                    <a:off x="50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99" name="Freeform 106"/>
                  <p:cNvSpPr>
                    <a:spLocks/>
                  </p:cNvSpPr>
                  <p:nvPr/>
                </p:nvSpPr>
                <p:spPr bwMode="auto">
                  <a:xfrm>
                    <a:off x="50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00" name="Freeform 107"/>
                  <p:cNvSpPr>
                    <a:spLocks/>
                  </p:cNvSpPr>
                  <p:nvPr/>
                </p:nvSpPr>
                <p:spPr bwMode="auto">
                  <a:xfrm>
                    <a:off x="51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374" name="Group 108"/>
              <p:cNvGrpSpPr>
                <a:grpSpLocks/>
              </p:cNvGrpSpPr>
              <p:nvPr/>
            </p:nvGrpSpPr>
            <p:grpSpPr bwMode="auto">
              <a:xfrm>
                <a:off x="3942" y="3549"/>
                <a:ext cx="488" cy="440"/>
                <a:chOff x="3942" y="3549"/>
                <a:chExt cx="488" cy="440"/>
              </a:xfrm>
            </p:grpSpPr>
            <p:sp>
              <p:nvSpPr>
                <p:cNvPr id="15375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942" y="3549"/>
                  <a:ext cx="489" cy="441"/>
                </a:xfrm>
                <a:prstGeom prst="rect">
                  <a:avLst/>
                </a:prstGeom>
                <a:noFill/>
                <a:ln w="19080">
                  <a:solidFill>
                    <a:srgbClr val="00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b="1">
                    <a:latin typeface="Palatino" panose="020406020503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5376" name="Group 110"/>
                <p:cNvGrpSpPr>
                  <a:grpSpLocks/>
                </p:cNvGrpSpPr>
                <p:nvPr/>
              </p:nvGrpSpPr>
              <p:grpSpPr bwMode="auto">
                <a:xfrm>
                  <a:off x="3990" y="3602"/>
                  <a:ext cx="391" cy="332"/>
                  <a:chOff x="3990" y="3602"/>
                  <a:chExt cx="391" cy="332"/>
                </a:xfrm>
              </p:grpSpPr>
              <p:sp>
                <p:nvSpPr>
                  <p:cNvPr id="15377" name="Freeform 111"/>
                  <p:cNvSpPr>
                    <a:spLocks/>
                  </p:cNvSpPr>
                  <p:nvPr/>
                </p:nvSpPr>
                <p:spPr bwMode="auto">
                  <a:xfrm>
                    <a:off x="399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8" name="Freeform 112"/>
                  <p:cNvSpPr>
                    <a:spLocks/>
                  </p:cNvSpPr>
                  <p:nvPr/>
                </p:nvSpPr>
                <p:spPr bwMode="auto">
                  <a:xfrm>
                    <a:off x="4025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79" name="Freeform 113"/>
                  <p:cNvSpPr>
                    <a:spLocks/>
                  </p:cNvSpPr>
                  <p:nvPr/>
                </p:nvSpPr>
                <p:spPr bwMode="auto">
                  <a:xfrm>
                    <a:off x="405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0" name="Freeform 114"/>
                  <p:cNvSpPr>
                    <a:spLocks/>
                  </p:cNvSpPr>
                  <p:nvPr/>
                </p:nvSpPr>
                <p:spPr bwMode="auto">
                  <a:xfrm>
                    <a:off x="408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1" name="Freeform 115"/>
                  <p:cNvSpPr>
                    <a:spLocks/>
                  </p:cNvSpPr>
                  <p:nvPr/>
                </p:nvSpPr>
                <p:spPr bwMode="auto">
                  <a:xfrm>
                    <a:off x="4120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2" name="Freeform 116"/>
                  <p:cNvSpPr>
                    <a:spLocks/>
                  </p:cNvSpPr>
                  <p:nvPr/>
                </p:nvSpPr>
                <p:spPr bwMode="auto">
                  <a:xfrm>
                    <a:off x="4152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3" name="Freeform 117"/>
                  <p:cNvSpPr>
                    <a:spLocks/>
                  </p:cNvSpPr>
                  <p:nvPr/>
                </p:nvSpPr>
                <p:spPr bwMode="auto">
                  <a:xfrm>
                    <a:off x="4184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4" name="Freeform 118"/>
                  <p:cNvSpPr>
                    <a:spLocks/>
                  </p:cNvSpPr>
                  <p:nvPr/>
                </p:nvSpPr>
                <p:spPr bwMode="auto">
                  <a:xfrm>
                    <a:off x="4216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5" name="Freeform 119"/>
                  <p:cNvSpPr>
                    <a:spLocks/>
                  </p:cNvSpPr>
                  <p:nvPr/>
                </p:nvSpPr>
                <p:spPr bwMode="auto">
                  <a:xfrm>
                    <a:off x="4248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6" name="Freeform 120"/>
                  <p:cNvSpPr>
                    <a:spLocks/>
                  </p:cNvSpPr>
                  <p:nvPr/>
                </p:nvSpPr>
                <p:spPr bwMode="auto">
                  <a:xfrm>
                    <a:off x="4280" y="3602"/>
                    <a:ext cx="70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87" name="Freeform 121"/>
                  <p:cNvSpPr>
                    <a:spLocks/>
                  </p:cNvSpPr>
                  <p:nvPr/>
                </p:nvSpPr>
                <p:spPr bwMode="auto">
                  <a:xfrm>
                    <a:off x="4311" y="3602"/>
                    <a:ext cx="71" cy="333"/>
                  </a:xfrm>
                  <a:custGeom>
                    <a:avLst/>
                    <a:gdLst>
                      <a:gd name="T0" fmla="*/ 0 w 208"/>
                      <a:gd name="T1" fmla="*/ 0 h 1536"/>
                      <a:gd name="T2" fmla="*/ 0 w 208"/>
                      <a:gd name="T3" fmla="*/ 0 h 1536"/>
                      <a:gd name="T4" fmla="*/ 0 w 208"/>
                      <a:gd name="T5" fmla="*/ 0 h 1536"/>
                      <a:gd name="T6" fmla="*/ 0 w 208"/>
                      <a:gd name="T7" fmla="*/ 0 h 1536"/>
                      <a:gd name="T8" fmla="*/ 0 w 208"/>
                      <a:gd name="T9" fmla="*/ 0 h 1536"/>
                      <a:gd name="T10" fmla="*/ 0 w 208"/>
                      <a:gd name="T11" fmla="*/ 0 h 1536"/>
                      <a:gd name="T12" fmla="*/ 0 w 208"/>
                      <a:gd name="T13" fmla="*/ 0 h 1536"/>
                      <a:gd name="T14" fmla="*/ 0 w 208"/>
                      <a:gd name="T15" fmla="*/ 0 h 1536"/>
                      <a:gd name="T16" fmla="*/ 0 w 208"/>
                      <a:gd name="T17" fmla="*/ 0 h 1536"/>
                      <a:gd name="T18" fmla="*/ 0 w 208"/>
                      <a:gd name="T19" fmla="*/ 0 h 1536"/>
                      <a:gd name="T20" fmla="*/ 0 w 208"/>
                      <a:gd name="T21" fmla="*/ 0 h 1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208"/>
                      <a:gd name="T34" fmla="*/ 0 h 1536"/>
                      <a:gd name="T35" fmla="*/ 208 w 208"/>
                      <a:gd name="T36" fmla="*/ 1536 h 1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208" h="1536">
                        <a:moveTo>
                          <a:pt x="56" y="0"/>
                        </a:moveTo>
                        <a:cubicBezTo>
                          <a:pt x="132" y="68"/>
                          <a:pt x="208" y="136"/>
                          <a:pt x="200" y="192"/>
                        </a:cubicBezTo>
                        <a:cubicBezTo>
                          <a:pt x="192" y="248"/>
                          <a:pt x="16" y="280"/>
                          <a:pt x="8" y="336"/>
                        </a:cubicBezTo>
                        <a:cubicBezTo>
                          <a:pt x="0" y="392"/>
                          <a:pt x="152" y="464"/>
                          <a:pt x="152" y="528"/>
                        </a:cubicBezTo>
                        <a:cubicBezTo>
                          <a:pt x="152" y="592"/>
                          <a:pt x="8" y="672"/>
                          <a:pt x="8" y="720"/>
                        </a:cubicBezTo>
                        <a:cubicBezTo>
                          <a:pt x="8" y="768"/>
                          <a:pt x="144" y="776"/>
                          <a:pt x="152" y="816"/>
                        </a:cubicBezTo>
                        <a:cubicBezTo>
                          <a:pt x="160" y="856"/>
                          <a:pt x="56" y="912"/>
                          <a:pt x="56" y="960"/>
                        </a:cubicBezTo>
                        <a:cubicBezTo>
                          <a:pt x="56" y="1008"/>
                          <a:pt x="160" y="1056"/>
                          <a:pt x="152" y="1104"/>
                        </a:cubicBezTo>
                        <a:cubicBezTo>
                          <a:pt x="144" y="1152"/>
                          <a:pt x="16" y="1208"/>
                          <a:pt x="8" y="1248"/>
                        </a:cubicBezTo>
                        <a:cubicBezTo>
                          <a:pt x="0" y="1288"/>
                          <a:pt x="96" y="1296"/>
                          <a:pt x="104" y="1344"/>
                        </a:cubicBezTo>
                        <a:cubicBezTo>
                          <a:pt x="112" y="1392"/>
                          <a:pt x="40" y="1496"/>
                          <a:pt x="56" y="1536"/>
                        </a:cubicBezTo>
                      </a:path>
                    </a:pathLst>
                  </a:custGeom>
                  <a:noFill/>
                  <a:ln w="1908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15367" name="Freeform 123"/>
            <p:cNvSpPr>
              <a:spLocks/>
            </p:cNvSpPr>
            <p:nvPr/>
          </p:nvSpPr>
          <p:spPr bwMode="auto">
            <a:xfrm>
              <a:off x="4991832" y="753772"/>
              <a:ext cx="73025" cy="808038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Freeform 125"/>
            <p:cNvSpPr>
              <a:spLocks/>
            </p:cNvSpPr>
            <p:nvPr/>
          </p:nvSpPr>
          <p:spPr bwMode="auto">
            <a:xfrm>
              <a:off x="4991832" y="2660360"/>
              <a:ext cx="73025" cy="808037"/>
            </a:xfrm>
            <a:custGeom>
              <a:avLst/>
              <a:gdLst>
                <a:gd name="T0" fmla="*/ 2147483646 w 208"/>
                <a:gd name="T1" fmla="*/ 0 h 1536"/>
                <a:gd name="T2" fmla="*/ 2147483646 w 208"/>
                <a:gd name="T3" fmla="*/ 2147483646 h 1536"/>
                <a:gd name="T4" fmla="*/ 2147483646 w 208"/>
                <a:gd name="T5" fmla="*/ 2147483646 h 1536"/>
                <a:gd name="T6" fmla="*/ 2147483646 w 208"/>
                <a:gd name="T7" fmla="*/ 2147483646 h 1536"/>
                <a:gd name="T8" fmla="*/ 2147483646 w 208"/>
                <a:gd name="T9" fmla="*/ 2147483646 h 1536"/>
                <a:gd name="T10" fmla="*/ 2147483646 w 208"/>
                <a:gd name="T11" fmla="*/ 2147483646 h 1536"/>
                <a:gd name="T12" fmla="*/ 2147483646 w 208"/>
                <a:gd name="T13" fmla="*/ 2147483646 h 1536"/>
                <a:gd name="T14" fmla="*/ 2147483646 w 208"/>
                <a:gd name="T15" fmla="*/ 2147483646 h 1536"/>
                <a:gd name="T16" fmla="*/ 2147483646 w 208"/>
                <a:gd name="T17" fmla="*/ 2147483646 h 1536"/>
                <a:gd name="T18" fmla="*/ 2147483646 w 208"/>
                <a:gd name="T19" fmla="*/ 2147483646 h 1536"/>
                <a:gd name="T20" fmla="*/ 2147483646 w 208"/>
                <a:gd name="T21" fmla="*/ 2147483646 h 1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8"/>
                <a:gd name="T34" fmla="*/ 0 h 1536"/>
                <a:gd name="T35" fmla="*/ 208 w 208"/>
                <a:gd name="T36" fmla="*/ 1536 h 1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8" h="1536">
                  <a:moveTo>
                    <a:pt x="56" y="0"/>
                  </a:moveTo>
                  <a:cubicBezTo>
                    <a:pt x="132" y="68"/>
                    <a:pt x="208" y="136"/>
                    <a:pt x="200" y="192"/>
                  </a:cubicBezTo>
                  <a:cubicBezTo>
                    <a:pt x="192" y="248"/>
                    <a:pt x="16" y="280"/>
                    <a:pt x="8" y="336"/>
                  </a:cubicBezTo>
                  <a:cubicBezTo>
                    <a:pt x="0" y="392"/>
                    <a:pt x="152" y="464"/>
                    <a:pt x="152" y="528"/>
                  </a:cubicBezTo>
                  <a:cubicBezTo>
                    <a:pt x="152" y="592"/>
                    <a:pt x="8" y="672"/>
                    <a:pt x="8" y="720"/>
                  </a:cubicBezTo>
                  <a:cubicBezTo>
                    <a:pt x="8" y="768"/>
                    <a:pt x="144" y="776"/>
                    <a:pt x="152" y="816"/>
                  </a:cubicBezTo>
                  <a:cubicBezTo>
                    <a:pt x="160" y="856"/>
                    <a:pt x="56" y="912"/>
                    <a:pt x="56" y="960"/>
                  </a:cubicBezTo>
                  <a:cubicBezTo>
                    <a:pt x="56" y="1008"/>
                    <a:pt x="160" y="1056"/>
                    <a:pt x="152" y="1104"/>
                  </a:cubicBezTo>
                  <a:cubicBezTo>
                    <a:pt x="144" y="1152"/>
                    <a:pt x="16" y="1208"/>
                    <a:pt x="8" y="1248"/>
                  </a:cubicBezTo>
                  <a:cubicBezTo>
                    <a:pt x="0" y="1288"/>
                    <a:pt x="96" y="1296"/>
                    <a:pt x="104" y="1344"/>
                  </a:cubicBezTo>
                  <a:cubicBezTo>
                    <a:pt x="112" y="1392"/>
                    <a:pt x="40" y="1496"/>
                    <a:pt x="56" y="1536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5" name="Picture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116" y="1007806"/>
            <a:ext cx="3864934" cy="221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77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71329</TotalTime>
  <Words>2438</Words>
  <Application>Microsoft Office PowerPoint</Application>
  <PresentationFormat>On-screen Show (4:3)</PresentationFormat>
  <Paragraphs>362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Arial Black</vt:lpstr>
      <vt:lpstr>Consolas</vt:lpstr>
      <vt:lpstr>Courier New</vt:lpstr>
      <vt:lpstr>Palatino</vt:lpstr>
      <vt:lpstr>Symbol</vt:lpstr>
      <vt:lpstr>Times New Roman</vt:lpstr>
      <vt:lpstr>Wingdings</vt:lpstr>
      <vt:lpstr>Pixel</vt:lpstr>
      <vt:lpstr>GPUs and CUDA 1 Threading</vt:lpstr>
      <vt:lpstr>A brief history</vt:lpstr>
      <vt:lpstr>Latency vs throughput</vt:lpstr>
      <vt:lpstr>GPU vs CPU architecture</vt:lpstr>
      <vt:lpstr>The right choice(?)</vt:lpstr>
      <vt:lpstr>Data parallelism</vt:lpstr>
      <vt:lpstr>GPU example: vector addition</vt:lpstr>
      <vt:lpstr>CUDA</vt:lpstr>
      <vt:lpstr>CUDA steps</vt:lpstr>
      <vt:lpstr>CUDA functions</vt:lpstr>
      <vt:lpstr>CUDA functions</vt:lpstr>
      <vt:lpstr>Vector addition code</vt:lpstr>
      <vt:lpstr>CUDA thread organization</vt:lpstr>
      <vt:lpstr>1D thread mapping</vt:lpstr>
      <vt:lpstr>Multidimensional thread organization</vt:lpstr>
      <vt:lpstr>Starting a 2D thread block</vt:lpstr>
      <vt:lpstr>2D thread mapping</vt:lpstr>
      <vt:lpstr>Matrix multiplication</vt:lpstr>
      <vt:lpstr>Matrix layout</vt:lpstr>
      <vt:lpstr>Matrix multiplication</vt:lpstr>
      <vt:lpstr>Why two levels of threads?</vt:lpstr>
      <vt:lpstr>Why two levels of threads?</vt:lpstr>
      <vt:lpstr>Synchronization</vt:lpstr>
      <vt:lpstr>Synchronization</vt:lpstr>
      <vt:lpstr>Choosing the right block size</vt:lpstr>
      <vt:lpstr>Choosing the right block size</vt:lpstr>
      <vt:lpstr>Choosing the right block size</vt:lpstr>
      <vt:lpstr>Finding hardware parameters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4178</cp:revision>
  <cp:lastPrinted>2017-03-15T03:54:32Z</cp:lastPrinted>
  <dcterms:created xsi:type="dcterms:W3CDTF">2004-01-06T19:40:29Z</dcterms:created>
  <dcterms:modified xsi:type="dcterms:W3CDTF">2021-03-30T02:01:50Z</dcterms:modified>
</cp:coreProperties>
</file>