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8" r:id="rId4"/>
    <p:sldId id="279" r:id="rId5"/>
    <p:sldId id="261" r:id="rId6"/>
    <p:sldId id="288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1" r:id="rId20"/>
    <p:sldId id="282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EFA"/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667" autoAdjust="0"/>
    <p:restoredTop sz="95473" autoAdjust="0"/>
  </p:normalViewPr>
  <p:slideViewPr>
    <p:cSldViewPr snapToGrid="0">
      <p:cViewPr varScale="1">
        <p:scale>
          <a:sx n="128" d="100"/>
          <a:sy n="128" d="100"/>
        </p:scale>
        <p:origin x="753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Loop Parallelism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2021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3316" name="Content Placeholder 88"/>
          <p:cNvSpPr>
            <a:spLocks noGrp="1"/>
          </p:cNvSpPr>
          <p:nvPr>
            <p:ph sz="half" idx="2"/>
          </p:nvPr>
        </p:nvSpPr>
        <p:spPr>
          <a:xfrm>
            <a:off x="5334000" y="3454817"/>
            <a:ext cx="3352800" cy="609600"/>
          </a:xfrm>
        </p:spPr>
        <p:txBody>
          <a:bodyPr/>
          <a:lstStyle/>
          <a:p>
            <a:r>
              <a:rPr lang="en-US" sz="2400" smtClean="0"/>
              <a:t>LDG</a:t>
            </a:r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8870" y="1555595"/>
            <a:ext cx="44672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5784849" y="750631"/>
            <a:ext cx="239712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S2[i,j+1]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A S2[i,j]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loop-independent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92418" y="4009223"/>
            <a:ext cx="2971800" cy="2500313"/>
            <a:chOff x="5638800" y="3824287"/>
            <a:chExt cx="2971800" cy="2500313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9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2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3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24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5368123" y="4003776"/>
            <a:ext cx="2847975" cy="2500313"/>
            <a:chOff x="5334000" y="3810000"/>
            <a:chExt cx="2847975" cy="2500312"/>
          </a:xfrm>
        </p:grpSpPr>
        <p:sp>
          <p:nvSpPr>
            <p:cNvPr id="15369" name="Oval 5"/>
            <p:cNvSpPr>
              <a:spLocks noChangeArrowheads="1"/>
            </p:cNvSpPr>
            <p:nvPr/>
          </p:nvSpPr>
          <p:spPr bwMode="auto">
            <a:xfrm>
              <a:off x="60991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70135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8"/>
            <p:cNvSpPr>
              <a:spLocks noChangeArrowheads="1"/>
            </p:cNvSpPr>
            <p:nvPr/>
          </p:nvSpPr>
          <p:spPr bwMode="auto">
            <a:xfrm>
              <a:off x="60991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60991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70135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70135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327775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>
              <a:off x="63277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9"/>
            <p:cNvSpPr>
              <a:spLocks noChangeShapeType="1"/>
            </p:cNvSpPr>
            <p:nvPr/>
          </p:nvSpPr>
          <p:spPr bwMode="auto">
            <a:xfrm>
              <a:off x="72675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>
              <a:off x="6353175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24"/>
            <p:cNvSpPr txBox="1">
              <a:spLocks noChangeArrowheads="1"/>
            </p:cNvSpPr>
            <p:nvPr/>
          </p:nvSpPr>
          <p:spPr bwMode="auto">
            <a:xfrm>
              <a:off x="5641975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auto">
            <a:xfrm>
              <a:off x="5641975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 Box 26"/>
            <p:cNvSpPr txBox="1">
              <a:spLocks noChangeArrowheads="1"/>
            </p:cNvSpPr>
            <p:nvPr/>
          </p:nvSpPr>
          <p:spPr bwMode="auto">
            <a:xfrm>
              <a:off x="5667375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78517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9373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60229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5337175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6962775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7394575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6477000" y="4267200"/>
              <a:ext cx="307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73945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64801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1" name="Rectangle 37"/>
            <p:cNvSpPr>
              <a:spLocks noChangeArrowheads="1"/>
            </p:cNvSpPr>
            <p:nvPr/>
          </p:nvSpPr>
          <p:spPr bwMode="auto">
            <a:xfrm>
              <a:off x="6480175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2" name="TextBox 36"/>
            <p:cNvSpPr txBox="1">
              <a:spLocks noChangeArrowheads="1"/>
            </p:cNvSpPr>
            <p:nvPr/>
          </p:nvSpPr>
          <p:spPr bwMode="auto">
            <a:xfrm>
              <a:off x="53340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5393" name="Oval 7"/>
            <p:cNvSpPr>
              <a:spLocks noChangeArrowheads="1"/>
            </p:cNvSpPr>
            <p:nvPr/>
          </p:nvSpPr>
          <p:spPr bwMode="auto">
            <a:xfrm>
              <a:off x="7953375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Oval 11"/>
            <p:cNvSpPr>
              <a:spLocks noChangeArrowheads="1"/>
            </p:cNvSpPr>
            <p:nvPr/>
          </p:nvSpPr>
          <p:spPr bwMode="auto">
            <a:xfrm>
              <a:off x="7953375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13"/>
            <p:cNvSpPr>
              <a:spLocks noChangeArrowheads="1"/>
            </p:cNvSpPr>
            <p:nvPr/>
          </p:nvSpPr>
          <p:spPr bwMode="auto">
            <a:xfrm>
              <a:off x="7953375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7267575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3"/>
            <p:cNvSpPr>
              <a:spLocks noChangeShapeType="1"/>
            </p:cNvSpPr>
            <p:nvPr/>
          </p:nvSpPr>
          <p:spPr bwMode="auto">
            <a:xfrm>
              <a:off x="7267575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2"/>
            <p:cNvSpPr>
              <a:spLocks noChangeArrowheads="1"/>
            </p:cNvSpPr>
            <p:nvPr/>
          </p:nvSpPr>
          <p:spPr bwMode="auto">
            <a:xfrm>
              <a:off x="7419975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66" name="Content Placeholder 88"/>
          <p:cNvSpPr>
            <a:spLocks noGrp="1"/>
          </p:cNvSpPr>
          <p:nvPr>
            <p:ph sz="half" idx="2"/>
          </p:nvPr>
        </p:nvSpPr>
        <p:spPr>
          <a:xfrm>
            <a:off x="588946" y="3460264"/>
            <a:ext cx="3352800" cy="609600"/>
          </a:xfrm>
        </p:spPr>
        <p:txBody>
          <a:bodyPr/>
          <a:lstStyle/>
          <a:p>
            <a:r>
              <a:rPr lang="en-US" sz="2400" smtClean="0"/>
              <a:t>ITG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906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Task Identification</a:t>
            </a:r>
          </a:p>
          <a:p>
            <a:pPr lvl="1" eaLnBrk="1" hangingPunct="1"/>
            <a:r>
              <a:rPr lang="en-US" smtClean="0"/>
              <a:t>n parallel tasks - one task per iteration of i loop.</a:t>
            </a:r>
          </a:p>
          <a:p>
            <a:pPr eaLnBrk="1" hangingPunct="1"/>
            <a:r>
              <a:rPr lang="en-US" smtClean="0"/>
              <a:t>Grouping / mapping</a:t>
            </a:r>
          </a:p>
          <a:p>
            <a:pPr lvl="1" eaLnBrk="1" hangingPunct="1"/>
            <a:r>
              <a:rPr lang="en-US" smtClean="0"/>
              <a:t>Static block as different iterations have same work.</a:t>
            </a:r>
          </a:p>
          <a:p>
            <a:pPr eaLnBrk="1" hangingPunct="1"/>
            <a:r>
              <a:rPr lang="en-US" smtClean="0"/>
              <a:t>OpenMP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85730" y="4381311"/>
            <a:ext cx="67056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68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46" y="1969566"/>
            <a:ext cx="253990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i&lt;=n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a[i-2];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433" y="1289003"/>
            <a:ext cx="2743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rgbClr val="1503FB"/>
                </a:solidFill>
                <a:latin typeface="+mj-lt"/>
              </a:rPr>
              <a:t>Output dependences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854" y="3313377"/>
            <a:ext cx="3970338" cy="1004888"/>
            <a:chOff x="1143000" y="3048000"/>
            <a:chExt cx="3970505" cy="1004887"/>
          </a:xfrm>
        </p:grpSpPr>
        <p:sp>
          <p:nvSpPr>
            <p:cNvPr id="17437" name="TextBox 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2192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21336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Oval 7"/>
            <p:cNvSpPr>
              <a:spLocks noChangeArrowheads="1"/>
            </p:cNvSpPr>
            <p:nvPr/>
          </p:nvSpPr>
          <p:spPr bwMode="auto">
            <a:xfrm>
              <a:off x="30480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Oval 17"/>
            <p:cNvSpPr>
              <a:spLocks noChangeArrowheads="1"/>
            </p:cNvSpPr>
            <p:nvPr/>
          </p:nvSpPr>
          <p:spPr bwMode="auto">
            <a:xfrm>
              <a:off x="39624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Oval 18"/>
            <p:cNvSpPr>
              <a:spLocks noChangeArrowheads="1"/>
            </p:cNvSpPr>
            <p:nvPr/>
          </p:nvSpPr>
          <p:spPr bwMode="auto">
            <a:xfrm>
              <a:off x="48768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auto">
            <a:xfrm>
              <a:off x="1447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auto">
            <a:xfrm>
              <a:off x="23621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31"/>
            <p:cNvSpPr txBox="1">
              <a:spLocks noChangeArrowheads="1"/>
            </p:cNvSpPr>
            <p:nvPr/>
          </p:nvSpPr>
          <p:spPr bwMode="auto">
            <a:xfrm>
              <a:off x="29717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46" name="Text Box 32"/>
            <p:cNvSpPr txBox="1">
              <a:spLocks noChangeArrowheads="1"/>
            </p:cNvSpPr>
            <p:nvPr/>
          </p:nvSpPr>
          <p:spPr bwMode="auto">
            <a:xfrm>
              <a:off x="20573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7" name="Text Box 33"/>
            <p:cNvSpPr txBox="1">
              <a:spLocks noChangeArrowheads="1"/>
            </p:cNvSpPr>
            <p:nvPr/>
          </p:nvSpPr>
          <p:spPr bwMode="auto">
            <a:xfrm>
              <a:off x="1143000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8" name="Line 18"/>
            <p:cNvSpPr>
              <a:spLocks noChangeShapeType="1"/>
            </p:cNvSpPr>
            <p:nvPr/>
          </p:nvSpPr>
          <p:spPr bwMode="auto">
            <a:xfrm>
              <a:off x="32766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19"/>
            <p:cNvSpPr>
              <a:spLocks noChangeShapeType="1"/>
            </p:cNvSpPr>
            <p:nvPr/>
          </p:nvSpPr>
          <p:spPr bwMode="auto">
            <a:xfrm>
              <a:off x="41909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48005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51" name="Text Box 32"/>
            <p:cNvSpPr txBox="1">
              <a:spLocks noChangeArrowheads="1"/>
            </p:cNvSpPr>
            <p:nvPr/>
          </p:nvSpPr>
          <p:spPr bwMode="auto">
            <a:xfrm>
              <a:off x="38861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8854" y="4980890"/>
            <a:ext cx="4724400" cy="1409700"/>
            <a:chOff x="1143000" y="4781490"/>
            <a:chExt cx="4724400" cy="1409820"/>
          </a:xfrm>
        </p:grpSpPr>
        <p:grpSp>
          <p:nvGrpSpPr>
            <p:cNvPr id="17416" name="Group 64"/>
            <p:cNvGrpSpPr>
              <a:grpSpLocks/>
            </p:cNvGrpSpPr>
            <p:nvPr/>
          </p:nvGrpSpPr>
          <p:grpSpPr bwMode="auto">
            <a:xfrm>
              <a:off x="1143000" y="5086290"/>
              <a:ext cx="4724400" cy="781110"/>
              <a:chOff x="1143000" y="5086290"/>
              <a:chExt cx="4724400" cy="781110"/>
            </a:xfrm>
          </p:grpSpPr>
          <p:grpSp>
            <p:nvGrpSpPr>
              <p:cNvPr id="17422" name="Group 18"/>
              <p:cNvGrpSpPr>
                <a:grpSpLocks/>
              </p:cNvGrpSpPr>
              <p:nvPr/>
            </p:nvGrpSpPr>
            <p:grpSpPr bwMode="auto">
              <a:xfrm>
                <a:off x="1219200" y="5119687"/>
                <a:ext cx="4648200" cy="747713"/>
                <a:chOff x="2743200" y="3276600"/>
                <a:chExt cx="4648200" cy="747713"/>
              </a:xfrm>
            </p:grpSpPr>
            <p:sp>
              <p:nvSpPr>
                <p:cNvPr id="17428" name="Oval 5"/>
                <p:cNvSpPr>
                  <a:spLocks noChangeArrowheads="1"/>
                </p:cNvSpPr>
                <p:nvPr/>
              </p:nvSpPr>
              <p:spPr bwMode="auto">
                <a:xfrm>
                  <a:off x="27432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Oval 6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Oval 7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Oval 17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2" name="Oval 18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3" name="Freeform 21"/>
                <p:cNvSpPr>
                  <a:spLocks/>
                </p:cNvSpPr>
                <p:nvPr/>
              </p:nvSpPr>
              <p:spPr bwMode="auto">
                <a:xfrm>
                  <a:off x="2943225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Freeform 22"/>
                <p:cNvSpPr>
                  <a:spLocks/>
                </p:cNvSpPr>
                <p:nvPr/>
              </p:nvSpPr>
              <p:spPr bwMode="auto">
                <a:xfrm>
                  <a:off x="4786313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Freeform 24"/>
                <p:cNvSpPr>
                  <a:spLocks/>
                </p:cNvSpPr>
                <p:nvPr/>
              </p:nvSpPr>
              <p:spPr bwMode="auto">
                <a:xfrm>
                  <a:off x="38100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Freeform 25"/>
                <p:cNvSpPr>
                  <a:spLocks/>
                </p:cNvSpPr>
                <p:nvPr/>
              </p:nvSpPr>
              <p:spPr bwMode="auto">
                <a:xfrm>
                  <a:off x="56388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3" name="Text Box 31"/>
              <p:cNvSpPr txBox="1">
                <a:spLocks noChangeArrowheads="1"/>
              </p:cNvSpPr>
              <p:nvPr/>
            </p:nvSpPr>
            <p:spPr bwMode="auto">
              <a:xfrm>
                <a:off x="29717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24" name="Text Box 32"/>
              <p:cNvSpPr txBox="1">
                <a:spLocks noChangeArrowheads="1"/>
              </p:cNvSpPr>
              <p:nvPr/>
            </p:nvSpPr>
            <p:spPr bwMode="auto">
              <a:xfrm>
                <a:off x="20573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1143000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26" name="Text Box 31"/>
              <p:cNvSpPr txBox="1">
                <a:spLocks noChangeArrowheads="1"/>
              </p:cNvSpPr>
              <p:nvPr/>
            </p:nvSpPr>
            <p:spPr bwMode="auto">
              <a:xfrm>
                <a:off x="48005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427" name="Text Box 32"/>
              <p:cNvSpPr txBox="1">
                <a:spLocks noChangeArrowheads="1"/>
              </p:cNvSpPr>
              <p:nvPr/>
            </p:nvSpPr>
            <p:spPr bwMode="auto">
              <a:xfrm>
                <a:off x="38861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7" name="TextBox 23"/>
            <p:cNvSpPr txBox="1">
              <a:spLocks noChangeArrowheads="1"/>
            </p:cNvSpPr>
            <p:nvPr/>
          </p:nvSpPr>
          <p:spPr bwMode="auto">
            <a:xfrm>
              <a:off x="1981200" y="47814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8006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0" name="Rectangle 32"/>
            <p:cNvSpPr>
              <a:spLocks noChangeArrowheads="1"/>
            </p:cNvSpPr>
            <p:nvPr/>
          </p:nvSpPr>
          <p:spPr bwMode="auto">
            <a:xfrm>
              <a:off x="29718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3962400" y="579120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5398466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3856999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6390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Task Identification</a:t>
            </a:r>
          </a:p>
          <a:p>
            <a:pPr marL="742950" lvl="2" indent="-342900">
              <a:buSzPct val="80000"/>
            </a:pPr>
            <a:r>
              <a:rPr lang="en-US" sz="2200" smtClean="0"/>
              <a:t>There are opportunities when some dependences are missing.</a:t>
            </a:r>
          </a:p>
          <a:p>
            <a:pPr marL="742950" lvl="2" indent="-342900">
              <a:buSzPct val="80000"/>
            </a:pPr>
            <a:r>
              <a:rPr lang="en-US" sz="2200" smtClean="0"/>
              <a:t>Can divide the for loop into two parallel tasks, one with even iterations and another with odd iterations.</a:t>
            </a:r>
          </a:p>
          <a:p>
            <a:pPr marL="342900" lvl="1" indent="-342900">
              <a:buSzPct val="80000"/>
            </a:pPr>
            <a:endParaRPr lang="en-US" smtClean="0"/>
          </a:p>
          <a:p>
            <a:endParaRPr lang="en-US" smtClean="0"/>
          </a:p>
        </p:txBody>
      </p: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4808145" y="2905045"/>
            <a:ext cx="3733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i=2;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694977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Grouping / mapping</a:t>
            </a:r>
          </a:p>
          <a:p>
            <a:pPr marL="742950" lvl="2" indent="-342900">
              <a:buSzPct val="80000"/>
            </a:pPr>
            <a:r>
              <a:rPr lang="en-US" sz="2200"/>
              <a:t>One task per thread</a:t>
            </a:r>
          </a:p>
          <a:p>
            <a:pPr eaLnBrk="1" hangingPunct="1"/>
            <a:r>
              <a:rPr lang="en-US" sz="2400" smtClean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90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5233" y="1764822"/>
            <a:ext cx="502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b[i]*c[i] + d[i];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2200" y="89535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480417" y="2893218"/>
            <a:ext cx="3970338" cy="1004887"/>
            <a:chOff x="1447800" y="3186113"/>
            <a:chExt cx="3970505" cy="1004887"/>
          </a:xfrm>
        </p:grpSpPr>
        <p:sp>
          <p:nvSpPr>
            <p:cNvPr id="19485" name="TextBox 72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6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5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9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80417" y="4583905"/>
            <a:ext cx="3970338" cy="1004888"/>
            <a:chOff x="1524000" y="4648200"/>
            <a:chExt cx="3970505" cy="1004887"/>
          </a:xfrm>
        </p:grpSpPr>
        <p:grpSp>
          <p:nvGrpSpPr>
            <p:cNvPr id="19465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19470" name="TextBox 89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47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8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8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8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8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9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80417" y="6030395"/>
            <a:ext cx="474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5072002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3530535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71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5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8612" cy="265719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Task Identification</a:t>
            </a:r>
          </a:p>
          <a:p>
            <a:pPr lvl="1"/>
            <a:r>
              <a:rPr lang="en-US" smtClean="0"/>
              <a:t>Any opportunities for parallelism? Loop-carried dependence S[i]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/>
              <a:t>T S[i+1] must be respected.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But no </a:t>
            </a:r>
            <a:r>
              <a:rPr lang="en-US" smtClean="0"/>
              <a:t>loop-carried dependence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b[i]*c[i]+d[i] </a:t>
            </a:r>
            <a:r>
              <a:rPr lang="en-US" smtClean="0">
                <a:cs typeface="Courier New" panose="02070309020205020404" pitchFamily="49" charset="0"/>
              </a:rPr>
              <a:t>part.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Loop fission </a:t>
            </a:r>
          </a:p>
          <a:p>
            <a:pPr lvl="2"/>
            <a:r>
              <a:rPr lang="en-US" smtClean="0">
                <a:cs typeface="Courier New" panose="02070309020205020404" pitchFamily="49" charset="0"/>
              </a:rPr>
              <a:t>Distribute into two separate loops .</a:t>
            </a:r>
          </a:p>
          <a:p>
            <a:r>
              <a:rPr lang="en-US" smtClean="0">
                <a:cs typeface="Courier New" panose="02070309020205020404" pitchFamily="49" charset="0"/>
              </a:rPr>
              <a:t>Code after loop fission</a:t>
            </a: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1804" y="4028038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 dependences in first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loop, so can be parallelized.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In second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dependences: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S2[i]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5196" y="4028038"/>
            <a:ext cx="44958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temp[i] = b[i]*c[i]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8229600" cy="5372345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OpenMP</a:t>
            </a: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400050" lvl="2" indent="0">
              <a:buSzPct val="80000"/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0"/>
              </a:spcBef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Note array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temp[] </a:t>
            </a:r>
            <a:r>
              <a:rPr lang="en-US" sz="2000" smtClean="0">
                <a:cs typeface="Courier New" panose="02070309020205020404" pitchFamily="49" charset="0"/>
              </a:rPr>
              <a:t>introduces storage overhead.</a:t>
            </a:r>
          </a:p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Better OpenMP solution</a:t>
            </a: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>
              <a:cs typeface="Courier New" panose="02070309020205020404" pitchFamily="49" charset="0"/>
            </a:endParaRPr>
          </a:p>
          <a:p>
            <a:pPr marL="742950" lvl="2" indent="-342900">
              <a:buSzPct val="80000"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2000" smtClean="0">
                <a:cs typeface="Courier New" panose="02070309020205020404" pitchFamily="49" charset="0"/>
              </a:rPr>
              <a:t> statement enforces a[i] assignment ordering.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With k threads, uses k extra storage.  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Typically k &lt;&lt; n so we save space.</a:t>
            </a:r>
          </a:p>
          <a:p>
            <a:pPr marL="342900" lvl="1" indent="-342900">
              <a:buSzPct val="80000"/>
            </a:pPr>
            <a:endParaRPr lang="en-US" sz="24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  <a:buFont typeface="Marlett" pitchFamily="2" charset="2"/>
              <a:buNone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4784" y="1918298"/>
            <a:ext cx="58674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temp[i] = b[i]*c[i] + d[i];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4784" y="4358602"/>
            <a:ext cx="7620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ordered private(t) 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schedule(static,1)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 = b[i]*c[i] + d[i]; /* one copy of t per thread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ordered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765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462" y="1552575"/>
            <a:ext cx="41148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1691" y="967521"/>
            <a:ext cx="327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S3[i]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S4[i] T S4[i+1]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A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6109" y="3377519"/>
            <a:ext cx="3970338" cy="1004888"/>
            <a:chOff x="1447800" y="3186113"/>
            <a:chExt cx="3970505" cy="1004887"/>
          </a:xfrm>
        </p:grpSpPr>
        <p:sp>
          <p:nvSpPr>
            <p:cNvPr id="22557" name="TextBox 77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7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8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16109" y="4687207"/>
            <a:ext cx="3970338" cy="1004887"/>
            <a:chOff x="1524000" y="4648200"/>
            <a:chExt cx="3970505" cy="1004887"/>
          </a:xfrm>
        </p:grpSpPr>
        <p:grpSp>
          <p:nvGrpSpPr>
            <p:cNvPr id="22537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22542" name="TextBox 98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2543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4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6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51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52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53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2556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16109" y="5906407"/>
            <a:ext cx="466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5296807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3986333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291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5" grpId="0"/>
      <p:bldP spid="1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581400" cy="4724400"/>
          </a:xfrm>
        </p:spPr>
        <p:txBody>
          <a:bodyPr/>
          <a:lstStyle/>
          <a:p>
            <a:r>
              <a:rPr lang="en-US" sz="2400" smtClean="0"/>
              <a:t>Task Identification</a:t>
            </a:r>
          </a:p>
          <a:p>
            <a:pPr lvl="1"/>
            <a:r>
              <a:rPr lang="en-US" sz="2200" smtClean="0"/>
              <a:t>S4 has no dependences with other statements, so can distribute into two separate loops (loop fission).</a:t>
            </a:r>
          </a:p>
          <a:p>
            <a:pPr lvl="1"/>
            <a:r>
              <a:rPr lang="en-US" sz="2200" smtClean="0"/>
              <a:t>This gives two parallel tasks, a loop containing S1, S2 and S3 and a loop containing S4.</a:t>
            </a:r>
          </a:p>
          <a:p>
            <a:pPr lvl="1"/>
            <a:endParaRPr lang="en-US" smtClean="0"/>
          </a:p>
        </p:txBody>
      </p:sp>
      <p:sp>
        <p:nvSpPr>
          <p:cNvPr id="21508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252302"/>
            <a:ext cx="4038600" cy="4724400"/>
          </a:xfrm>
        </p:spPr>
        <p:txBody>
          <a:bodyPr/>
          <a:lstStyle/>
          <a:p>
            <a:r>
              <a:rPr lang="en-US" smtClean="0"/>
              <a:t>OpenMP</a:t>
            </a:r>
          </a:p>
          <a:p>
            <a:endParaRPr lang="en-US" smtClean="0"/>
          </a:p>
        </p:txBody>
      </p:sp>
      <p:sp>
        <p:nvSpPr>
          <p:cNvPr id="21509" name="Rectangle 26"/>
          <p:cNvSpPr>
            <a:spLocks noChangeArrowheads="1"/>
          </p:cNvSpPr>
          <p:nvPr/>
        </p:nvSpPr>
        <p:spPr bwMode="auto">
          <a:xfrm>
            <a:off x="4495800" y="1905000"/>
            <a:ext cx="42672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and direction vectors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430" y="2970488"/>
            <a:ext cx="4295921" cy="361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123231" cy="528762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Let T</a:t>
            </a:r>
            <a:r>
              <a:rPr lang="en-US" baseline="-25000"/>
              <a:t>1</a:t>
            </a:r>
            <a:r>
              <a:rPr lang="en-US"/>
              <a:t> and T</a:t>
            </a:r>
            <a:r>
              <a:rPr lang="en-US" baseline="-25000"/>
              <a:t>2</a:t>
            </a:r>
            <a:r>
              <a:rPr lang="en-US"/>
              <a:t> be iterations s.t. T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* </a:t>
            </a:r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.</a:t>
            </a:r>
          </a:p>
          <a:p>
            <a:r>
              <a:rPr lang="en-US"/>
              <a:t>Distance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r>
              <a:rPr lang="en-US"/>
              <a:t>Direction vector 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sign(T</a:t>
            </a:r>
            <a:r>
              <a:rPr lang="en-US" baseline="-25000"/>
              <a:t>2</a:t>
            </a:r>
            <a:r>
              <a:rPr lang="en-US"/>
              <a:t> – T</a:t>
            </a:r>
            <a:r>
              <a:rPr lang="en-US" baseline="-25000"/>
              <a:t>1</a:t>
            </a:r>
            <a:r>
              <a:rPr lang="en-US"/>
              <a:t>).</a:t>
            </a:r>
          </a:p>
          <a:p>
            <a:r>
              <a:rPr lang="en-US" smtClean="0"/>
              <a:t>Consider </a:t>
            </a:r>
            <a:r>
              <a:rPr lang="en-US" smtClean="0"/>
              <a:t>a nested loop over (i,j) (j is the inner loop).</a:t>
            </a:r>
          </a:p>
          <a:p>
            <a:pPr marL="3086100" indent="455613"/>
            <a:r>
              <a:rPr lang="en-US" smtClean="0"/>
              <a:t>The following direction vectors are possible</a:t>
            </a:r>
          </a:p>
          <a:p>
            <a:pPr marL="3486150" lvl="1" indent="458788"/>
            <a:r>
              <a:rPr lang="en-US" smtClean="0"/>
              <a:t>(+,+), (+,0), (+,-), (0,+), (0,0).</a:t>
            </a:r>
          </a:p>
          <a:p>
            <a:pPr marL="3544888" indent="-457200"/>
            <a:r>
              <a:rPr lang="en-US" smtClean="0"/>
              <a:t>The following directions are not possible.</a:t>
            </a:r>
          </a:p>
          <a:p>
            <a:pPr marL="3944938" lvl="1" indent="-457200"/>
            <a:r>
              <a:rPr lang="en-US" smtClean="0"/>
              <a:t>(0,-), (-,+), (-,0), (-,-).</a:t>
            </a:r>
          </a:p>
          <a:p>
            <a:pPr marL="3944938" lvl="1" indent="-457200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Direction vector (-,+) would </a:t>
            </a:r>
            <a:r>
              <a:rPr lang="en-US" smtClean="0"/>
              <a:t>mean, e.g. iteration </a:t>
            </a:r>
            <a:r>
              <a:rPr lang="en-US" smtClean="0"/>
              <a:t>(i,j) </a:t>
            </a:r>
            <a:r>
              <a:rPr lang="en-US" smtClean="0"/>
              <a:t>depends on iteration </a:t>
            </a:r>
            <a:r>
              <a:rPr lang="en-US" smtClean="0"/>
              <a:t>(i+1, j-1).  But (i,j) occurs before (i+1, j-1).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50998" cy="790575"/>
          </a:xfrm>
        </p:spPr>
        <p:txBody>
          <a:bodyPr/>
          <a:lstStyle/>
          <a:p>
            <a:r>
              <a:rPr lang="en-US"/>
              <a:t>Shared memory algorithm design</a:t>
            </a:r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335088"/>
            <a:ext cx="2133600" cy="1665287"/>
            <a:chOff x="1066800" y="1335088"/>
            <a:chExt cx="2133600" cy="1665287"/>
          </a:xfrm>
        </p:grpSpPr>
        <p:pic>
          <p:nvPicPr>
            <p:cNvPr id="82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1335088"/>
              <a:ext cx="20478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66800" y="2630488"/>
              <a:ext cx="2133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j-lt"/>
                </a:rPr>
                <a:t>Original Problem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59163" y="1477963"/>
            <a:ext cx="1646237" cy="923925"/>
            <a:chOff x="3459163" y="1477963"/>
            <a:chExt cx="1646237" cy="923925"/>
          </a:xfrm>
        </p:grpSpPr>
        <p:sp>
          <p:nvSpPr>
            <p:cNvPr id="8213" name="Right Arrow 16"/>
            <p:cNvSpPr>
              <a:spLocks noChangeArrowheads="1"/>
            </p:cNvSpPr>
            <p:nvPr/>
          </p:nvSpPr>
          <p:spPr bwMode="auto">
            <a:xfrm>
              <a:off x="3459163" y="1716088"/>
              <a:ext cx="1646237" cy="457200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Box 18"/>
            <p:cNvSpPr txBox="1">
              <a:spLocks noChangeArrowheads="1"/>
            </p:cNvSpPr>
            <p:nvPr/>
          </p:nvSpPr>
          <p:spPr bwMode="auto">
            <a:xfrm>
              <a:off x="3657600" y="1477963"/>
              <a:ext cx="1066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Identify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tasks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4475" y="1335088"/>
            <a:ext cx="3133725" cy="2093912"/>
            <a:chOff x="5324475" y="1335088"/>
            <a:chExt cx="3133725" cy="2093912"/>
          </a:xfrm>
        </p:grpSpPr>
        <p:pic>
          <p:nvPicPr>
            <p:cNvPr id="82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475" y="1335088"/>
              <a:ext cx="31337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5000" y="2782888"/>
              <a:ext cx="22860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j-lt"/>
                </a:rPr>
                <a:t>Tasks, Shared and Private Data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686175"/>
            <a:ext cx="4648200" cy="2638425"/>
            <a:chOff x="685800" y="3686175"/>
            <a:chExt cx="4648200" cy="2638425"/>
          </a:xfrm>
        </p:grpSpPr>
        <p:pic>
          <p:nvPicPr>
            <p:cNvPr id="82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686175"/>
              <a:ext cx="24384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124200" y="5678488"/>
              <a:ext cx="22098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</a:rPr>
                <a:t>Threads, Shared </a:t>
              </a:r>
            </a:p>
            <a:p>
              <a:pPr>
                <a:defRPr/>
              </a:pPr>
              <a:r>
                <a:rPr lang="en-US" sz="1800" dirty="0">
                  <a:latin typeface="+mj-lt"/>
                </a:rPr>
                <a:t>and Private Data</a:t>
              </a:r>
            </a:p>
          </p:txBody>
        </p:sp>
        <p:pic>
          <p:nvPicPr>
            <p:cNvPr id="82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714750"/>
              <a:ext cx="29527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2667000"/>
            <a:ext cx="1960563" cy="1109663"/>
            <a:chOff x="3429000" y="2667000"/>
            <a:chExt cx="1960563" cy="1109663"/>
          </a:xfrm>
        </p:grpSpPr>
        <p:sp>
          <p:nvSpPr>
            <p:cNvPr id="8206" name="Right Arrow 25"/>
            <p:cNvSpPr>
              <a:spLocks noChangeArrowheads="1"/>
            </p:cNvSpPr>
            <p:nvPr/>
          </p:nvSpPr>
          <p:spPr bwMode="auto">
            <a:xfrm rot="8220000">
              <a:off x="3744913" y="3319463"/>
              <a:ext cx="1644650" cy="457200"/>
            </a:xfrm>
            <a:prstGeom prst="rightArrow">
              <a:avLst>
                <a:gd name="adj1" fmla="val 50000"/>
                <a:gd name="adj2" fmla="val 49995"/>
              </a:avLst>
            </a:prstGeom>
            <a:noFill/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2667000"/>
              <a:ext cx="1371600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Group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and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map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onto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threads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05200" y="4486275"/>
            <a:ext cx="2133600" cy="923925"/>
            <a:chOff x="3505200" y="4486275"/>
            <a:chExt cx="2133600" cy="923925"/>
          </a:xfrm>
        </p:grpSpPr>
        <p:sp>
          <p:nvSpPr>
            <p:cNvPr id="8204" name="Right Arrow 28"/>
            <p:cNvSpPr>
              <a:spLocks noChangeArrowheads="1"/>
            </p:cNvSpPr>
            <p:nvPr/>
          </p:nvSpPr>
          <p:spPr bwMode="auto">
            <a:xfrm>
              <a:off x="3916363" y="4724400"/>
              <a:ext cx="1463675" cy="457200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Box 29"/>
            <p:cNvSpPr txBox="1">
              <a:spLocks noChangeArrowheads="1"/>
            </p:cNvSpPr>
            <p:nvPr/>
          </p:nvSpPr>
          <p:spPr bwMode="auto">
            <a:xfrm>
              <a:off x="3505200" y="4486275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Insert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directives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86400" y="4392613"/>
            <a:ext cx="3429000" cy="1539875"/>
            <a:chOff x="5486400" y="4392613"/>
            <a:chExt cx="3429000" cy="1539875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5486400" y="4392613"/>
              <a:ext cx="3429000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omp parallel for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private(j) schedule (static)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 = 0; i &lt; n; i++)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 j = 0; j &lt;= i; j++)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a[i,j] = calc(i, j);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5562600"/>
              <a:ext cx="2133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 err="1">
                  <a:latin typeface="+mj-lt"/>
                </a:rPr>
                <a:t>OpenMP</a:t>
              </a:r>
              <a:r>
                <a:rPr lang="en-US" sz="1800" dirty="0">
                  <a:latin typeface="+mj-lt"/>
                </a:rPr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skewing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74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If a loop has dependencies that prevent it being parallelized, we can try to transform (skew) the loop indices to create parallelizable loops.</a:t>
            </a:r>
          </a:p>
          <a:p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Create new loop indices, the outer loop across the diagonal lines, the inner loop along the diagonal lines.</a:t>
            </a:r>
          </a:p>
          <a:p>
            <a:pPr lvl="1"/>
            <a:r>
              <a:rPr lang="en-US" smtClean="0"/>
              <a:t>Inner loop iterations can be done in parallel.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" y="3916941"/>
            <a:ext cx="2679964" cy="258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53" y="3366584"/>
            <a:ext cx="3537874" cy="3301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15" y="3385326"/>
            <a:ext cx="4538605" cy="1298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478639" y="5008339"/>
            <a:ext cx="1187954" cy="34359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16" y="6534022"/>
            <a:ext cx="55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Unimodular Transformations, Utpal Banerjee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13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4129991"/>
            <a:ext cx="2690566" cy="269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96" y="4643919"/>
            <a:ext cx="2851799" cy="2176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define new indices using a linear transformation.</a:t>
                </a:r>
              </a:p>
              <a:p>
                <a:pPr lvl="1"/>
                <a:r>
                  <a:rPr lang="en-US" smtClean="0"/>
                  <a:t>We </a:t>
                </a:r>
                <a:r>
                  <a:rPr lang="en-US"/>
                  <a:t>use unimodular linear transformations, where the matrix has determinant -1 or 1.  </a:t>
                </a:r>
                <a:endParaRPr lang="en-US" smtClean="0"/>
              </a:p>
              <a:p>
                <a:pPr lvl="1"/>
                <a:r>
                  <a:rPr lang="en-US" smtClean="0"/>
                  <a:t>Unimodularity ensures all iterations in original loop are performed in the transformed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be the outer and inner loops, resp.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iteration, can run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iterations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  <a:blipFill>
                <a:blip r:embed="rId4"/>
                <a:stretch>
                  <a:fillRect l="-287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parallelism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Transformed loop must be legal.  Also, we want it to be parallelizable.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a unimodular transformation.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𝑣𝑈</m:t>
                    </m:r>
                  </m:oMath>
                </a14:m>
                <a:r>
                  <a:rPr lang="en-US"/>
                  <a:t> is legal for all </a:t>
                </a:r>
                <a:r>
                  <a:rPr lang="en-US" smtClean="0"/>
                  <a:t>distance </a:t>
                </a:r>
                <a:r>
                  <a:rPr lang="en-US"/>
                  <a:t>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 is a legal transformation.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New direction </a:t>
                </a:r>
                <a:r>
                  <a:rPr lang="en-US"/>
                  <a:t>vectors are </a:t>
                </a:r>
                <a:r>
                  <a:rPr lang="en-US" smtClean="0"/>
                  <a:t>(+,+) </a:t>
                </a:r>
                <a:r>
                  <a:rPr lang="en-US"/>
                  <a:t>and </a:t>
                </a:r>
                <a:r>
                  <a:rPr lang="en-US" smtClean="0"/>
                  <a:t>(+,0), so the loop with the new loop indices is legal.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Suppose all the direction vectors for a loop are + in the i’th coordinate, for some i.  Then all loops deeper than level i can be run in parallel.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direction vectors are all +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coordinate,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parallelized.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  <a:blipFill>
                <a:blip r:embed="rId2"/>
                <a:stretch>
                  <a:fillRect l="-291" t="-233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0103" y="5363992"/>
            <a:ext cx="5133890" cy="1323439"/>
            <a:chOff x="1794848" y="5363992"/>
            <a:chExt cx="5133890" cy="1323439"/>
          </a:xfrm>
        </p:grpSpPr>
        <p:sp>
          <p:nvSpPr>
            <p:cNvPr id="4" name="Rectangle 3"/>
            <p:cNvSpPr/>
            <p:nvPr/>
          </p:nvSpPr>
          <p:spPr>
            <a:xfrm>
              <a:off x="1794848" y="5363992"/>
              <a:ext cx="5133890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= </a:t>
              </a:r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-1,I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+ </a:t>
              </a:r>
              <a:r>
                <a:rPr lang="en-US" sz="2000" smtClean="0">
                  <a:latin typeface="Consolas" panose="020B0609020204030204" pitchFamily="49" charset="0"/>
                </a:rPr>
                <a:t>A[</a:t>
              </a:r>
              <a:r>
                <a:rPr lang="en-US" sz="2000">
                  <a:latin typeface="Consolas" panose="020B0609020204030204" pitchFamily="49" charset="0"/>
                </a:rPr>
                <a:t>I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-1</a:t>
              </a:r>
              <a:r>
                <a:rPr lang="en-US" sz="2000">
                  <a:latin typeface="Consolas" panose="020B0609020204030204" pitchFamily="49" charset="0"/>
                </a:rPr>
                <a:t>] </a:t>
              </a:r>
              <a:endParaRPr lang="en-US" sz="2000" smtClean="0">
                <a:latin typeface="Symbol" panose="05050102010706020507" pitchFamily="18" charset="2"/>
              </a:endParaRPr>
            </a:p>
            <a:p>
              <a:endParaRPr lang="en-US" sz="2000">
                <a:latin typeface="Symbol" panose="05050102010706020507" pitchFamily="18" charset="2"/>
              </a:endParaRPr>
            </a:p>
            <a:p>
              <a:endParaRPr lang="en-US" sz="2000" smtClean="0">
                <a:latin typeface="Symbol" panose="05050102010706020507" pitchFamily="18" charset="2"/>
              </a:endParaRPr>
            </a:p>
            <a:p>
              <a:r>
                <a:rPr lang="en-US" sz="2000" smtClean="0">
                  <a:latin typeface="Consolas" panose="020B0609020204030204" pitchFamily="49" charset="0"/>
                </a:rPr>
                <a:t>A[K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] =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-1] +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4230413" y="5822732"/>
              <a:ext cx="262759" cy="416584"/>
            </a:xfrm>
            <a:prstGeom prst="downArrow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7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accesses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of the transformed loop, we access data from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of the original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So 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do </a:t>
                </a:r>
              </a:p>
              <a:p>
                <a:pPr marL="457200" lvl="1" indent="0">
                  <a:buNone/>
                </a:pPr>
                <a:endParaRPr lang="en-US" sz="150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 sz="3000" smtClean="0"/>
              </a:p>
              <a:p>
                <a:endParaRPr lang="en-US" sz="3000" smtClean="0"/>
              </a:p>
              <a:p>
                <a:pPr marL="457200" lvl="1" indent="0">
                  <a:buNone/>
                </a:pPr>
                <a:endParaRPr lang="en-US" sz="2600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  <a:blipFill>
                <a:blip r:embed="rId2"/>
                <a:stretch>
                  <a:fillRect l="-81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bounds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In general, the bounds can be computed using the Fourier-Motzkin method.</a:t>
                </a:r>
              </a:p>
              <a:p>
                <a:r>
                  <a:rPr lang="en-US" smtClean="0"/>
                  <a:t>Altogether, we have the following.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loop is sequential,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run in parallel.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  <a:blipFill>
                <a:blip r:embed="rId2"/>
                <a:stretch>
                  <a:fillRect l="-285" t="-289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4907714"/>
            <a:ext cx="4230515" cy="11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4" y="4855309"/>
            <a:ext cx="4358282" cy="14574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151729" y="5022745"/>
            <a:ext cx="1078786" cy="380143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analysis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Sometimes there is no way to restructure a loop to increase parallelism.</a:t>
            </a:r>
          </a:p>
          <a:p>
            <a:r>
              <a:rPr lang="en-US" smtClean="0"/>
              <a:t>We can try to restructure the algorithm to eliminate dependences and improve parallelism.</a:t>
            </a:r>
          </a:p>
          <a:p>
            <a:r>
              <a:rPr lang="en-US" smtClean="0"/>
              <a:t>Need to understand the purpose of the algorithm and how it is used.</a:t>
            </a:r>
          </a:p>
          <a:p>
            <a:r>
              <a:rPr lang="en-US" smtClean="0"/>
              <a:t>For example, some algorithms are nondeterministic or calculate an approximation (e.g., Jacobi iteration).</a:t>
            </a:r>
          </a:p>
          <a:p>
            <a:pPr lvl="1"/>
            <a:r>
              <a:rPr lang="en-US" smtClean="0"/>
              <a:t>In this case, restructuring the algorithm or ignoring some dependences may still give a valid result.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26450" cy="39620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Fibonacci numbers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=F</a:t>
            </a:r>
            <a:r>
              <a:rPr lang="en-US" baseline="-25000" smtClean="0"/>
              <a:t>2</a:t>
            </a:r>
            <a:r>
              <a:rPr lang="en-US" smtClean="0"/>
              <a:t>=1.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n</a:t>
            </a:r>
            <a:r>
              <a:rPr lang="en-US" smtClean="0"/>
              <a:t>=F</a:t>
            </a:r>
            <a:r>
              <a:rPr lang="en-US" baseline="-25000" smtClean="0"/>
              <a:t>n-1</a:t>
            </a:r>
            <a:r>
              <a:rPr lang="en-US" smtClean="0"/>
              <a:t>+F</a:t>
            </a:r>
            <a:r>
              <a:rPr lang="en-US" baseline="-25000" smtClean="0"/>
              <a:t>n-2</a:t>
            </a:r>
            <a:r>
              <a:rPr lang="en-US" smtClean="0"/>
              <a:t>, for n&gt;2.</a:t>
            </a:r>
          </a:p>
          <a:p>
            <a:pPr lvl="1">
              <a:defRPr/>
            </a:pPr>
            <a:r>
              <a:rPr lang="en-US" smtClean="0"/>
              <a:t>1,1,2,3,5,8,13,21,34,...</a:t>
            </a:r>
          </a:p>
          <a:p>
            <a:pPr>
              <a:defRPr/>
            </a:pPr>
            <a:r>
              <a:rPr lang="en-US" smtClean="0"/>
              <a:t>Computing F</a:t>
            </a:r>
            <a:r>
              <a:rPr lang="en-US" baseline="-25000" smtClean="0"/>
              <a:t>n </a:t>
            </a:r>
            <a:r>
              <a:rPr lang="en-US" smtClean="0"/>
              <a:t>sequentially takes O(n) time.</a:t>
            </a:r>
          </a:p>
          <a:p>
            <a:pPr>
              <a:defRPr/>
            </a:pPr>
            <a:r>
              <a:rPr lang="en-US" smtClean="0"/>
              <a:t>Can we compute F</a:t>
            </a:r>
            <a:r>
              <a:rPr lang="en-US" baseline="-25000" smtClean="0"/>
              <a:t>n</a:t>
            </a:r>
            <a:r>
              <a:rPr lang="en-US" smtClean="0"/>
              <a:t> in parallel?  </a:t>
            </a:r>
          </a:p>
          <a:p>
            <a:pPr lvl="1">
              <a:defRPr/>
            </a:pPr>
            <a:r>
              <a:rPr lang="en-US" smtClean="0"/>
              <a:t>Looking at the LDG, it seems there’s no parallelism available.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53198" y="5638392"/>
            <a:ext cx="3970338" cy="658046"/>
            <a:chOff x="2353198" y="5775027"/>
            <a:chExt cx="3970338" cy="65804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353198" y="5790076"/>
              <a:ext cx="3970338" cy="642997"/>
              <a:chOff x="1447800" y="3548003"/>
              <a:chExt cx="3970505" cy="64299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 bwMode="auto">
            <a:xfrm>
              <a:off x="2554014" y="5785943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81793" y="5782170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8139" y="5775027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24813" cy="4905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simple identity.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Let A=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defRPr/>
            </a:pPr>
            <a:r>
              <a:rPr lang="en-US" dirty="0" smtClean="0"/>
              <a:t>By repeatedly applying the identity, we get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if we can quickly compute A</a:t>
            </a:r>
            <a:r>
              <a:rPr lang="en-US" baseline="30000" dirty="0" smtClean="0"/>
              <a:t>n</a:t>
            </a:r>
            <a:r>
              <a:rPr lang="en-US" dirty="0" smtClean="0"/>
              <a:t> in parallel, we can compute F</a:t>
            </a:r>
            <a:r>
              <a:rPr lang="en-US" baseline="-25000" dirty="0" smtClean="0"/>
              <a:t>n+2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Can </a:t>
            </a:r>
            <a:r>
              <a:rPr lang="en-US" dirty="0" smtClean="0"/>
              <a:t>compute F</a:t>
            </a:r>
            <a:r>
              <a:rPr lang="en-US" baseline="-25000" dirty="0" smtClean="0"/>
              <a:t>n</a:t>
            </a:r>
            <a:r>
              <a:rPr lang="en-US" dirty="0" smtClean="0"/>
              <a:t> in O(log n</a:t>
            </a:r>
            <a:r>
              <a:rPr lang="en-US" smtClean="0"/>
              <a:t>) time with n processors.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5988" y="1876425"/>
          <a:ext cx="2371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876425"/>
                        <a:ext cx="2371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41513" y="3003550"/>
          <a:ext cx="808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" name="Equation" r:id="rId5" imgW="444307" imgH="457002" progId="Equation.3">
                  <p:embed/>
                </p:oleObj>
              </mc:Choice>
              <mc:Fallback>
                <p:oleObj name="Equation" r:id="rId5" imgW="44430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03550"/>
                        <a:ext cx="808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35038" y="4337050"/>
          <a:ext cx="1573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" name="Equation" r:id="rId7" imgW="1016000" imgH="482600" progId="Equation.3">
                  <p:embed/>
                </p:oleObj>
              </mc:Choice>
              <mc:Fallback>
                <p:oleObj name="Equation" r:id="rId7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37050"/>
                        <a:ext cx="1573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95775" y="1389063"/>
            <a:ext cx="4403725" cy="2349500"/>
            <a:chOff x="1451296" y="2202110"/>
            <a:chExt cx="4404220" cy="2350514"/>
          </a:xfrm>
        </p:grpSpPr>
        <p:grpSp>
          <p:nvGrpSpPr>
            <p:cNvPr id="26632" name="Group 26"/>
            <p:cNvGrpSpPr>
              <a:grpSpLocks/>
            </p:cNvGrpSpPr>
            <p:nvPr/>
          </p:nvGrpSpPr>
          <p:grpSpPr bwMode="auto">
            <a:xfrm>
              <a:off x="145129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11" name="Oval 3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1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10" name="TextBox 12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3" name="Group 27"/>
            <p:cNvGrpSpPr>
              <a:grpSpLocks/>
            </p:cNvGrpSpPr>
            <p:nvPr/>
          </p:nvGrpSpPr>
          <p:grpSpPr bwMode="auto">
            <a:xfrm>
              <a:off x="2009763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7" name="Oval 120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8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6" name="TextBox 11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4" name="Group 32"/>
            <p:cNvGrpSpPr>
              <a:grpSpLocks/>
            </p:cNvGrpSpPr>
            <p:nvPr/>
          </p:nvGrpSpPr>
          <p:grpSpPr bwMode="auto">
            <a:xfrm>
              <a:off x="2568230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3" name="Oval 11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2" name="TextBox 11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3126697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7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9" name="Oval 112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0" name="TextBox 113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8" name="TextBox 111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6" name="Group 42"/>
            <p:cNvGrpSpPr>
              <a:grpSpLocks/>
            </p:cNvGrpSpPr>
            <p:nvPr/>
          </p:nvGrpSpPr>
          <p:grpSpPr bwMode="auto">
            <a:xfrm>
              <a:off x="3685164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3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5" name="Oval 108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6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4" name="TextBox 107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6637" name="Group 47"/>
            <p:cNvGrpSpPr>
              <a:grpSpLocks/>
            </p:cNvGrpSpPr>
            <p:nvPr/>
          </p:nvGrpSpPr>
          <p:grpSpPr bwMode="auto">
            <a:xfrm>
              <a:off x="4243631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1" name="Oval 104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0" name="TextBox 10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8" name="Group 52"/>
            <p:cNvGrpSpPr>
              <a:grpSpLocks/>
            </p:cNvGrpSpPr>
            <p:nvPr/>
          </p:nvGrpSpPr>
          <p:grpSpPr bwMode="auto">
            <a:xfrm>
              <a:off x="4802098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7" name="Oval 55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8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6" name="TextBox 9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6639" name="Group 57"/>
            <p:cNvGrpSpPr>
              <a:grpSpLocks/>
            </p:cNvGrpSpPr>
            <p:nvPr/>
          </p:nvGrpSpPr>
          <p:grpSpPr bwMode="auto">
            <a:xfrm>
              <a:off x="536056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3" name="Oval 9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4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2" name="TextBox 9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6640" name="Group 12"/>
            <p:cNvGrpSpPr>
              <a:grpSpLocks/>
            </p:cNvGrpSpPr>
            <p:nvPr/>
          </p:nvGrpSpPr>
          <p:grpSpPr bwMode="auto">
            <a:xfrm>
              <a:off x="5022809" y="3347207"/>
              <a:ext cx="520117" cy="502919"/>
              <a:chOff x="1451296" y="3892492"/>
              <a:chExt cx="520117" cy="502919"/>
            </a:xfrm>
          </p:grpSpPr>
          <p:sp>
            <p:nvSpPr>
              <p:cNvPr id="26679" name="Oval 9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TextBox 9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3930842" y="3347207"/>
              <a:ext cx="520117" cy="502919"/>
              <a:chOff x="1451296" y="3892492"/>
              <a:chExt cx="520117" cy="502919"/>
            </a:xfrm>
          </p:grpSpPr>
          <p:sp>
            <p:nvSpPr>
              <p:cNvPr id="26677" name="Oval 9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Box 9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2" name="Group 55"/>
            <p:cNvGrpSpPr>
              <a:grpSpLocks/>
            </p:cNvGrpSpPr>
            <p:nvPr/>
          </p:nvGrpSpPr>
          <p:grpSpPr bwMode="auto">
            <a:xfrm>
              <a:off x="2838875" y="3347207"/>
              <a:ext cx="520117" cy="338554"/>
              <a:chOff x="1451296" y="3892492"/>
              <a:chExt cx="520117" cy="338554"/>
            </a:xfrm>
          </p:grpSpPr>
          <p:sp>
            <p:nvSpPr>
              <p:cNvPr id="26675" name="Oval 88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TextBox 89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3" name="Group 12"/>
            <p:cNvGrpSpPr>
              <a:grpSpLocks/>
            </p:cNvGrpSpPr>
            <p:nvPr/>
          </p:nvGrpSpPr>
          <p:grpSpPr bwMode="auto">
            <a:xfrm>
              <a:off x="1746908" y="3347207"/>
              <a:ext cx="520117" cy="338555"/>
              <a:chOff x="1451296" y="3892492"/>
              <a:chExt cx="520117" cy="338555"/>
            </a:xfrm>
          </p:grpSpPr>
          <p:sp>
            <p:nvSpPr>
              <p:cNvPr id="26673" name="Oval 86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4" name="TextBox 87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4" name="Group 12"/>
            <p:cNvGrpSpPr>
              <a:grpSpLocks/>
            </p:cNvGrpSpPr>
            <p:nvPr/>
          </p:nvGrpSpPr>
          <p:grpSpPr bwMode="auto">
            <a:xfrm>
              <a:off x="2276812" y="2796330"/>
              <a:ext cx="520117" cy="502919"/>
              <a:chOff x="1451296" y="3892492"/>
              <a:chExt cx="520117" cy="502919"/>
            </a:xfrm>
          </p:grpSpPr>
          <p:sp>
            <p:nvSpPr>
              <p:cNvPr id="26671" name="Oval 84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TextBox 85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5" name="Group 12"/>
            <p:cNvGrpSpPr>
              <a:grpSpLocks/>
            </p:cNvGrpSpPr>
            <p:nvPr/>
          </p:nvGrpSpPr>
          <p:grpSpPr bwMode="auto">
            <a:xfrm>
              <a:off x="4434181" y="2796330"/>
              <a:ext cx="520117" cy="502919"/>
              <a:chOff x="1451296" y="3892492"/>
              <a:chExt cx="520117" cy="502919"/>
            </a:xfrm>
          </p:grpSpPr>
          <p:sp>
            <p:nvSpPr>
              <p:cNvPr id="26669" name="Oval 8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TextBox 8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3352001" y="2202110"/>
              <a:ext cx="520117" cy="502919"/>
              <a:chOff x="1451296" y="3892492"/>
              <a:chExt cx="520117" cy="502919"/>
            </a:xfrm>
          </p:grpSpPr>
          <p:sp>
            <p:nvSpPr>
              <p:cNvPr id="26667" name="Oval 8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TextBox 8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7" name="Group 104"/>
            <p:cNvGrpSpPr>
              <a:grpSpLocks/>
            </p:cNvGrpSpPr>
            <p:nvPr/>
          </p:nvGrpSpPr>
          <p:grpSpPr bwMode="auto">
            <a:xfrm>
              <a:off x="1702965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5" name="Straight Connector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Straight Connector 79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8" name="Group 105"/>
            <p:cNvGrpSpPr>
              <a:grpSpLocks/>
            </p:cNvGrpSpPr>
            <p:nvPr/>
          </p:nvGrpSpPr>
          <p:grpSpPr bwMode="auto">
            <a:xfrm>
              <a:off x="2802422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3" name="Straight Connector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Straight Connector 77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9" name="Group 108"/>
            <p:cNvGrpSpPr>
              <a:grpSpLocks/>
            </p:cNvGrpSpPr>
            <p:nvPr/>
          </p:nvGrpSpPr>
          <p:grpSpPr bwMode="auto">
            <a:xfrm>
              <a:off x="3905508" y="3669619"/>
              <a:ext cx="437911" cy="248557"/>
              <a:chOff x="1702965" y="3665991"/>
              <a:chExt cx="437911" cy="248557"/>
            </a:xfrm>
          </p:grpSpPr>
          <p:cxnSp>
            <p:nvCxnSpPr>
              <p:cNvPr id="26661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0" name="Group 111"/>
            <p:cNvGrpSpPr>
              <a:grpSpLocks/>
            </p:cNvGrpSpPr>
            <p:nvPr/>
          </p:nvGrpSpPr>
          <p:grpSpPr bwMode="auto">
            <a:xfrm>
              <a:off x="5001337" y="3673247"/>
              <a:ext cx="437911" cy="248557"/>
              <a:chOff x="1702965" y="3665991"/>
              <a:chExt cx="437911" cy="248557"/>
            </a:xfrm>
          </p:grpSpPr>
          <p:cxnSp>
            <p:nvCxnSpPr>
              <p:cNvPr id="26659" name="Straight Connector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Straight Connector 73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1" name="Group 121"/>
            <p:cNvGrpSpPr>
              <a:grpSpLocks/>
            </p:cNvGrpSpPr>
            <p:nvPr/>
          </p:nvGrpSpPr>
          <p:grpSpPr bwMode="auto">
            <a:xfrm>
              <a:off x="2082803" y="3113314"/>
              <a:ext cx="776511" cy="293919"/>
              <a:chOff x="2082803" y="3113314"/>
              <a:chExt cx="776511" cy="293919"/>
            </a:xfrm>
          </p:grpSpPr>
          <p:cxnSp>
            <p:nvCxnSpPr>
              <p:cNvPr id="26657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Straight Connector 71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2" name="Group 122"/>
            <p:cNvGrpSpPr>
              <a:grpSpLocks/>
            </p:cNvGrpSpPr>
            <p:nvPr/>
          </p:nvGrpSpPr>
          <p:grpSpPr bwMode="auto">
            <a:xfrm>
              <a:off x="4267203" y="3127828"/>
              <a:ext cx="776511" cy="293919"/>
              <a:chOff x="2082803" y="3113314"/>
              <a:chExt cx="776511" cy="293919"/>
            </a:xfrm>
          </p:grpSpPr>
          <p:cxnSp>
            <p:nvCxnSpPr>
              <p:cNvPr id="26655" name="Straight Connector 6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Straight Connector 69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53" name="Straight Connector 66"/>
            <p:cNvCxnSpPr>
              <a:cxnSpLocks noChangeShapeType="1"/>
            </p:cNvCxnSpPr>
            <p:nvPr/>
          </p:nvCxnSpPr>
          <p:spPr bwMode="auto">
            <a:xfrm flipV="1">
              <a:off x="2605318" y="2500086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flipH="1" flipV="1">
              <a:off x="3715661" y="2481943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24250" cy="790575"/>
          </a:xfrm>
        </p:spPr>
        <p:txBody>
          <a:bodyPr/>
          <a:lstStyle/>
          <a:p>
            <a:pPr eaLnBrk="1" hangingPunct="1"/>
            <a:r>
              <a:rPr lang="en-US" smtClean="0"/>
              <a:t>Design considerations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5400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Break program into tasks, consisting of statements that must be executed in order.</a:t>
            </a:r>
          </a:p>
          <a:p>
            <a:pPr lvl="1" eaLnBrk="1" hangingPunct="1"/>
            <a:r>
              <a:rPr lang="en-US" smtClean="0"/>
              <a:t>Use data dependence analysis.</a:t>
            </a:r>
          </a:p>
          <a:p>
            <a:pPr eaLnBrk="1" hangingPunct="1"/>
            <a:r>
              <a:rPr lang="en-US" smtClean="0"/>
              <a:t>Map independent tasks to different processors.</a:t>
            </a:r>
          </a:p>
          <a:p>
            <a:pPr lvl="1" eaLnBrk="1" hangingPunct="1"/>
            <a:r>
              <a:rPr lang="en-US" smtClean="0"/>
              <a:t>Mapping needs to consider load balancing, </a:t>
            </a:r>
            <a:r>
              <a:rPr lang="en-US"/>
              <a:t>e.g. static vs dynamic, block vs cyclic work assignment</a:t>
            </a:r>
            <a:r>
              <a:rPr lang="en-US" smtClean="0"/>
              <a:t>.</a:t>
            </a:r>
            <a:endParaRPr lang="en-US"/>
          </a:p>
          <a:p>
            <a:pPr eaLnBrk="1" hangingPunct="1"/>
            <a:r>
              <a:rPr lang="en-US" smtClean="0"/>
              <a:t>Variable specification</a:t>
            </a:r>
          </a:p>
          <a:p>
            <a:pPr lvl="1" eaLnBrk="1" hangingPunct="1"/>
            <a:r>
              <a:rPr lang="en-US" smtClean="0"/>
              <a:t>Shared vs. private vs. reduction</a:t>
            </a:r>
          </a:p>
          <a:p>
            <a:pPr lvl="1" eaLnBrk="1" hangingPunct="1"/>
            <a:r>
              <a:rPr lang="en-US"/>
              <a:t>Shared variables cause cache coherence traffic and much lower performance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Private and reduction variables don’t need synchronization (except possibly at end of a loop). </a:t>
            </a:r>
          </a:p>
          <a:p>
            <a:pPr eaLnBrk="1" hangingPunct="1">
              <a:defRPr/>
            </a:pPr>
            <a:r>
              <a:rPr lang="en-US" smtClean="0"/>
              <a:t>Dimension </a:t>
            </a:r>
            <a:r>
              <a:rPr lang="en-US"/>
              <a:t>mapping, e.g. row-wise vs column-wise.</a:t>
            </a:r>
          </a:p>
          <a:p>
            <a:pPr lvl="1" eaLnBrk="1" hangingPunct="1"/>
            <a:r>
              <a:rPr lang="en-US" smtClean="0"/>
              <a:t> Matching mapping to access pattern improves cache locality.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58554" cy="332072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Let S1 and S2 be two statements in a sequential execution of a program. </a:t>
            </a:r>
            <a:endParaRPr lang="en-US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S1 and S2 are independent if running them in different orders produces the same result.  Otherwise they’re dependent.</a:t>
            </a:r>
            <a:endParaRPr lang="en-US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Suppose S1 occurs before S2.  They can have the following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T S2 </a:t>
            </a:r>
            <a:r>
              <a:rPr lang="en-US" smtClean="0">
                <a:sym typeface="Symbol" panose="05050102010706020507" pitchFamily="18" charset="2"/>
              </a:rPr>
              <a:t>denotes true dependence (RAW), i.e. S1 writes to a location that is read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A S2 </a:t>
            </a:r>
            <a:r>
              <a:rPr lang="en-US" smtClean="0">
                <a:sym typeface="Symbol" panose="05050102010706020507" pitchFamily="18" charset="2"/>
              </a:rPr>
              <a:t>denotes anti dependence (WAR), i.e. S1 reads a location written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O S2 </a:t>
            </a:r>
            <a:r>
              <a:rPr lang="en-US" smtClean="0">
                <a:sym typeface="Symbol" panose="05050102010706020507" pitchFamily="18" charset="2"/>
              </a:rPr>
              <a:t>denotes output dependence (WAW), i.e. S1 writes to the same location written by S2</a:t>
            </a:r>
            <a:r>
              <a:rPr lang="en-US" smtClean="0">
                <a:sym typeface="Symbol" panose="05050102010706020507" pitchFamily="18" charset="2"/>
              </a:rPr>
              <a:t>.</a:t>
            </a: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27988" y="4892839"/>
            <a:ext cx="2438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S1: x = 2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S2: z = 3;</a:t>
            </a:r>
            <a:endParaRPr lang="en-US" sz="20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631" y="4892839"/>
            <a:ext cx="272509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/>
              <a:t>Dependences</a:t>
            </a:r>
            <a:endParaRPr lang="en-US" smtClean="0"/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/>
              <a:t>S1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S3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>
                <a:sym typeface="Symbol" panose="05050102010706020507" pitchFamily="18" charset="2"/>
              </a:rPr>
              <a:t>S1 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</a:t>
            </a:r>
            <a:r>
              <a:rPr lang="en-US" sz="1600">
                <a:sym typeface="Symbol" panose="05050102010706020507" pitchFamily="18" charset="2"/>
              </a:rPr>
              <a:t>T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S2 O S5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S3 </a:t>
            </a:r>
            <a:r>
              <a:rPr lang="en-US" sz="1600">
                <a:sym typeface="Symbol" panose="05050102010706020507" pitchFamily="18" charset="2"/>
              </a:rPr>
              <a:t>O </a:t>
            </a:r>
            <a:r>
              <a:rPr lang="en-US" sz="1600" smtClean="0">
                <a:sym typeface="Symbol" panose="05050102010706020507" pitchFamily="18" charset="2"/>
              </a:rPr>
              <a:t>S4</a:t>
            </a:r>
            <a:endParaRPr lang="en-US" sz="16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S4 </a:t>
            </a:r>
            <a:r>
              <a:rPr lang="en-US" sz="1600">
                <a:sym typeface="Symbol" panose="05050102010706020507" pitchFamily="18" charset="2"/>
              </a:rPr>
              <a:t>A </a:t>
            </a:r>
            <a:r>
              <a:rPr lang="en-US" sz="1600" smtClean="0">
                <a:sym typeface="Symbol" panose="05050102010706020507" pitchFamily="18" charset="2"/>
              </a:rPr>
              <a:t>S5</a:t>
            </a:r>
            <a:endParaRPr lang="en-US" sz="16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Parallelizing loops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3"/>
            <a:ext cx="8327205" cy="489573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When parallelizing a program, must ensure dependent statements run in the same order in the sequential and parallel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uarantees the parallel and sequential programs behave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parallel program may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run correctly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satisfying this condition, but it’s not guaranteed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ordering requirement is transitive.  I.e. if S1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S2 and S2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S3, then S1 must run before S3 in any parallelization.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Dependent statements cannot on run on different processors, since we can’t enforce the order of execution (interleaving) on different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Independent statements can run on different processors if they haven’t been ordered by transitivity.  </a:t>
            </a:r>
          </a:p>
        </p:txBody>
      </p:sp>
    </p:spTree>
    <p:extLst>
      <p:ext uri="{BB962C8B-B14F-4D97-AF65-F5344CB8AC3E}">
        <p14:creationId xmlns:p14="http://schemas.microsoft.com/office/powerpoint/2010/main" val="308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Parallelizing loops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27205" cy="459715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</a:t>
            </a:r>
            <a:r>
              <a:rPr lang="en-US" smtClean="0"/>
              <a:t>is to identify all independent statements, to maximize parallelism.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</a:t>
            </a:r>
            <a:r>
              <a:rPr lang="en-US" smtClean="0"/>
              <a:t>ocus on parallelizing loops, since these are common in shared memory programs and are the main performance hotspots.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Let S denote a statement in the source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a nested loop with iteration variables i, j, ..., let S[i,j,…] denote a statement in loop iteration [i,j,…].</a:t>
            </a:r>
          </a:p>
        </p:txBody>
      </p:sp>
    </p:spTree>
    <p:extLst>
      <p:ext uri="{BB962C8B-B14F-4D97-AF65-F5344CB8AC3E}">
        <p14:creationId xmlns:p14="http://schemas.microsoft.com/office/powerpoint/2010/main" val="85648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dependence analysis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123222" cy="194196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Loop-carried dependence</a:t>
            </a:r>
          </a:p>
          <a:p>
            <a:pPr lvl="1"/>
            <a:r>
              <a:rPr lang="en-US" smtClean="0"/>
              <a:t>Dependence exists across different iterations of loop.</a:t>
            </a:r>
          </a:p>
          <a:p>
            <a:r>
              <a:rPr lang="en-US" smtClean="0"/>
              <a:t>Loop-independent dependence</a:t>
            </a:r>
          </a:p>
          <a:p>
            <a:pPr lvl="1"/>
            <a:r>
              <a:rPr lang="en-US" smtClean="0"/>
              <a:t>Dependence exists within the same iteration of loop.</a:t>
            </a:r>
          </a:p>
          <a:p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7277" y="3394297"/>
            <a:ext cx="411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a[i][j] = a[i-1][j] + 1;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8277" y="3395885"/>
            <a:ext cx="3810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S2[i]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S3[i,j] T S3[i,j+1]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j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S4[i,j] T S4[i+1,j]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j loop</a:t>
            </a:r>
          </a:p>
        </p:txBody>
      </p:sp>
    </p:spTree>
    <p:extLst>
      <p:ext uri="{BB962C8B-B14F-4D97-AF65-F5344CB8AC3E}">
        <p14:creationId xmlns:p14="http://schemas.microsoft.com/office/powerpoint/2010/main" val="30313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Iteration-space traversal graph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264559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Iteration-space traversal </a:t>
            </a:r>
            <a:r>
              <a:rPr lang="en-US" smtClean="0"/>
              <a:t>graph (ITG) is a line graph showing the order of traversal in the iteration space.</a:t>
            </a:r>
          </a:p>
          <a:p>
            <a:r>
              <a:rPr lang="en-US" smtClean="0"/>
              <a:t>Node in ITG is a point in the iteration space, i.e. a particular iteration.</a:t>
            </a:r>
          </a:p>
          <a:p>
            <a:r>
              <a:rPr lang="en-US" smtClean="0"/>
              <a:t>Directed edge in ITG gives the next iteration that will be executed after the current iteration.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63804" y="4375414"/>
            <a:ext cx="41910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21516" y="4135157"/>
            <a:ext cx="2971800" cy="2500312"/>
            <a:chOff x="5638800" y="3824287"/>
            <a:chExt cx="2971800" cy="250031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6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Loop-carried dependence graph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5108" cy="26119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the ITG, can determine the dependence between different loops.</a:t>
            </a:r>
          </a:p>
          <a:p>
            <a:r>
              <a:rPr lang="en-US" smtClean="0"/>
              <a:t>Loop-carried Dependence Graph (LDG) shows the loop-carried  true/anti/output dependence relationships.</a:t>
            </a:r>
          </a:p>
          <a:p>
            <a:pPr eaLnBrk="1" hangingPunct="1"/>
            <a:r>
              <a:rPr lang="en-US" smtClean="0"/>
              <a:t>Node in LDG is a point in the iteration space.</a:t>
            </a:r>
          </a:p>
          <a:p>
            <a:pPr eaLnBrk="1" hangingPunct="1"/>
            <a:r>
              <a:rPr lang="en-US" smtClean="0"/>
              <a:t>Directed edge in LDG is the dependence.</a:t>
            </a:r>
          </a:p>
          <a:p>
            <a:pPr eaLnBrk="1" hangingPunct="1"/>
            <a:r>
              <a:rPr lang="en-US" smtClean="0"/>
              <a:t>LDG helps identify parts of the loop that can be done in parallel.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67246" y="4162999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67246" y="5237736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S3[</a:t>
            </a:r>
            <a:r>
              <a:rPr lang="en-US" sz="1600" dirty="0" err="1">
                <a:latin typeface="+mn-lt"/>
                <a:sym typeface="Symbol" pitchFamily="18" charset="2"/>
              </a:rPr>
              <a:t>i,j</a:t>
            </a:r>
            <a:r>
              <a:rPr lang="en-US" sz="1600" dirty="0">
                <a:latin typeface="+mn-lt"/>
                <a:sym typeface="Symbol" pitchFamily="18" charset="2"/>
              </a:rPr>
              <a:t>] T S3[i,j+1]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loop-carried dependence in j loop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no loop-carried dependence in </a:t>
            </a:r>
            <a:r>
              <a:rPr lang="en-US" sz="1600" dirty="0" err="1">
                <a:latin typeface="+mn-lt"/>
                <a:sym typeface="Symbol" pitchFamily="18" charset="2"/>
              </a:rPr>
              <a:t>i</a:t>
            </a:r>
            <a:r>
              <a:rPr lang="en-US" sz="1600" dirty="0">
                <a:latin typeface="+mn-lt"/>
                <a:sym typeface="Symbol" pitchFamily="18" charset="2"/>
              </a:rPr>
              <a:t> loop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18181" y="3987579"/>
            <a:ext cx="2847975" cy="2500313"/>
            <a:chOff x="5762625" y="3810000"/>
            <a:chExt cx="2847975" cy="2500312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527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7442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65278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65278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74422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74422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>
              <a:off x="6756400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>
              <a:off x="67564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76962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>
              <a:off x="6781800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6070600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Text Box 25"/>
            <p:cNvSpPr txBox="1">
              <a:spLocks noChangeArrowheads="1"/>
            </p:cNvSpPr>
            <p:nvPr/>
          </p:nvSpPr>
          <p:spPr bwMode="auto">
            <a:xfrm>
              <a:off x="6070600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1" name="Text Box 26"/>
            <p:cNvSpPr txBox="1">
              <a:spLocks noChangeArrowheads="1"/>
            </p:cNvSpPr>
            <p:nvPr/>
          </p:nvSpPr>
          <p:spPr bwMode="auto">
            <a:xfrm>
              <a:off x="6096000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2" name="Text Box 27"/>
            <p:cNvSpPr txBox="1">
              <a:spLocks noChangeArrowheads="1"/>
            </p:cNvSpPr>
            <p:nvPr/>
          </p:nvSpPr>
          <p:spPr bwMode="auto">
            <a:xfrm>
              <a:off x="82804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3" name="Text Box 28"/>
            <p:cNvSpPr txBox="1">
              <a:spLocks noChangeArrowheads="1"/>
            </p:cNvSpPr>
            <p:nvPr/>
          </p:nvSpPr>
          <p:spPr bwMode="auto">
            <a:xfrm>
              <a:off x="73660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4" name="Text Box 29"/>
            <p:cNvSpPr txBox="1">
              <a:spLocks noChangeArrowheads="1"/>
            </p:cNvSpPr>
            <p:nvPr/>
          </p:nvSpPr>
          <p:spPr bwMode="auto">
            <a:xfrm>
              <a:off x="64516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5765800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7823200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8" name="Rectangle 33"/>
            <p:cNvSpPr>
              <a:spLocks noChangeArrowheads="1"/>
            </p:cNvSpPr>
            <p:nvPr/>
          </p:nvSpPr>
          <p:spPr bwMode="auto">
            <a:xfrm>
              <a:off x="6908800" y="4252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9" name="Rectangle 34"/>
            <p:cNvSpPr>
              <a:spLocks noChangeArrowheads="1"/>
            </p:cNvSpPr>
            <p:nvPr/>
          </p:nvSpPr>
          <p:spPr bwMode="auto">
            <a:xfrm>
              <a:off x="78232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69088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1" name="Rectangle 37"/>
            <p:cNvSpPr>
              <a:spLocks noChangeArrowheads="1"/>
            </p:cNvSpPr>
            <p:nvPr/>
          </p:nvSpPr>
          <p:spPr bwMode="auto">
            <a:xfrm>
              <a:off x="6908800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2" name="TextBox 36"/>
            <p:cNvSpPr txBox="1">
              <a:spLocks noChangeArrowheads="1"/>
            </p:cNvSpPr>
            <p:nvPr/>
          </p:nvSpPr>
          <p:spPr bwMode="auto">
            <a:xfrm>
              <a:off x="5762625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8382000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8382000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7696200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23"/>
            <p:cNvSpPr>
              <a:spLocks noChangeShapeType="1"/>
            </p:cNvSpPr>
            <p:nvPr/>
          </p:nvSpPr>
          <p:spPr bwMode="auto">
            <a:xfrm>
              <a:off x="7696200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78486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37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70186</TotalTime>
  <Words>2410</Words>
  <Application>Microsoft Office PowerPoint</Application>
  <PresentationFormat>On-screen Show (4:3)</PresentationFormat>
  <Paragraphs>486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Cambria Math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Equation</vt:lpstr>
      <vt:lpstr>Loop Parallelism</vt:lpstr>
      <vt:lpstr>Shared memory algorithm design</vt:lpstr>
      <vt:lpstr>Design considerations</vt:lpstr>
      <vt:lpstr>Data dependence analysis</vt:lpstr>
      <vt:lpstr>Parallelizing loops</vt:lpstr>
      <vt:lpstr>Parallelizing loops</vt:lpstr>
      <vt:lpstr>Loop dependence analysis</vt:lpstr>
      <vt:lpstr>Iteration-space traversal graph</vt:lpstr>
      <vt:lpstr>Loop-carried dependence graph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Distance and direction vectors</vt:lpstr>
      <vt:lpstr>Loop skewing</vt:lpstr>
      <vt:lpstr>Unimodular transformations</vt:lpstr>
      <vt:lpstr>Extracting parallelism</vt:lpstr>
      <vt:lpstr>Data accesses after skewing</vt:lpstr>
      <vt:lpstr>Loop bounds after skewing</vt:lpstr>
      <vt:lpstr>Algorithmic analysis</vt:lpstr>
      <vt:lpstr>Fibonacci numbers</vt:lpstr>
      <vt:lpstr>Fibonacci numbers in parallel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4138</cp:revision>
  <cp:lastPrinted>2021-04-27T05:35:57Z</cp:lastPrinted>
  <dcterms:created xsi:type="dcterms:W3CDTF">2004-01-06T19:40:29Z</dcterms:created>
  <dcterms:modified xsi:type="dcterms:W3CDTF">2021-04-27T05:38:32Z</dcterms:modified>
</cp:coreProperties>
</file>