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 id="271" r:id="rId17"/>
    <p:sldId id="272" r:id="rId18"/>
    <p:sldId id="273" r:id="rId19"/>
    <p:sldId id="274" r:id="rId2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3FB"/>
    <a:srgbClr val="FF0000"/>
    <a:srgbClr val="FF6600"/>
    <a:srgbClr val="FFFF00"/>
    <a:srgbClr val="FFCC99"/>
    <a:srgbClr val="01FD61"/>
    <a:srgbClr val="CCFF66"/>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3" autoAdjust="0"/>
    <p:restoredTop sz="95463" autoAdjust="0"/>
  </p:normalViewPr>
  <p:slideViewPr>
    <p:cSldViewPr snapToGrid="0">
      <p:cViewPr>
        <p:scale>
          <a:sx n="175" d="100"/>
          <a:sy n="175" d="100"/>
        </p:scale>
        <p:origin x="1460" y="88"/>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 d="5"/>
        <a:sy n="6" d="5"/>
      </p:scale>
      <p:origin x="0" y="-3438"/>
    </p:cViewPr>
  </p:sorterViewPr>
  <p:notesViewPr>
    <p:cSldViewPr snapToGrid="0">
      <p:cViewPr>
        <p:scale>
          <a:sx n="100" d="100"/>
          <a:sy n="100" d="100"/>
        </p:scale>
        <p:origin x="-366" y="1392"/>
      </p:cViewPr>
      <p:guideLst>
        <p:guide orient="horz" pos="2304"/>
        <p:guide pos="3024"/>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pPr>
              <a:defRPr/>
            </a:pPr>
            <a:fld id="{E65777D0-9C99-4641-8094-8028310856E0}" type="slidenum">
              <a:rPr lang="en-US"/>
              <a:pPr>
                <a:defRPr/>
              </a:pPr>
              <a:t>‹#›</a:t>
            </a:fld>
            <a:endParaRPr lang="en-US"/>
          </a:p>
        </p:txBody>
      </p:sp>
    </p:spTree>
    <p:extLst>
      <p:ext uri="{BB962C8B-B14F-4D97-AF65-F5344CB8AC3E}">
        <p14:creationId xmlns:p14="http://schemas.microsoft.com/office/powerpoint/2010/main" val="181154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pPr>
              <a:defRPr/>
            </a:pPr>
            <a:fld id="{428A63D7-29B8-43BC-8CFC-5D3CAB0339F0}" type="slidenum">
              <a:rPr lang="en-US"/>
              <a:pPr>
                <a:defRPr/>
              </a:pPr>
              <a:t>‹#›</a:t>
            </a:fld>
            <a:endParaRPr lang="en-US"/>
          </a:p>
        </p:txBody>
      </p:sp>
    </p:spTree>
    <p:extLst>
      <p:ext uri="{BB962C8B-B14F-4D97-AF65-F5344CB8AC3E}">
        <p14:creationId xmlns:p14="http://schemas.microsoft.com/office/powerpoint/2010/main" val="140563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8292518C-B105-451F-B91F-BE8EC3DB1DA8}" type="slidenum">
              <a:rPr lang="en-US"/>
              <a:pPr>
                <a:defRPr/>
              </a:pPr>
              <a:t>‹#›</a:t>
            </a:fld>
            <a:endParaRPr lang="en-US"/>
          </a:p>
        </p:txBody>
      </p:sp>
    </p:spTree>
    <p:extLst>
      <p:ext uri="{BB962C8B-B14F-4D97-AF65-F5344CB8AC3E}">
        <p14:creationId xmlns:p14="http://schemas.microsoft.com/office/powerpoint/2010/main" val="42851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07DD19-0008-419A-9B14-E6A64BF8262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4231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E5FF318-0F17-4239-AC0E-58047E8B745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4023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FB313656-7254-43F1-B1C8-C86252C8077D}"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7626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84295F0-7583-4527-B1D2-97B553A65704}"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455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46CE29-8F93-49E4-B453-58590C4C98F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690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37E5594-0915-4A7A-A381-9BDE51EE722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917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531ACFE-53E4-4E63-BD95-7DC2D8DFB20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954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D147161-44C3-4E37-935F-F6A9BA331C05}"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918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D625CF4-DE18-42E4-A9DD-DB1BC1FF56B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6075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65FD5A2-B780-43C7-8E66-99D21EBB165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850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BB2328B-B8F5-4260-BA38-FA24FCA0920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080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B4E5DE9-FD29-4983-AACF-A4AE25B6BC0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35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47F9E0D0-548D-4283-B773-0E2D28C20D7E}"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94"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 id="2147484392" r:id="rId12"/>
    <p:sldLayoutId id="2147484393"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n-US" sz="3600" smtClean="0"/>
              <a:t>MapReduce</a:t>
            </a:r>
          </a:p>
        </p:txBody>
      </p:sp>
      <p:sp>
        <p:nvSpPr>
          <p:cNvPr id="5123" name="Subtitle 2"/>
          <p:cNvSpPr>
            <a:spLocks noGrp="1"/>
          </p:cNvSpPr>
          <p:nvPr>
            <p:ph type="subTitle" idx="1"/>
          </p:nvPr>
        </p:nvSpPr>
        <p:spPr/>
        <p:txBody>
          <a:bodyPr/>
          <a:lstStyle/>
          <a:p>
            <a:pPr eaLnBrk="1" hangingPunct="1"/>
            <a:r>
              <a:rPr lang="en-US" altLang="en-US" smtClean="0"/>
              <a:t>CS121 </a:t>
            </a:r>
            <a:r>
              <a:rPr lang="en-US" altLang="en-US"/>
              <a:t>Parallel Computing</a:t>
            </a:r>
          </a:p>
          <a:p>
            <a:pPr eaLnBrk="1" hangingPunct="1"/>
            <a:r>
              <a:rPr lang="en-US" altLang="en-US" smtClean="0"/>
              <a:t>Spring </a:t>
            </a:r>
            <a:r>
              <a:rPr lang="en-US" altLang="en-US" smtClean="0"/>
              <a:t>2021</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Top 10</a:t>
            </a:r>
            <a:endParaRPr lang="en-US"/>
          </a:p>
        </p:txBody>
      </p:sp>
      <p:sp>
        <p:nvSpPr>
          <p:cNvPr id="3" name="Content Placeholder 2"/>
          <p:cNvSpPr>
            <a:spLocks noGrp="1"/>
          </p:cNvSpPr>
          <p:nvPr>
            <p:ph idx="1"/>
          </p:nvPr>
        </p:nvSpPr>
        <p:spPr/>
        <p:txBody>
          <a:bodyPr>
            <a:normAutofit fontScale="92500" lnSpcReduction="20000"/>
          </a:bodyPr>
          <a:lstStyle/>
          <a:p>
            <a:r>
              <a:rPr lang="en-US" smtClean="0"/>
              <a:t>Apply a ranking function to each input pair and keep the top 10 (or K) highest.</a:t>
            </a:r>
          </a:p>
          <a:p>
            <a:pPr lvl="1"/>
            <a:r>
              <a:rPr lang="en-US" smtClean="0"/>
              <a:t>Find outliers or most interesting data items.</a:t>
            </a:r>
          </a:p>
          <a:p>
            <a:r>
              <a:rPr lang="en-US" smtClean="0"/>
              <a:t>Use multiple mapper tasks and one reducer task.</a:t>
            </a:r>
          </a:p>
          <a:p>
            <a:r>
              <a:rPr lang="en-US" smtClean="0"/>
              <a:t>Each mapper outputs top 10 values among its local inputs, as (NULL, value) pairs.</a:t>
            </a:r>
          </a:p>
          <a:p>
            <a:r>
              <a:rPr lang="en-US" smtClean="0"/>
              <a:t>All pairs get sent to reducer.  It sorts data by value and outputs top 10.</a:t>
            </a:r>
          </a:p>
          <a:p>
            <a:pPr lvl="1"/>
            <a:r>
              <a:rPr lang="en-US" smtClean="0"/>
              <a:t>Since each mapper produces a small number of outputs, reducer usually will not be overloaded.</a:t>
            </a:r>
            <a:endParaRPr lang="en-US"/>
          </a:p>
        </p:txBody>
      </p:sp>
    </p:spTree>
    <p:extLst>
      <p:ext uri="{BB962C8B-B14F-4D97-AF65-F5344CB8AC3E}">
        <p14:creationId xmlns:p14="http://schemas.microsoft.com/office/powerpoint/2010/main" val="53957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Distinct 	</a:t>
            </a:r>
            <a:endParaRPr lang="en-US"/>
          </a:p>
        </p:txBody>
      </p:sp>
      <p:sp>
        <p:nvSpPr>
          <p:cNvPr id="3" name="Content Placeholder 2"/>
          <p:cNvSpPr>
            <a:spLocks noGrp="1"/>
          </p:cNvSpPr>
          <p:nvPr>
            <p:ph idx="1"/>
          </p:nvPr>
        </p:nvSpPr>
        <p:spPr>
          <a:xfrm>
            <a:off x="457200" y="1419225"/>
            <a:ext cx="8332342" cy="5207606"/>
          </a:xfrm>
        </p:spPr>
        <p:txBody>
          <a:bodyPr>
            <a:normAutofit fontScale="85000" lnSpcReduction="20000"/>
          </a:bodyPr>
          <a:lstStyle/>
          <a:p>
            <a:r>
              <a:rPr lang="en-US" smtClean="0"/>
              <a:t>Find the unique values among input, e.g. for deduplication. </a:t>
            </a:r>
          </a:p>
          <a:p>
            <a:r>
              <a:rPr lang="en-US" smtClean="0"/>
              <a:t>Each mapper does (key, value)</a:t>
            </a:r>
            <a:r>
              <a:rPr lang="en-US"/>
              <a:t> </a:t>
            </a:r>
            <a:r>
              <a:rPr lang="en-US">
                <a:latin typeface="Symbol" panose="05050102010706020507" pitchFamily="18" charset="2"/>
              </a:rPr>
              <a:t>®</a:t>
            </a:r>
            <a:r>
              <a:rPr lang="en-US" smtClean="0"/>
              <a:t> (value, NULL) and outputs the latter pair.</a:t>
            </a:r>
          </a:p>
          <a:p>
            <a:r>
              <a:rPr lang="en-US" smtClean="0"/>
              <a:t>All pairs with same value are sent to same reducer.  Pairs are sorted by key (i.e. the value of the intermediate pair), so reducer just iterates through its pairs and outputs the distinct keys.</a:t>
            </a:r>
          </a:p>
          <a:p>
            <a:r>
              <a:rPr lang="en-US" smtClean="0"/>
              <a:t>Can use combiner in mapper to precombine matching values.</a:t>
            </a:r>
          </a:p>
          <a:p>
            <a:r>
              <a:rPr lang="en-US" smtClean="0"/>
              <a:t>We can use an arbitrary number of mappers and reducers.  </a:t>
            </a:r>
          </a:p>
          <a:p>
            <a:pPr lvl="1"/>
            <a:r>
              <a:rPr lang="en-US" smtClean="0"/>
              <a:t>More reducers improve performance until communication dominates.</a:t>
            </a:r>
          </a:p>
          <a:p>
            <a:endParaRPr lang="en-US"/>
          </a:p>
        </p:txBody>
      </p:sp>
    </p:spTree>
    <p:extLst>
      <p:ext uri="{BB962C8B-B14F-4D97-AF65-F5344CB8AC3E}">
        <p14:creationId xmlns:p14="http://schemas.microsoft.com/office/powerpoint/2010/main" val="165815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Joins</a:t>
            </a:r>
            <a:endParaRPr lang="en-US"/>
          </a:p>
        </p:txBody>
      </p:sp>
      <p:sp>
        <p:nvSpPr>
          <p:cNvPr id="3" name="Content Placeholder 2"/>
          <p:cNvSpPr>
            <a:spLocks noGrp="1"/>
          </p:cNvSpPr>
          <p:nvPr>
            <p:ph idx="1"/>
          </p:nvPr>
        </p:nvSpPr>
        <p:spPr>
          <a:xfrm>
            <a:off x="457200" y="1419226"/>
            <a:ext cx="5165834" cy="3439506"/>
          </a:xfrm>
        </p:spPr>
        <p:txBody>
          <a:bodyPr>
            <a:normAutofit fontScale="62500" lnSpcReduction="20000"/>
          </a:bodyPr>
          <a:lstStyle/>
          <a:p>
            <a:r>
              <a:rPr lang="en-US" smtClean="0"/>
              <a:t>Joins are used in databases to combine data from two tables.</a:t>
            </a:r>
          </a:p>
          <a:p>
            <a:pPr lvl="1"/>
            <a:r>
              <a:rPr lang="en-US" smtClean="0"/>
              <a:t>Several types, including inner, left, right, outer, etc.</a:t>
            </a:r>
          </a:p>
          <a:p>
            <a:pPr lvl="1"/>
            <a:r>
              <a:rPr lang="en-US" smtClean="0"/>
              <a:t>We’ll consider inner join.</a:t>
            </a:r>
          </a:p>
          <a:p>
            <a:pPr lvl="2"/>
            <a:r>
              <a:rPr lang="en-US" smtClean="0"/>
              <a:t>Takes two tables and a predicate as input.</a:t>
            </a:r>
          </a:p>
          <a:p>
            <a:pPr lvl="2"/>
            <a:r>
              <a:rPr lang="en-US" smtClean="0"/>
              <a:t>Form the Cartesian product of all rows of the two tables, and keep the ones satisfying the predicate.</a:t>
            </a:r>
          </a:p>
          <a:p>
            <a:r>
              <a:rPr lang="en-US" smtClean="0">
                <a:solidFill>
                  <a:srgbClr val="1503FB"/>
                </a:solidFill>
              </a:rPr>
              <a:t>Ex</a:t>
            </a:r>
            <a:r>
              <a:rPr lang="en-US" smtClean="0"/>
              <a:t> Join A and B, s.t. A.(User ID) = B.(User ID)</a:t>
            </a:r>
          </a:p>
          <a:p>
            <a:pPr lvl="1"/>
            <a:r>
              <a:rPr lang="en-US" smtClean="0"/>
              <a:t>User ID is called the foreign key.</a:t>
            </a:r>
          </a:p>
        </p:txBody>
      </p:sp>
      <p:pic>
        <p:nvPicPr>
          <p:cNvPr id="4" name="Picture 3"/>
          <p:cNvPicPr>
            <a:picLocks noChangeAspect="1"/>
          </p:cNvPicPr>
          <p:nvPr/>
        </p:nvPicPr>
        <p:blipFill>
          <a:blip r:embed="rId2"/>
          <a:stretch>
            <a:fillRect/>
          </a:stretch>
        </p:blipFill>
        <p:spPr>
          <a:xfrm>
            <a:off x="5752999" y="1433215"/>
            <a:ext cx="2413230" cy="1548634"/>
          </a:xfrm>
          <a:prstGeom prst="rect">
            <a:avLst/>
          </a:prstGeom>
        </p:spPr>
      </p:pic>
      <p:pic>
        <p:nvPicPr>
          <p:cNvPr id="5" name="Picture 4"/>
          <p:cNvPicPr>
            <a:picLocks noChangeAspect="1"/>
          </p:cNvPicPr>
          <p:nvPr/>
        </p:nvPicPr>
        <p:blipFill>
          <a:blip r:embed="rId3"/>
          <a:stretch>
            <a:fillRect/>
          </a:stretch>
        </p:blipFill>
        <p:spPr>
          <a:xfrm>
            <a:off x="5768764" y="3070511"/>
            <a:ext cx="3354216" cy="1788221"/>
          </a:xfrm>
          <a:prstGeom prst="rect">
            <a:avLst/>
          </a:prstGeom>
        </p:spPr>
      </p:pic>
      <p:pic>
        <p:nvPicPr>
          <p:cNvPr id="6" name="Picture 5"/>
          <p:cNvPicPr>
            <a:picLocks noChangeAspect="1"/>
          </p:cNvPicPr>
          <p:nvPr/>
        </p:nvPicPr>
        <p:blipFill>
          <a:blip r:embed="rId4"/>
          <a:stretch>
            <a:fillRect/>
          </a:stretch>
        </p:blipFill>
        <p:spPr>
          <a:xfrm>
            <a:off x="2614436" y="5030183"/>
            <a:ext cx="6534820" cy="1506967"/>
          </a:xfrm>
          <a:prstGeom prst="rect">
            <a:avLst/>
          </a:prstGeom>
        </p:spPr>
      </p:pic>
    </p:spTree>
    <p:extLst>
      <p:ext uri="{BB962C8B-B14F-4D97-AF65-F5344CB8AC3E}">
        <p14:creationId xmlns:p14="http://schemas.microsoft.com/office/powerpoint/2010/main" val="806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Inner join</a:t>
            </a:r>
            <a:endParaRPr lang="en-US"/>
          </a:p>
        </p:txBody>
      </p:sp>
      <p:sp>
        <p:nvSpPr>
          <p:cNvPr id="3" name="Content Placeholder 2"/>
          <p:cNvSpPr>
            <a:spLocks noGrp="1"/>
          </p:cNvSpPr>
          <p:nvPr>
            <p:ph idx="1"/>
          </p:nvPr>
        </p:nvSpPr>
        <p:spPr>
          <a:xfrm>
            <a:off x="457200" y="1419225"/>
            <a:ext cx="8329448" cy="5128720"/>
          </a:xfrm>
        </p:spPr>
        <p:txBody>
          <a:bodyPr>
            <a:normAutofit fontScale="85000" lnSpcReduction="20000"/>
          </a:bodyPr>
          <a:lstStyle/>
          <a:p>
            <a:r>
              <a:rPr lang="en-US" smtClean="0"/>
              <a:t>Mapper goes through each record in the two data sets and extracts the foreign key and the rest of the record.</a:t>
            </a:r>
          </a:p>
          <a:p>
            <a:pPr lvl="1"/>
            <a:r>
              <a:rPr lang="en-US" smtClean="0"/>
              <a:t>It outputs a pair (foreign key, rest of record + X), where X is a binary value indicating which data set the record came from.</a:t>
            </a:r>
          </a:p>
          <a:p>
            <a:r>
              <a:rPr lang="en-US" smtClean="0"/>
              <a:t>Shuffle and reduce send all records with the same foreign key to one reducer.</a:t>
            </a:r>
          </a:p>
          <a:p>
            <a:r>
              <a:rPr lang="en-US" smtClean="0"/>
              <a:t>A reducer takes each (key, [record + X]), and stores the record in one of two lists L</a:t>
            </a:r>
            <a:r>
              <a:rPr lang="en-US" baseline="-25000" smtClean="0"/>
              <a:t>1</a:t>
            </a:r>
            <a:r>
              <a:rPr lang="en-US"/>
              <a:t> </a:t>
            </a:r>
            <a:r>
              <a:rPr lang="en-US" smtClean="0"/>
              <a:t>and L</a:t>
            </a:r>
            <a:r>
              <a:rPr lang="en-US" baseline="-25000" smtClean="0"/>
              <a:t>2</a:t>
            </a:r>
            <a:r>
              <a:rPr lang="en-US" smtClean="0"/>
              <a:t>, depending on X.</a:t>
            </a:r>
          </a:p>
          <a:p>
            <a:r>
              <a:rPr lang="en-US" smtClean="0"/>
              <a:t>It then does a nested loop over L</a:t>
            </a:r>
            <a:r>
              <a:rPr lang="en-US" baseline="-25000" smtClean="0"/>
              <a:t>1</a:t>
            </a:r>
            <a:r>
              <a:rPr lang="en-US" smtClean="0"/>
              <a:t> and L</a:t>
            </a:r>
            <a:r>
              <a:rPr lang="en-US" baseline="-25000" smtClean="0"/>
              <a:t>2</a:t>
            </a:r>
            <a:r>
              <a:rPr lang="en-US" smtClean="0"/>
              <a:t>, and outputs a record of L</a:t>
            </a:r>
            <a:r>
              <a:rPr lang="en-US" baseline="-25000" smtClean="0"/>
              <a:t>1</a:t>
            </a:r>
            <a:r>
              <a:rPr lang="en-US" smtClean="0"/>
              <a:t> concatenated with a record of L</a:t>
            </a:r>
            <a:r>
              <a:rPr lang="en-US" baseline="-25000" smtClean="0"/>
              <a:t>2</a:t>
            </a:r>
            <a:r>
              <a:rPr lang="en-US" smtClean="0"/>
              <a:t>. </a:t>
            </a:r>
          </a:p>
        </p:txBody>
      </p:sp>
    </p:spTree>
    <p:extLst>
      <p:ext uri="{BB962C8B-B14F-4D97-AF65-F5344CB8AC3E}">
        <p14:creationId xmlns:p14="http://schemas.microsoft.com/office/powerpoint/2010/main" val="29885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199" y="1419224"/>
            <a:ext cx="4908331" cy="5386224"/>
          </a:xfrm>
        </p:spPr>
        <p:txBody>
          <a:bodyPr>
            <a:normAutofit fontScale="55000" lnSpcReduction="20000"/>
          </a:bodyPr>
          <a:lstStyle/>
          <a:p>
            <a:r>
              <a:rPr lang="en-US" smtClean="0"/>
              <a:t>Given a vocabulary of words, count the number of times a pair of words occur together in some context, e.g. a sentence, paragraph, document, etc.</a:t>
            </a:r>
          </a:p>
          <a:p>
            <a:pPr lvl="1"/>
            <a:r>
              <a:rPr lang="en-US" smtClean="0"/>
              <a:t>Used in text mining, estimating joint events, correlation / mutual information.</a:t>
            </a:r>
          </a:p>
          <a:p>
            <a:r>
              <a:rPr lang="en-US" smtClean="0"/>
              <a:t>Neighbors(w) gives all words co-occurring with w in some context, e.g. a sliding window.</a:t>
            </a:r>
          </a:p>
          <a:p>
            <a:r>
              <a:rPr lang="en-US" smtClean="0"/>
              <a:t>Pairs approach outputs all co-occurring pairs as intermediate values, and sums them in reducer.</a:t>
            </a:r>
          </a:p>
          <a:p>
            <a:r>
              <a:rPr lang="en-US" smtClean="0"/>
              <a:t>Stripes approach stores all words co-occurring with each word w in an associative array (e.g. Java Map), along with number of co-occurrences.</a:t>
            </a:r>
          </a:p>
          <a:p>
            <a:pPr lvl="1"/>
            <a:r>
              <a:rPr lang="en-US" smtClean="0"/>
              <a:t>Shuffle and sort the associative arrays.</a:t>
            </a:r>
          </a:p>
          <a:p>
            <a:pPr lvl="1"/>
            <a:r>
              <a:rPr lang="en-US" smtClean="0"/>
              <a:t>Reducer sums the arrays, e.g. using Java Map’s merge(), to get the overall co-occurrences with each word.</a:t>
            </a:r>
          </a:p>
          <a:p>
            <a:pPr lvl="1"/>
            <a:endParaRPr lang="en-US" smtClean="0"/>
          </a:p>
        </p:txBody>
      </p:sp>
      <p:grpSp>
        <p:nvGrpSpPr>
          <p:cNvPr id="12" name="Group 11"/>
          <p:cNvGrpSpPr/>
          <p:nvPr/>
        </p:nvGrpSpPr>
        <p:grpSpPr>
          <a:xfrm>
            <a:off x="5517931" y="1247775"/>
            <a:ext cx="3444601" cy="2507111"/>
            <a:chOff x="5517931" y="1247775"/>
            <a:chExt cx="3444601" cy="2507111"/>
          </a:xfrm>
        </p:grpSpPr>
        <p:pic>
          <p:nvPicPr>
            <p:cNvPr id="8" name="Picture 7"/>
            <p:cNvPicPr>
              <a:picLocks noChangeAspect="1"/>
            </p:cNvPicPr>
            <p:nvPr/>
          </p:nvPicPr>
          <p:blipFill>
            <a:blip r:embed="rId2"/>
            <a:stretch>
              <a:fillRect/>
            </a:stretch>
          </p:blipFill>
          <p:spPr>
            <a:xfrm>
              <a:off x="5517931" y="1247775"/>
              <a:ext cx="3444601" cy="2379783"/>
            </a:xfrm>
            <a:prstGeom prst="rect">
              <a:avLst/>
            </a:prstGeom>
          </p:spPr>
        </p:pic>
        <p:sp>
          <p:nvSpPr>
            <p:cNvPr id="10" name="TextBox 9"/>
            <p:cNvSpPr txBox="1"/>
            <p:nvPr/>
          </p:nvSpPr>
          <p:spPr>
            <a:xfrm>
              <a:off x="6535697" y="3447109"/>
              <a:ext cx="2186152" cy="307777"/>
            </a:xfrm>
            <a:prstGeom prst="rect">
              <a:avLst/>
            </a:prstGeom>
            <a:noFill/>
          </p:spPr>
          <p:txBody>
            <a:bodyPr wrap="square" rtlCol="0">
              <a:spAutoFit/>
            </a:bodyPr>
            <a:lstStyle/>
            <a:p>
              <a:r>
                <a:rPr lang="en-US" sz="1400" smtClean="0">
                  <a:solidFill>
                    <a:srgbClr val="1503FB"/>
                  </a:solidFill>
                </a:rPr>
                <a:t>Pairs approach</a:t>
              </a:r>
              <a:endParaRPr lang="en-US" sz="1400">
                <a:solidFill>
                  <a:srgbClr val="1503FB"/>
                </a:solidFill>
              </a:endParaRPr>
            </a:p>
          </p:txBody>
        </p:sp>
      </p:grpSp>
      <p:grpSp>
        <p:nvGrpSpPr>
          <p:cNvPr id="13" name="Group 12"/>
          <p:cNvGrpSpPr/>
          <p:nvPr/>
        </p:nvGrpSpPr>
        <p:grpSpPr>
          <a:xfrm>
            <a:off x="5107833" y="3762217"/>
            <a:ext cx="4036167" cy="2974879"/>
            <a:chOff x="5107833" y="3762217"/>
            <a:chExt cx="4036167" cy="2974879"/>
          </a:xfrm>
        </p:grpSpPr>
        <p:pic>
          <p:nvPicPr>
            <p:cNvPr id="9" name="Picture 8"/>
            <p:cNvPicPr>
              <a:picLocks noChangeAspect="1"/>
            </p:cNvPicPr>
            <p:nvPr/>
          </p:nvPicPr>
          <p:blipFill>
            <a:blip r:embed="rId3"/>
            <a:stretch>
              <a:fillRect/>
            </a:stretch>
          </p:blipFill>
          <p:spPr>
            <a:xfrm>
              <a:off x="5107833" y="3762217"/>
              <a:ext cx="4036167" cy="2741484"/>
            </a:xfrm>
            <a:prstGeom prst="rect">
              <a:avLst/>
            </a:prstGeom>
          </p:spPr>
        </p:pic>
        <p:sp>
          <p:nvSpPr>
            <p:cNvPr id="11" name="TextBox 10"/>
            <p:cNvSpPr txBox="1"/>
            <p:nvPr/>
          </p:nvSpPr>
          <p:spPr>
            <a:xfrm>
              <a:off x="6547944" y="6429319"/>
              <a:ext cx="2186152" cy="307777"/>
            </a:xfrm>
            <a:prstGeom prst="rect">
              <a:avLst/>
            </a:prstGeom>
            <a:noFill/>
          </p:spPr>
          <p:txBody>
            <a:bodyPr wrap="square" rtlCol="0">
              <a:spAutoFit/>
            </a:bodyPr>
            <a:lstStyle/>
            <a:p>
              <a:r>
                <a:rPr lang="en-US" sz="1400" smtClean="0">
                  <a:solidFill>
                    <a:srgbClr val="1503FB"/>
                  </a:solidFill>
                </a:rPr>
                <a:t>Stripes approach</a:t>
              </a:r>
              <a:endParaRPr lang="en-US" sz="1400">
                <a:solidFill>
                  <a:srgbClr val="1503FB"/>
                </a:solidFill>
              </a:endParaRPr>
            </a:p>
          </p:txBody>
        </p:sp>
      </p:grpSp>
    </p:spTree>
    <p:extLst>
      <p:ext uri="{BB962C8B-B14F-4D97-AF65-F5344CB8AC3E}">
        <p14:creationId xmlns:p14="http://schemas.microsoft.com/office/powerpoint/2010/main" val="123604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200" y="1419225"/>
            <a:ext cx="4340772" cy="5265354"/>
          </a:xfrm>
        </p:spPr>
        <p:txBody>
          <a:bodyPr>
            <a:normAutofit fontScale="55000" lnSpcReduction="20000"/>
          </a:bodyPr>
          <a:lstStyle/>
          <a:p>
            <a:r>
              <a:rPr lang="en-US" smtClean="0"/>
              <a:t>Can use combiners with both pairs and stripes approaches.</a:t>
            </a:r>
          </a:p>
          <a:p>
            <a:pPr lvl="1"/>
            <a:r>
              <a:rPr lang="en-US" smtClean="0"/>
              <a:t>Combiners have limited effect with pairs, since the same pair of words is unlikely to recur at one mapper.</a:t>
            </a:r>
          </a:p>
          <a:p>
            <a:r>
              <a:rPr lang="en-US" smtClean="0"/>
              <a:t>Stripes approach holds associative arrays in memory (or requires paging), and may not work for very large files (tera or petabytes).</a:t>
            </a:r>
          </a:p>
          <a:p>
            <a:pPr lvl="1"/>
            <a:r>
              <a:rPr lang="en-US" smtClean="0"/>
              <a:t>Pairs approach writes out pairs immediately, so not limited by memory.</a:t>
            </a:r>
          </a:p>
          <a:p>
            <a:r>
              <a:rPr lang="en-US" smtClean="0"/>
              <a:t>On real workload with 2.3M documents totaling 5.7GB, co-occurrence window size 2, and 19 slave nodes with two single-cores processors each:</a:t>
            </a:r>
          </a:p>
          <a:p>
            <a:pPr lvl="1"/>
            <a:r>
              <a:rPr lang="en-US" smtClean="0"/>
              <a:t>Pairs mappers produced 2.6B intermediate pairs (1.1B after combining) totaling 31.2GB.  Reducers output 142M key-value pairs.</a:t>
            </a:r>
          </a:p>
          <a:p>
            <a:pPr lvl="1"/>
            <a:r>
              <a:rPr lang="en-US" smtClean="0"/>
              <a:t>Stripes mappers produced 653M intermediate pairs (29M after combiners) totaling 48GB.  Reducers output 1.7M (key, value / array) pairs.</a:t>
            </a:r>
          </a:p>
          <a:p>
            <a:pPr lvl="1"/>
            <a:endParaRPr lang="en-US" smtClean="0"/>
          </a:p>
          <a:p>
            <a:pPr lvl="1"/>
            <a:endParaRPr lang="en-US"/>
          </a:p>
        </p:txBody>
      </p:sp>
      <p:pic>
        <p:nvPicPr>
          <p:cNvPr id="5" name="Picture 4"/>
          <p:cNvPicPr>
            <a:picLocks noChangeAspect="1"/>
          </p:cNvPicPr>
          <p:nvPr/>
        </p:nvPicPr>
        <p:blipFill>
          <a:blip r:embed="rId2"/>
          <a:stretch>
            <a:fillRect/>
          </a:stretch>
        </p:blipFill>
        <p:spPr>
          <a:xfrm>
            <a:off x="5641816" y="1247775"/>
            <a:ext cx="3433867" cy="2533814"/>
          </a:xfrm>
          <a:prstGeom prst="rect">
            <a:avLst/>
          </a:prstGeom>
        </p:spPr>
      </p:pic>
      <p:grpSp>
        <p:nvGrpSpPr>
          <p:cNvPr id="10" name="Group 9"/>
          <p:cNvGrpSpPr/>
          <p:nvPr/>
        </p:nvGrpSpPr>
        <p:grpSpPr>
          <a:xfrm>
            <a:off x="5785107" y="3909849"/>
            <a:ext cx="3332617" cy="2856667"/>
            <a:chOff x="5785107" y="3909849"/>
            <a:chExt cx="3332617" cy="2856667"/>
          </a:xfrm>
        </p:grpSpPr>
        <p:pic>
          <p:nvPicPr>
            <p:cNvPr id="6" name="Picture 5"/>
            <p:cNvPicPr>
              <a:picLocks noChangeAspect="1"/>
            </p:cNvPicPr>
            <p:nvPr/>
          </p:nvPicPr>
          <p:blipFill>
            <a:blip r:embed="rId3"/>
            <a:stretch>
              <a:fillRect/>
            </a:stretch>
          </p:blipFill>
          <p:spPr>
            <a:xfrm>
              <a:off x="5785107" y="3909849"/>
              <a:ext cx="3332617" cy="2522548"/>
            </a:xfrm>
            <a:prstGeom prst="rect">
              <a:avLst/>
            </a:prstGeom>
          </p:spPr>
        </p:pic>
        <p:sp>
          <p:nvSpPr>
            <p:cNvPr id="9" name="TextBox 8"/>
            <p:cNvSpPr txBox="1"/>
            <p:nvPr/>
          </p:nvSpPr>
          <p:spPr>
            <a:xfrm>
              <a:off x="6931572" y="6458739"/>
              <a:ext cx="2186152" cy="307777"/>
            </a:xfrm>
            <a:prstGeom prst="rect">
              <a:avLst/>
            </a:prstGeom>
            <a:noFill/>
          </p:spPr>
          <p:txBody>
            <a:bodyPr wrap="square" rtlCol="0">
              <a:spAutoFit/>
            </a:bodyPr>
            <a:lstStyle/>
            <a:p>
              <a:r>
                <a:rPr lang="en-US" sz="1400" smtClean="0">
                  <a:solidFill>
                    <a:srgbClr val="1503FB"/>
                  </a:solidFill>
                </a:rPr>
                <a:t>Stripes scaling</a:t>
              </a:r>
              <a:endParaRPr lang="en-US" sz="1400">
                <a:solidFill>
                  <a:srgbClr val="1503FB"/>
                </a:solidFill>
              </a:endParaRPr>
            </a:p>
          </p:txBody>
        </p:sp>
      </p:grpSp>
    </p:spTree>
    <p:extLst>
      <p:ext uri="{BB962C8B-B14F-4D97-AF65-F5344CB8AC3E}">
        <p14:creationId xmlns:p14="http://schemas.microsoft.com/office/powerpoint/2010/main" val="32998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Breadth first search</a:t>
            </a:r>
            <a:endParaRPr lang="en-US"/>
          </a:p>
        </p:txBody>
      </p:sp>
      <p:pic>
        <p:nvPicPr>
          <p:cNvPr id="4" name="Picture 3"/>
          <p:cNvPicPr>
            <a:picLocks noChangeAspect="1"/>
          </p:cNvPicPr>
          <p:nvPr/>
        </p:nvPicPr>
        <p:blipFill>
          <a:blip r:embed="rId2"/>
          <a:stretch>
            <a:fillRect/>
          </a:stretch>
        </p:blipFill>
        <p:spPr>
          <a:xfrm>
            <a:off x="5564327" y="1381873"/>
            <a:ext cx="3579673" cy="3355315"/>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5234684" cy="5438775"/>
              </a:xfrm>
            </p:spPr>
            <p:txBody>
              <a:bodyPr>
                <a:normAutofit fontScale="62500" lnSpcReduction="20000"/>
              </a:bodyPr>
              <a:lstStyle/>
              <a:p>
                <a:r>
                  <a:rPr lang="en-US" smtClean="0"/>
                  <a:t>BFS is an iterative algorithm where in iteration k we find all the nodes at distance k.</a:t>
                </a:r>
              </a:p>
              <a:p>
                <a:r>
                  <a:rPr lang="en-US" smtClean="0"/>
                  <a:t>Run multiple iterations of MapReduce.  </a:t>
                </a:r>
              </a:p>
              <a:p>
                <a:pPr lvl="1"/>
                <a:r>
                  <a:rPr lang="en-US" smtClean="0"/>
                  <a:t>Mapper increments distance to each node’s neighbors.</a:t>
                </a:r>
              </a:p>
              <a:p>
                <a:pPr lvl="1"/>
                <a:r>
                  <a:rPr lang="en-US" smtClean="0"/>
                  <a:t>Reducer receive (node, estimated distance) pairs grouped by node, and sets node’s distance to min estimated distance.</a:t>
                </a:r>
              </a:p>
              <a:p>
                <a:r>
                  <a:rPr lang="en-US" smtClean="0"/>
                  <a:t>Not work efficient, because each iteration processes all nodes in graph.</a:t>
                </a:r>
              </a:p>
              <a:p>
                <a:pPr lvl="1"/>
                <a:r>
                  <a:rPr lang="en-US"/>
                  <a:t>W</a:t>
                </a:r>
                <a:r>
                  <a:rPr lang="en-US" smtClean="0"/>
                  <a:t>orks reasonably well for small-world graphs.</a:t>
                </a:r>
              </a:p>
              <a:p>
                <a:r>
                  <a:rPr lang="en-US" smtClean="0"/>
                  <a:t>MapReduce “driver” program responsible for starting new iterations of the job.</a:t>
                </a:r>
              </a:p>
              <a:p>
                <a:pPr lvl="1"/>
                <a:r>
                  <a:rPr lang="en-US" smtClean="0"/>
                  <a:t>Terminate when all nodes have been discovered (i.e. their distance is </a:t>
                </a:r>
                <a14:m>
                  <m:oMath xmlns:m="http://schemas.openxmlformats.org/officeDocument/2006/math">
                    <m:r>
                      <a:rPr lang="en-US" b="0" i="1" smtClean="0">
                        <a:latin typeface="Cambria Math" panose="02040503050406030204" pitchFamily="18" charset="0"/>
                      </a:rPr>
                      <m:t>&lt;∞</m:t>
                    </m:r>
                  </m:oMath>
                </a14:m>
                <a:r>
                  <a:rPr lang="en-US" smtClean="0"/>
                  <a:t>).</a:t>
                </a:r>
              </a:p>
              <a:p>
                <a:pPr lvl="1"/>
                <a:r>
                  <a:rPr lang="en-US" smtClean="0"/>
                  <a:t>Can check this condition using “counters” in API, which count number of user defined events.</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5234684" cy="5438775"/>
              </a:xfrm>
              <a:blipFill>
                <a:blip r:embed="rId3"/>
                <a:stretch>
                  <a:fillRect l="-349" t="-1682" r="-1164"/>
                </a:stretch>
              </a:blipFill>
            </p:spPr>
            <p:txBody>
              <a:bodyPr/>
              <a:lstStyle/>
              <a:p>
                <a:r>
                  <a:rPr lang="en-US">
                    <a:noFill/>
                  </a:rPr>
                  <a:t> </a:t>
                </a:r>
              </a:p>
            </p:txBody>
          </p:sp>
        </mc:Fallback>
      </mc:AlternateContent>
    </p:spTree>
    <p:extLst>
      <p:ext uri="{BB962C8B-B14F-4D97-AF65-F5344CB8AC3E}">
        <p14:creationId xmlns:p14="http://schemas.microsoft.com/office/powerpoint/2010/main" val="20830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Task: Single source shortest paths</a:t>
            </a:r>
            <a:endParaRPr lang="en-US" sz="40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8433707" cy="5083629"/>
              </a:xfrm>
            </p:spPr>
            <p:txBody>
              <a:bodyPr>
                <a:normAutofit fontScale="85000" lnSpcReduction="20000"/>
              </a:bodyPr>
              <a:lstStyle/>
              <a:p>
                <a:r>
                  <a:rPr lang="en-US" smtClean="0"/>
                  <a:t>Only need to change BFS code so that node v emits d+w for a neighbor u, where d is u’s current estimated distance and w is v’s distance to u.</a:t>
                </a:r>
              </a:p>
              <a:p>
                <a:r>
                  <a:rPr lang="en-US" smtClean="0"/>
                  <a:t>Termination condition changes to checking when all node distances stop changing.</a:t>
                </a:r>
              </a:p>
              <a:p>
                <a:r>
                  <a:rPr lang="en-US" smtClean="0"/>
                  <a:t>This is essentially the Bellman-Ford SSSP algorithm.</a:t>
                </a:r>
              </a:p>
              <a:p>
                <a:r>
                  <a:rPr lang="en-US" smtClean="0"/>
                  <a:t>This algorithm very wasteful, since it relaxes all nodes in every iteration whereas Dijkstra’s algorithm relaxes only the nearest non-settled node.</a:t>
                </a:r>
              </a:p>
              <a:p>
                <a:pPr lvl="1"/>
                <a:r>
                  <a:rPr lang="en-US" smtClean="0"/>
                  <a:t>Ignoring sorting step, this algorithm does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𝑉𝐸</m:t>
                    </m:r>
                    <m:r>
                      <a:rPr lang="en-US" b="0" i="1" smtClean="0">
                        <a:latin typeface="Cambria Math" panose="02040503050406030204" pitchFamily="18" charset="0"/>
                      </a:rPr>
                      <m:t>)</m:t>
                    </m:r>
                  </m:oMath>
                </a14:m>
                <a:r>
                  <a:rPr lang="en-US" smtClean="0"/>
                  <a:t> work instead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𝑉</m:t>
                        </m:r>
                      </m:e>
                    </m:func>
                    <m:r>
                      <a:rPr lang="en-US" b="0" i="1" smtClean="0">
                        <a:latin typeface="Cambria Math" panose="02040503050406030204" pitchFamily="18" charset="0"/>
                      </a:rPr>
                      <m:t> ) </m:t>
                    </m:r>
                  </m:oMath>
                </a14:m>
                <a:r>
                  <a:rPr lang="en-US" smtClean="0"/>
                  <a:t>for Dijkstra, for graph with </a:t>
                </a:r>
                <a14:m>
                  <m:oMath xmlns:m="http://schemas.openxmlformats.org/officeDocument/2006/math">
                    <m:r>
                      <a:rPr lang="en-US" b="0" i="1" smtClean="0">
                        <a:latin typeface="Cambria Math" panose="02040503050406030204" pitchFamily="18" charset="0"/>
                      </a:rPr>
                      <m:t>𝑉</m:t>
                    </m:r>
                  </m:oMath>
                </a14:m>
                <a:r>
                  <a:rPr lang="en-US" smtClean="0"/>
                  <a:t> nodes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smtClean="0"/>
                  <a:t>edges.</a:t>
                </a:r>
              </a:p>
              <a:p>
                <a:r>
                  <a:rPr lang="en-US" smtClean="0"/>
                  <a:t>SSSP is a problem not suited for MapReduce.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8433707" cy="5083629"/>
              </a:xfrm>
              <a:blipFill>
                <a:blip r:embed="rId2"/>
                <a:stretch>
                  <a:fillRect l="-651" t="-2758" r="-1808" b="-1319"/>
                </a:stretch>
              </a:blipFill>
            </p:spPr>
            <p:txBody>
              <a:bodyPr/>
              <a:lstStyle/>
              <a:p>
                <a:r>
                  <a:rPr lang="en-US">
                    <a:noFill/>
                  </a:rPr>
                  <a:t> </a:t>
                </a:r>
              </a:p>
            </p:txBody>
          </p:sp>
        </mc:Fallback>
      </mc:AlternateContent>
    </p:spTree>
    <p:extLst>
      <p:ext uri="{BB962C8B-B14F-4D97-AF65-F5344CB8AC3E}">
        <p14:creationId xmlns:p14="http://schemas.microsoft.com/office/powerpoint/2010/main" val="348769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1026" name="Picture 2" descr="http://computationalculture.net/wp-content/uploads/2012/08/ILLUSTRATION3.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9408" y="513172"/>
            <a:ext cx="3926571" cy="2584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62418" y="3548599"/>
            <a:ext cx="4231988" cy="2893298"/>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4643919" cy="5300075"/>
              </a:xfrm>
            </p:spPr>
            <p:txBody>
              <a:bodyPr>
                <a:normAutofit fontScale="47500" lnSpcReduction="20000"/>
              </a:bodyPr>
              <a:lstStyle/>
              <a:p>
                <a:r>
                  <a:rPr lang="en-US" smtClean="0"/>
                  <a:t>An algorithm to help rank the importance of websites.</a:t>
                </a:r>
              </a:p>
              <a:p>
                <a:pPr lvl="1"/>
                <a:r>
                  <a:rPr lang="en-US" smtClean="0"/>
                  <a:t>Idea is that important websites should have lots of incoming links (“recommendations” for site from other sites).  Also, links / recommendations from important sites should carry more weight than links from unimportant sites.</a:t>
                </a:r>
              </a:p>
              <a:p>
                <a:pPr lvl="1"/>
                <a:r>
                  <a:rPr lang="en-US" smtClean="0"/>
                  <a:t>Used in combination with many other heuristics by search engines.</a:t>
                </a:r>
              </a:p>
              <a:p>
                <a:r>
                  <a:rPr lang="en-US" smtClean="0"/>
                  <a:t>PageRank equation is </a:t>
                </a:r>
                <a:endParaRPr lang="en-US" b="0" i="1"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𝐺</m:t>
                                  </m:r>
                                </m:e>
                              </m:d>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up/>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num>
                            <m:den>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den>
                          </m:f>
                        </m:e>
                      </m:nary>
                    </m:oMath>
                  </m:oMathPara>
                </a14:m>
                <a:endParaRPr lang="en-US" smtClean="0"/>
              </a:p>
              <a:p>
                <a:pPr lvl="1"/>
                <a:r>
                  <a:rPr lang="en-US" smtClean="0"/>
                  <a:t>P(n) is the PageRank of node n.</a:t>
                </a:r>
              </a:p>
              <a:p>
                <a:pPr lvl="1"/>
                <a:r>
                  <a:rPr lang="en-US" smtClean="0"/>
                  <a:t>L(n) is the neighbors of n.</a:t>
                </a:r>
              </a:p>
              <a:p>
                <a:pPr lvl="1"/>
                <a:r>
                  <a:rPr lang="en-US" smtClean="0"/>
                  <a:t>C(m) is the degree of node m.</a:t>
                </a:r>
              </a:p>
              <a:p>
                <a:pPr lvl="1"/>
                <a:r>
                  <a:rPr lang="en-US" smtClean="0"/>
                  <a:t>|G| is the number of nodes in the webgraph G.</a:t>
                </a:r>
              </a:p>
              <a:p>
                <a:pPr lvl="1"/>
                <a14:m>
                  <m:oMath xmlns:m="http://schemas.openxmlformats.org/officeDocument/2006/math">
                    <m:r>
                      <a:rPr lang="en-US" b="0" i="1" smtClean="0">
                        <a:latin typeface="Cambria Math" panose="02040503050406030204" pitchFamily="18" charset="0"/>
                      </a:rPr>
                      <m:t>𝛼</m:t>
                    </m:r>
                  </m:oMath>
                </a14:m>
                <a:r>
                  <a:rPr lang="en-US" smtClean="0"/>
                  <a:t> is probability a user jumps to a random website instead of one pointed to from the current site.</a:t>
                </a:r>
              </a:p>
              <a:p>
                <a:r>
                  <a:rPr lang="en-US" smtClean="0"/>
                  <a:t>Equation says that the probability of a site being visited is the probability a user goes to it from a random site, plus the probability that user comes to it from a site linked to it.</a:t>
                </a:r>
              </a:p>
              <a:p>
                <a:pPr lvl="1"/>
                <a:r>
                  <a:rPr lang="en-US" smtClean="0"/>
                  <a:t>Assumes if user is at a site m with C(m) outlinks, he follows one outlink randomly.</a:t>
                </a:r>
              </a:p>
              <a:p>
                <a:r>
                  <a:rPr lang="en-US" smtClean="0"/>
                  <a:t>PageRank can be computed by applying equation iteratively, after initializing all nodes with uniform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4643919" cy="5300075"/>
              </a:xfrm>
              <a:blipFill>
                <a:blip r:embed="rId4"/>
                <a:stretch>
                  <a:fillRect t="-1036" r="-1312" b="-690"/>
                </a:stretch>
              </a:blipFill>
            </p:spPr>
            <p:txBody>
              <a:bodyPr/>
              <a:lstStyle/>
              <a:p>
                <a:r>
                  <a:rPr lang="en-US">
                    <a:noFill/>
                  </a:rPr>
                  <a:t> </a:t>
                </a:r>
              </a:p>
            </p:txBody>
          </p:sp>
        </mc:Fallback>
      </mc:AlternateContent>
    </p:spTree>
    <p:extLst>
      <p:ext uri="{BB962C8B-B14F-4D97-AF65-F5344CB8AC3E}">
        <p14:creationId xmlns:p14="http://schemas.microsoft.com/office/powerpoint/2010/main" val="58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4" name="Picture 3"/>
          <p:cNvPicPr>
            <a:picLocks noChangeAspect="1"/>
          </p:cNvPicPr>
          <p:nvPr/>
        </p:nvPicPr>
        <p:blipFill>
          <a:blip r:embed="rId2"/>
          <a:stretch>
            <a:fillRect/>
          </a:stretch>
        </p:blipFill>
        <p:spPr>
          <a:xfrm>
            <a:off x="4829145" y="1366462"/>
            <a:ext cx="4219391" cy="3837933"/>
          </a:xfrm>
          <a:prstGeom prst="rect">
            <a:avLst/>
          </a:prstGeom>
        </p:spPr>
      </p:pic>
      <p:sp>
        <p:nvSpPr>
          <p:cNvPr id="3" name="Content Placeholder 2"/>
          <p:cNvSpPr>
            <a:spLocks noGrp="1"/>
          </p:cNvSpPr>
          <p:nvPr>
            <p:ph idx="1"/>
          </p:nvPr>
        </p:nvSpPr>
        <p:spPr>
          <a:xfrm>
            <a:off x="457200" y="1419225"/>
            <a:ext cx="4525766" cy="5197332"/>
          </a:xfrm>
        </p:spPr>
        <p:txBody>
          <a:bodyPr>
            <a:normAutofit fontScale="62500" lnSpcReduction="20000"/>
          </a:bodyPr>
          <a:lstStyle/>
          <a:p>
            <a:r>
              <a:rPr lang="en-US" smtClean="0"/>
              <a:t>A simplified version of PageRank without random jumps, and assuming all nodes are reachable.</a:t>
            </a:r>
          </a:p>
          <a:p>
            <a:r>
              <a:rPr lang="en-US" smtClean="0"/>
              <a:t>Job is run iteratively until convergence, i.e. values of nodes don’t change anymore.</a:t>
            </a:r>
          </a:p>
          <a:p>
            <a:pPr lvl="1"/>
            <a:r>
              <a:rPr lang="en-US" smtClean="0"/>
              <a:t>Can also run until the ranks of nodes don’t change, which is usually faster.</a:t>
            </a:r>
          </a:p>
          <a:p>
            <a:pPr lvl="1"/>
            <a:r>
              <a:rPr lang="en-US" smtClean="0"/>
              <a:t>In practice, can stop after ~50-100 iterations.</a:t>
            </a:r>
          </a:p>
          <a:p>
            <a:r>
              <a:rPr lang="en-US" smtClean="0"/>
              <a:t>Combiners can be useful, but only if there are nodes that are pointed to by many other nodes processed by same mapper.</a:t>
            </a:r>
          </a:p>
          <a:p>
            <a:pPr lvl="1"/>
            <a:r>
              <a:rPr lang="en-US" smtClean="0"/>
              <a:t>Try to partition graph into clusters with many internal edges.</a:t>
            </a:r>
          </a:p>
          <a:p>
            <a:pPr lvl="1"/>
            <a:r>
              <a:rPr lang="en-US" smtClean="0"/>
              <a:t>Web graphs often form clusters when spidered.  </a:t>
            </a:r>
            <a:endParaRPr lang="en-US"/>
          </a:p>
        </p:txBody>
      </p:sp>
    </p:spTree>
    <p:extLst>
      <p:ext uri="{BB962C8B-B14F-4D97-AF65-F5344CB8AC3E}">
        <p14:creationId xmlns:p14="http://schemas.microsoft.com/office/powerpoint/2010/main" val="290652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a:t>
            </a:r>
            <a:endParaRPr lang="en-US"/>
          </a:p>
        </p:txBody>
      </p:sp>
      <p:sp>
        <p:nvSpPr>
          <p:cNvPr id="3" name="Content Placeholder 2"/>
          <p:cNvSpPr>
            <a:spLocks noGrp="1"/>
          </p:cNvSpPr>
          <p:nvPr>
            <p:ph idx="1"/>
          </p:nvPr>
        </p:nvSpPr>
        <p:spPr>
          <a:xfrm>
            <a:off x="457200" y="1419224"/>
            <a:ext cx="8465906" cy="5202469"/>
          </a:xfrm>
        </p:spPr>
        <p:txBody>
          <a:bodyPr>
            <a:normAutofit fontScale="70000" lnSpcReduction="20000"/>
          </a:bodyPr>
          <a:lstStyle/>
          <a:p>
            <a:r>
              <a:rPr lang="en-US" smtClean="0"/>
              <a:t>MapReduce is a programming model for processing large amounts of data on a distributed cluster of commodity servers.</a:t>
            </a:r>
          </a:p>
          <a:p>
            <a:r>
              <a:rPr lang="en-US" smtClean="0"/>
              <a:t>Web and user data, text / image / video, physical / astronomical / biological data.</a:t>
            </a:r>
          </a:p>
          <a:p>
            <a:pPr lvl="1"/>
            <a:r>
              <a:rPr lang="en-US" smtClean="0"/>
              <a:t>Claim is the answers lie in the data itself, so the more data the better.</a:t>
            </a:r>
          </a:p>
          <a:p>
            <a:pPr lvl="1"/>
            <a:r>
              <a:rPr lang="en-US" smtClean="0"/>
              <a:t>Aka “data science”, “fourth paradigm” of science.</a:t>
            </a:r>
          </a:p>
          <a:p>
            <a:r>
              <a:rPr lang="en-US" smtClean="0"/>
              <a:t>Scale “out” to large cluster of cheap networked servers, instead of “up” to small number of high-end shared memory SMPs.</a:t>
            </a:r>
          </a:p>
          <a:p>
            <a:r>
              <a:rPr lang="en-US" smtClean="0"/>
              <a:t>Ties in well with cloud computing.  MapReduce jobs run on dynamically allocated cloud servers.</a:t>
            </a:r>
          </a:p>
          <a:p>
            <a:r>
              <a:rPr lang="en-US" smtClean="0"/>
              <a:t>MapReduce originally developed by Google.  The same functionality is implemented in the open-source Hadoop.</a:t>
            </a:r>
          </a:p>
          <a:p>
            <a:r>
              <a:rPr lang="en-US" smtClean="0"/>
              <a:t>Widely used in academia and industry due to low cost and ease of use.</a:t>
            </a:r>
            <a:endParaRPr lang="en-US"/>
          </a:p>
        </p:txBody>
      </p:sp>
    </p:spTree>
    <p:extLst>
      <p:ext uri="{BB962C8B-B14F-4D97-AF65-F5344CB8AC3E}">
        <p14:creationId xmlns:p14="http://schemas.microsoft.com/office/powerpoint/2010/main" val="17957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philosophy</a:t>
            </a:r>
            <a:endParaRPr lang="en-US"/>
          </a:p>
        </p:txBody>
      </p:sp>
      <p:sp>
        <p:nvSpPr>
          <p:cNvPr id="3" name="Content Placeholder 2"/>
          <p:cNvSpPr>
            <a:spLocks noGrp="1"/>
          </p:cNvSpPr>
          <p:nvPr>
            <p:ph idx="1"/>
          </p:nvPr>
        </p:nvSpPr>
        <p:spPr>
          <a:xfrm>
            <a:off x="457200" y="1419224"/>
            <a:ext cx="8229600" cy="5207607"/>
          </a:xfrm>
        </p:spPr>
        <p:txBody>
          <a:bodyPr>
            <a:normAutofit fontScale="70000" lnSpcReduction="20000"/>
          </a:bodyPr>
          <a:lstStyle/>
          <a:p>
            <a:r>
              <a:rPr lang="en-US" smtClean="0"/>
              <a:t>MapReduce’s design is based on certain assumptions about the hardware and workload.</a:t>
            </a:r>
          </a:p>
          <a:p>
            <a:r>
              <a:rPr lang="en-US" smtClean="0"/>
              <a:t>Assume failures are common.</a:t>
            </a:r>
          </a:p>
          <a:p>
            <a:pPr lvl="1"/>
            <a:r>
              <a:rPr lang="en-US" smtClean="0"/>
              <a:t>A 10,000 server cluster is likely to experience multiple failures a day.</a:t>
            </a:r>
          </a:p>
          <a:p>
            <a:r>
              <a:rPr lang="en-US" smtClean="0"/>
              <a:t>Move processing to data.</a:t>
            </a:r>
          </a:p>
          <a:p>
            <a:pPr lvl="1"/>
            <a:r>
              <a:rPr lang="en-US" smtClean="0"/>
              <a:t>MapReduce tasks often do simple computations on lots of data.  So transfer code to where data is already stored.</a:t>
            </a:r>
          </a:p>
          <a:p>
            <a:r>
              <a:rPr lang="en-US" smtClean="0"/>
              <a:t>Sequential instead of random data access.</a:t>
            </a:r>
          </a:p>
          <a:p>
            <a:pPr lvl="1"/>
            <a:r>
              <a:rPr lang="en-US" smtClean="0"/>
              <a:t>Because of its simplicity, MapReduce tasks often make one or a few sequential passes over the data.</a:t>
            </a:r>
          </a:p>
          <a:p>
            <a:r>
              <a:rPr lang="en-US" smtClean="0"/>
              <a:t>Scalability</a:t>
            </a:r>
          </a:p>
          <a:p>
            <a:pPr lvl="1"/>
            <a:r>
              <a:rPr lang="en-US" smtClean="0"/>
              <a:t>Many MapReduce tasks scale linearly with number of servers, due to limited communication.</a:t>
            </a:r>
          </a:p>
          <a:p>
            <a:r>
              <a:rPr lang="en-US" smtClean="0"/>
              <a:t>Many algorithms don’t satisfy these assumptions, and won’t work well on MapReduce.</a:t>
            </a:r>
            <a:endParaRPr lang="en-US"/>
          </a:p>
        </p:txBody>
      </p:sp>
    </p:spTree>
    <p:extLst>
      <p:ext uri="{BB962C8B-B14F-4D97-AF65-F5344CB8AC3E}">
        <p14:creationId xmlns:p14="http://schemas.microsoft.com/office/powerpoint/2010/main" val="1864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199" y="1419224"/>
            <a:ext cx="8388849" cy="5305211"/>
          </a:xfrm>
        </p:spPr>
        <p:txBody>
          <a:bodyPr>
            <a:normAutofit fontScale="85000" lnSpcReduction="20000"/>
          </a:bodyPr>
          <a:lstStyle/>
          <a:p>
            <a:r>
              <a:rPr lang="en-US" smtClean="0"/>
              <a:t>The basic data structure in MapReduce is key-value pairs.</a:t>
            </a:r>
          </a:p>
          <a:p>
            <a:pPr lvl="1"/>
            <a:r>
              <a:rPr lang="en-US" smtClean="0"/>
              <a:t>Keys can be integers, floats, strings, etc.  </a:t>
            </a:r>
          </a:p>
          <a:p>
            <a:pPr lvl="1"/>
            <a:r>
              <a:rPr lang="en-US" smtClean="0"/>
              <a:t>Values can be arbitrary data structures, e.g. tuples, associative arrays, etc.</a:t>
            </a:r>
          </a:p>
          <a:p>
            <a:pPr lvl="1"/>
            <a:r>
              <a:rPr lang="en-US" smtClean="0"/>
              <a:t>All computations must be expressed in these terms.</a:t>
            </a:r>
          </a:p>
          <a:p>
            <a:pPr lvl="1"/>
            <a:r>
              <a:rPr lang="en-US" smtClean="0">
                <a:solidFill>
                  <a:srgbClr val="1503FB"/>
                </a:solidFill>
              </a:rPr>
              <a:t>Ex</a:t>
            </a:r>
            <a:r>
              <a:rPr lang="en-US" smtClean="0"/>
              <a:t> To process a set of webpages, keys can be URLs and values the page content.</a:t>
            </a:r>
          </a:p>
          <a:p>
            <a:pPr lvl="1"/>
            <a:r>
              <a:rPr lang="en-US" smtClean="0">
                <a:solidFill>
                  <a:srgbClr val="1503FB"/>
                </a:solidFill>
              </a:rPr>
              <a:t>Ex</a:t>
            </a:r>
            <a:r>
              <a:rPr lang="en-US" smtClean="0"/>
              <a:t> To process a graph, keys can be node IDs and values be adjacency lists.</a:t>
            </a:r>
          </a:p>
          <a:p>
            <a:r>
              <a:rPr lang="en-US" smtClean="0"/>
              <a:t>A MapReduce computation consists of applying a map function followed by a reduce function.</a:t>
            </a:r>
          </a:p>
          <a:p>
            <a:pPr lvl="1"/>
            <a:r>
              <a:rPr lang="en-US" smtClean="0"/>
              <a:t>map: (k, v)</a:t>
            </a:r>
            <a:r>
              <a:rPr lang="en-US"/>
              <a:t> </a:t>
            </a:r>
            <a:r>
              <a:rPr lang="en-US" smtClean="0">
                <a:latin typeface="Symbol" panose="05050102010706020507" pitchFamily="18" charset="2"/>
              </a:rPr>
              <a:t>® [</a:t>
            </a:r>
            <a:r>
              <a:rPr lang="en-US" smtClean="0"/>
              <a:t>(k’, v</a:t>
            </a:r>
            <a:r>
              <a:rPr lang="en-US"/>
              <a:t>’)], where [...] denotes a </a:t>
            </a:r>
            <a:r>
              <a:rPr lang="en-US" smtClean="0"/>
              <a:t>list</a:t>
            </a:r>
          </a:p>
          <a:p>
            <a:pPr lvl="1"/>
            <a:r>
              <a:rPr lang="en-US" smtClean="0"/>
              <a:t>reduce: </a:t>
            </a:r>
            <a:r>
              <a:rPr lang="en-US"/>
              <a:t>(k, </a:t>
            </a:r>
            <a:r>
              <a:rPr lang="en-US" smtClean="0"/>
              <a:t>[v]) </a:t>
            </a:r>
            <a:r>
              <a:rPr lang="en-US">
                <a:latin typeface="Symbol" panose="05050102010706020507" pitchFamily="18" charset="2"/>
              </a:rPr>
              <a:t>® </a:t>
            </a:r>
            <a:r>
              <a:rPr lang="en-US" smtClean="0">
                <a:latin typeface="Symbol" panose="05050102010706020507" pitchFamily="18" charset="2"/>
              </a:rPr>
              <a:t>[</a:t>
            </a:r>
            <a:r>
              <a:rPr lang="en-US" smtClean="0"/>
              <a:t>(</a:t>
            </a:r>
            <a:r>
              <a:rPr lang="en-US"/>
              <a:t>k’, v</a:t>
            </a:r>
            <a:r>
              <a:rPr lang="en-US" smtClean="0"/>
              <a:t>’)]</a:t>
            </a:r>
            <a:endParaRPr lang="en-US"/>
          </a:p>
          <a:p>
            <a:pPr lvl="1"/>
            <a:endParaRPr lang="en-US" smtClean="0"/>
          </a:p>
        </p:txBody>
      </p:sp>
    </p:spTree>
    <p:extLst>
      <p:ext uri="{BB962C8B-B14F-4D97-AF65-F5344CB8AC3E}">
        <p14:creationId xmlns:p14="http://schemas.microsoft.com/office/powerpoint/2010/main" val="117351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200" y="1419224"/>
            <a:ext cx="8229600" cy="5294937"/>
          </a:xfrm>
        </p:spPr>
        <p:txBody>
          <a:bodyPr>
            <a:normAutofit fontScale="70000" lnSpcReduction="20000"/>
          </a:bodyPr>
          <a:lstStyle/>
          <a:p>
            <a:r>
              <a:rPr lang="en-US" smtClean="0"/>
              <a:t>Inputs to a MapReduce job are initially stored as files in a distributed file system.</a:t>
            </a:r>
          </a:p>
          <a:p>
            <a:r>
              <a:rPr lang="en-US" smtClean="0"/>
              <a:t>At run time files are distributed to multiple servers each performing map or reduce tasks.</a:t>
            </a:r>
          </a:p>
          <a:p>
            <a:r>
              <a:rPr lang="en-US" smtClean="0"/>
              <a:t>Each map server executes the map function on all key-value pairs in the files it receives.  It outputs a set of key-value pairs.</a:t>
            </a:r>
          </a:p>
          <a:p>
            <a:pPr lvl="1"/>
            <a:r>
              <a:rPr lang="en-US" smtClean="0"/>
              <a:t>These are called intermediate key-value pairs.</a:t>
            </a:r>
          </a:p>
          <a:p>
            <a:r>
              <a:rPr lang="en-US" smtClean="0"/>
              <a:t>The MapReduce runtime then performs a “shuffle and sort” stage, which groups all map output pairs with the same key together.</a:t>
            </a:r>
          </a:p>
          <a:p>
            <a:r>
              <a:rPr lang="en-US" smtClean="0"/>
              <a:t>The grouped pairs are partitioned, and a partition is sent to each reduce server.</a:t>
            </a:r>
          </a:p>
          <a:p>
            <a:pPr lvl="1"/>
            <a:r>
              <a:rPr lang="en-US" smtClean="0"/>
              <a:t>Pairs for each reduce server are sorted by key.  </a:t>
            </a:r>
          </a:p>
          <a:p>
            <a:pPr lvl="1"/>
            <a:r>
              <a:rPr lang="en-US" smtClean="0"/>
              <a:t>Pairs between different reduce servers may not be sorted.</a:t>
            </a:r>
          </a:p>
          <a:p>
            <a:r>
              <a:rPr lang="en-US" smtClean="0"/>
              <a:t>Each reduce server executes the reduce function on the key-value pairs it receives.  It outputs a set of key-value pairs, which are written persistently to a file.</a:t>
            </a:r>
          </a:p>
          <a:p>
            <a:endParaRPr lang="en-US" smtClean="0"/>
          </a:p>
          <a:p>
            <a:endParaRPr lang="en-US"/>
          </a:p>
        </p:txBody>
      </p:sp>
    </p:spTree>
    <p:extLst>
      <p:ext uri="{BB962C8B-B14F-4D97-AF65-F5344CB8AC3E}">
        <p14:creationId xmlns:p14="http://schemas.microsoft.com/office/powerpoint/2010/main" val="7602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and example</a:t>
            </a:r>
            <a:endParaRPr lang="en-US"/>
          </a:p>
        </p:txBody>
      </p:sp>
      <p:pic>
        <p:nvPicPr>
          <p:cNvPr id="4" name="Picture 3"/>
          <p:cNvPicPr>
            <a:picLocks noChangeAspect="1"/>
          </p:cNvPicPr>
          <p:nvPr/>
        </p:nvPicPr>
        <p:blipFill>
          <a:blip r:embed="rId2"/>
          <a:stretch>
            <a:fillRect/>
          </a:stretch>
        </p:blipFill>
        <p:spPr>
          <a:xfrm>
            <a:off x="205483" y="1247775"/>
            <a:ext cx="4161034" cy="3095055"/>
          </a:xfrm>
          <a:prstGeom prst="rect">
            <a:avLst/>
          </a:prstGeom>
        </p:spPr>
      </p:pic>
      <p:sp>
        <p:nvSpPr>
          <p:cNvPr id="5" name="TextBox 4"/>
          <p:cNvSpPr txBox="1"/>
          <p:nvPr/>
        </p:nvSpPr>
        <p:spPr>
          <a:xfrm>
            <a:off x="4847675" y="3819610"/>
            <a:ext cx="3638534" cy="523220"/>
          </a:xfrm>
          <a:prstGeom prst="rect">
            <a:avLst/>
          </a:prstGeom>
          <a:noFill/>
        </p:spPr>
        <p:txBody>
          <a:bodyPr wrap="square" rtlCol="0">
            <a:spAutoFit/>
          </a:bodyPr>
          <a:lstStyle/>
          <a:p>
            <a:r>
              <a:rPr lang="en-US" sz="1400" i="1" smtClean="0"/>
              <a:t>Source</a:t>
            </a:r>
            <a:r>
              <a:rPr lang="en-US" sz="1400"/>
              <a:t>: Data-Intensive Text Processing with </a:t>
            </a:r>
            <a:r>
              <a:rPr lang="en-US" sz="1400" smtClean="0"/>
              <a:t>MapReduce, Lin and Dyer</a:t>
            </a:r>
            <a:endParaRPr lang="en-US" sz="1400" i="1"/>
          </a:p>
        </p:txBody>
      </p:sp>
      <p:pic>
        <p:nvPicPr>
          <p:cNvPr id="6" name="Picture 5"/>
          <p:cNvPicPr>
            <a:picLocks noChangeAspect="1"/>
          </p:cNvPicPr>
          <p:nvPr/>
        </p:nvPicPr>
        <p:blipFill>
          <a:blip r:embed="rId3"/>
          <a:stretch>
            <a:fillRect/>
          </a:stretch>
        </p:blipFill>
        <p:spPr>
          <a:xfrm>
            <a:off x="4893909" y="1309955"/>
            <a:ext cx="4102598" cy="2352407"/>
          </a:xfrm>
          <a:prstGeom prst="rect">
            <a:avLst/>
          </a:prstGeom>
        </p:spPr>
      </p:pic>
      <p:sp>
        <p:nvSpPr>
          <p:cNvPr id="7" name="Content Placeholder 2"/>
          <p:cNvSpPr>
            <a:spLocks noGrp="1"/>
          </p:cNvSpPr>
          <p:nvPr>
            <p:ph idx="1"/>
          </p:nvPr>
        </p:nvSpPr>
        <p:spPr>
          <a:xfrm>
            <a:off x="457200" y="4623371"/>
            <a:ext cx="8378575" cy="2090790"/>
          </a:xfrm>
        </p:spPr>
        <p:txBody>
          <a:bodyPr>
            <a:normAutofit fontScale="55000" lnSpcReduction="20000"/>
          </a:bodyPr>
          <a:lstStyle/>
          <a:p>
            <a:r>
              <a:rPr lang="en-US" smtClean="0">
                <a:solidFill>
                  <a:srgbClr val="1503FB"/>
                </a:solidFill>
              </a:rPr>
              <a:t>Ex</a:t>
            </a:r>
            <a:r>
              <a:rPr lang="en-US" smtClean="0"/>
              <a:t> MapReduce job for counting the number of occurrences of different words in several documents.</a:t>
            </a:r>
          </a:p>
          <a:p>
            <a:r>
              <a:rPr lang="en-US" smtClean="0"/>
              <a:t>For each (doc ID, document) input pair, a map task iterates over all words in the document and outputs (word, 1) pairs.</a:t>
            </a:r>
          </a:p>
          <a:p>
            <a:r>
              <a:rPr lang="en-US" smtClean="0"/>
              <a:t>In shuffle and sort stage, all pairs with the same word are grouped together and sent to the same reduce server.</a:t>
            </a:r>
          </a:p>
          <a:p>
            <a:r>
              <a:rPr lang="en-US" smtClean="0"/>
              <a:t>Reduce task receives a set of (word, 1) pairs.  For each word it counts how many such pairs occurs and outputs a (word, count) pair.</a:t>
            </a:r>
          </a:p>
        </p:txBody>
      </p:sp>
    </p:spTree>
    <p:extLst>
      <p:ext uri="{BB962C8B-B14F-4D97-AF65-F5344CB8AC3E}">
        <p14:creationId xmlns:p14="http://schemas.microsoft.com/office/powerpoint/2010/main" val="38431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details</a:t>
            </a:r>
            <a:endParaRPr lang="en-US"/>
          </a:p>
        </p:txBody>
      </p:sp>
      <p:sp>
        <p:nvSpPr>
          <p:cNvPr id="3" name="Content Placeholder 2"/>
          <p:cNvSpPr>
            <a:spLocks noGrp="1"/>
          </p:cNvSpPr>
          <p:nvPr>
            <p:ph idx="1"/>
          </p:nvPr>
        </p:nvSpPr>
        <p:spPr>
          <a:xfrm>
            <a:off x="457199" y="1419224"/>
            <a:ext cx="8378575" cy="5228155"/>
          </a:xfrm>
        </p:spPr>
        <p:txBody>
          <a:bodyPr>
            <a:normAutofit fontScale="77500" lnSpcReduction="20000"/>
          </a:bodyPr>
          <a:lstStyle/>
          <a:p>
            <a:r>
              <a:rPr lang="en-US" smtClean="0"/>
              <a:t>A MapReduce job can consist of thousands of individual map and reduce tasks.</a:t>
            </a:r>
          </a:p>
          <a:p>
            <a:r>
              <a:rPr lang="en-US" smtClean="0"/>
              <a:t>The tasks are mapped onto a limited number of servers.</a:t>
            </a:r>
          </a:p>
          <a:p>
            <a:pPr lvl="1"/>
            <a:r>
              <a:rPr lang="en-US" smtClean="0"/>
              <a:t>Multiple tasks may be queued at a server.</a:t>
            </a:r>
          </a:p>
          <a:p>
            <a:r>
              <a:rPr lang="en-US" smtClean="0"/>
              <a:t>The reduce tasks can only start after all the map tasks have finished.</a:t>
            </a:r>
          </a:p>
          <a:p>
            <a:pPr lvl="1"/>
            <a:r>
              <a:rPr lang="en-US" smtClean="0"/>
              <a:t>Performance is sensitive to stragglers, i.e. tasks that take longer than others.</a:t>
            </a:r>
          </a:p>
          <a:p>
            <a:pPr lvl="2"/>
            <a:r>
              <a:rPr lang="en-US" smtClean="0"/>
              <a:t>Stragglers are caused by poor load balancing, or faulty hardware.</a:t>
            </a:r>
          </a:p>
          <a:p>
            <a:pPr lvl="1"/>
            <a:r>
              <a:rPr lang="en-US" smtClean="0"/>
              <a:t>But key-value pairs can be shuffled and sorted while some map tasks are still executing.</a:t>
            </a:r>
          </a:p>
          <a:p>
            <a:r>
              <a:rPr lang="en-US" smtClean="0"/>
              <a:t>MapReduce tries to move code to data.  But if a server is already handling too many tasks, MapReduce may move data to a less loaded server.</a:t>
            </a:r>
            <a:endParaRPr lang="en-US"/>
          </a:p>
        </p:txBody>
      </p:sp>
    </p:spTree>
    <p:extLst>
      <p:ext uri="{BB962C8B-B14F-4D97-AF65-F5344CB8AC3E}">
        <p14:creationId xmlns:p14="http://schemas.microsoft.com/office/powerpoint/2010/main" val="10706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Partitioners and combiners</a:t>
            </a:r>
            <a:endParaRPr lang="en-US"/>
          </a:p>
        </p:txBody>
      </p:sp>
      <p:sp>
        <p:nvSpPr>
          <p:cNvPr id="3" name="Content Placeholder 2"/>
          <p:cNvSpPr>
            <a:spLocks noGrp="1"/>
          </p:cNvSpPr>
          <p:nvPr>
            <p:ph idx="1"/>
          </p:nvPr>
        </p:nvSpPr>
        <p:spPr>
          <a:xfrm>
            <a:off x="4880344" y="1419225"/>
            <a:ext cx="3955312" cy="5183594"/>
          </a:xfrm>
        </p:spPr>
        <p:txBody>
          <a:bodyPr>
            <a:normAutofit fontScale="55000" lnSpcReduction="20000"/>
          </a:bodyPr>
          <a:lstStyle/>
          <a:p>
            <a:r>
              <a:rPr lang="en-US" smtClean="0"/>
              <a:t>Partitioners and combiners are user defined functions to optimize a job’s performance.</a:t>
            </a:r>
          </a:p>
          <a:p>
            <a:r>
              <a:rPr lang="en-US" smtClean="0"/>
              <a:t>Partitioner uses a function on keys to specify which reducer each intermediate key-value pair gets sent to.</a:t>
            </a:r>
          </a:p>
          <a:p>
            <a:pPr lvl="1"/>
            <a:r>
              <a:rPr lang="en-US" smtClean="0">
                <a:solidFill>
                  <a:srgbClr val="1503FB"/>
                </a:solidFill>
              </a:rPr>
              <a:t>Ex</a:t>
            </a:r>
            <a:r>
              <a:rPr lang="en-US" smtClean="0"/>
              <a:t> It can map (k,v) to h(k) mod r, where h is a hash function and r is the number of reducers.</a:t>
            </a:r>
          </a:p>
          <a:p>
            <a:r>
              <a:rPr lang="en-US" smtClean="0"/>
              <a:t>Combiners do local key aggregation after mapping and before shuffle and reduce.</a:t>
            </a:r>
          </a:p>
          <a:p>
            <a:pPr lvl="1"/>
            <a:r>
              <a:rPr lang="en-US" smtClean="0">
                <a:solidFill>
                  <a:srgbClr val="1503FB"/>
                </a:solidFill>
              </a:rPr>
              <a:t>Ex</a:t>
            </a:r>
            <a:r>
              <a:rPr lang="en-US" smtClean="0"/>
              <a:t> In word count, combiner can compute local counts on (word, 1) pairs emitted by mapper, and produce one (word, count) for each word.</a:t>
            </a:r>
          </a:p>
          <a:p>
            <a:pPr lvl="1"/>
            <a:r>
              <a:rPr lang="en-US" smtClean="0"/>
              <a:t>Can be thought of as “mini-reducers”.</a:t>
            </a:r>
          </a:p>
          <a:p>
            <a:pPr lvl="1"/>
            <a:r>
              <a:rPr lang="en-US" smtClean="0"/>
              <a:t>However, there’s no guarantee that the runtime will execute the combiner on all (or any) of pairs emitted by mapper.</a:t>
            </a:r>
          </a:p>
        </p:txBody>
      </p:sp>
      <p:pic>
        <p:nvPicPr>
          <p:cNvPr id="4" name="Picture 3"/>
          <p:cNvPicPr>
            <a:picLocks noChangeAspect="1"/>
          </p:cNvPicPr>
          <p:nvPr/>
        </p:nvPicPr>
        <p:blipFill>
          <a:blip r:embed="rId2"/>
          <a:stretch>
            <a:fillRect/>
          </a:stretch>
        </p:blipFill>
        <p:spPr>
          <a:xfrm>
            <a:off x="203815" y="1380865"/>
            <a:ext cx="4792164" cy="4819910"/>
          </a:xfrm>
          <a:prstGeom prst="rect">
            <a:avLst/>
          </a:prstGeom>
        </p:spPr>
      </p:pic>
    </p:spTree>
    <p:extLst>
      <p:ext uri="{BB962C8B-B14F-4D97-AF65-F5344CB8AC3E}">
        <p14:creationId xmlns:p14="http://schemas.microsoft.com/office/powerpoint/2010/main" val="263958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Filtering</a:t>
            </a:r>
            <a:endParaRPr lang="en-US"/>
          </a:p>
        </p:txBody>
      </p:sp>
      <p:sp>
        <p:nvSpPr>
          <p:cNvPr id="3" name="Content Placeholder 2"/>
          <p:cNvSpPr>
            <a:spLocks noGrp="1"/>
          </p:cNvSpPr>
          <p:nvPr>
            <p:ph idx="1"/>
          </p:nvPr>
        </p:nvSpPr>
        <p:spPr/>
        <p:txBody>
          <a:bodyPr/>
          <a:lstStyle/>
          <a:p>
            <a:r>
              <a:rPr lang="en-US" smtClean="0"/>
              <a:t>Process a set of data and keep the ones that satisfy some condition.</a:t>
            </a:r>
          </a:p>
          <a:p>
            <a:pPr lvl="1"/>
            <a:r>
              <a:rPr lang="en-US" smtClean="0"/>
              <a:t>Used to isolate interesting data, cleaning data, sampling, etc.</a:t>
            </a:r>
          </a:p>
          <a:p>
            <a:r>
              <a:rPr lang="en-US" smtClean="0"/>
              <a:t>Filtering requires only mappers, not reducers.</a:t>
            </a:r>
          </a:p>
          <a:p>
            <a:r>
              <a:rPr lang="en-US" smtClean="0"/>
              <a:t>Each mapper simply processes its key-value pairs, and outputs all values satisfying the condition.</a:t>
            </a:r>
            <a:endParaRPr lang="en-US"/>
          </a:p>
        </p:txBody>
      </p:sp>
    </p:spTree>
    <p:extLst>
      <p:ext uri="{BB962C8B-B14F-4D97-AF65-F5344CB8AC3E}">
        <p14:creationId xmlns:p14="http://schemas.microsoft.com/office/powerpoint/2010/main" val="2749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69547</TotalTime>
  <Words>2071</Words>
  <Application>Microsoft Office PowerPoint</Application>
  <PresentationFormat>On-screen Show (4:3)</PresentationFormat>
  <Paragraphs>157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Cambria Math</vt:lpstr>
      <vt:lpstr>Symbol</vt:lpstr>
      <vt:lpstr>Times New Roman</vt:lpstr>
      <vt:lpstr>Wingdings</vt:lpstr>
      <vt:lpstr>Pixel</vt:lpstr>
      <vt:lpstr>MapReduce</vt:lpstr>
      <vt:lpstr>Overview </vt:lpstr>
      <vt:lpstr>Design philosophy</vt:lpstr>
      <vt:lpstr>MapReduce model</vt:lpstr>
      <vt:lpstr>MapReduce model</vt:lpstr>
      <vt:lpstr>Model and example</vt:lpstr>
      <vt:lpstr>More details</vt:lpstr>
      <vt:lpstr>Partitioners and combiners</vt:lpstr>
      <vt:lpstr>Task: Filtering</vt:lpstr>
      <vt:lpstr>Task: Top 10</vt:lpstr>
      <vt:lpstr>Task: Distinct  </vt:lpstr>
      <vt:lpstr>Task: Joins</vt:lpstr>
      <vt:lpstr>Inner join</vt:lpstr>
      <vt:lpstr>Task: Word co-occurrence</vt:lpstr>
      <vt:lpstr>Task: Word co-occurrence</vt:lpstr>
      <vt:lpstr>Task: Breadth first search</vt:lpstr>
      <vt:lpstr>Task: Single source shortest paths</vt:lpstr>
      <vt:lpstr>Task: PageRank</vt:lpstr>
      <vt:lpstr>Task: PageRank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cp:lastModifiedBy>
  <cp:revision>4447</cp:revision>
  <cp:lastPrinted>2017-05-27T03:28:38Z</cp:lastPrinted>
  <dcterms:created xsi:type="dcterms:W3CDTF">2004-01-06T19:40:29Z</dcterms:created>
  <dcterms:modified xsi:type="dcterms:W3CDTF">2021-06-03T04:36:00Z</dcterms:modified>
</cp:coreProperties>
</file>