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62" r:id="rId6"/>
    <p:sldId id="277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85" r:id="rId16"/>
    <p:sldId id="269" r:id="rId17"/>
    <p:sldId id="271" r:id="rId18"/>
    <p:sldId id="272" r:id="rId19"/>
    <p:sldId id="273" r:id="rId20"/>
    <p:sldId id="274" r:id="rId21"/>
    <p:sldId id="280" r:id="rId22"/>
    <p:sldId id="281" r:id="rId23"/>
    <p:sldId id="283" r:id="rId24"/>
    <p:sldId id="284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33CC33"/>
    <a:srgbClr val="56FF21"/>
    <a:srgbClr val="66FF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6" autoAdjust="0"/>
    <p:restoredTop sz="95463" autoAdjust="0"/>
  </p:normalViewPr>
  <p:slideViewPr>
    <p:cSldViewPr snapToGrid="0">
      <p:cViewPr varScale="1">
        <p:scale>
          <a:sx n="175" d="100"/>
          <a:sy n="175" d="100"/>
        </p:scale>
        <p:origin x="1684" y="84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58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94BA80AD-58D7-4D6A-A7C9-04C882FE4B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DD2E7B52-19C8-428A-A7D9-906FDF3437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1DC29-9C2B-4935-8B99-A40D8E1665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FA16-000A-4F92-9A7D-D911056EC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902D4-1EF6-405A-9B96-D88BA48001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43B59-23B5-40B1-91D4-90935AFA41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27B85-52DA-4B7B-BDCD-20E5E7FAA5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E76EB-7F31-4E3A-BD83-AC88CED747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F26A0-1827-4E6A-A957-92292ECBAA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45DCA-E193-4DF4-ACF1-B8B3A52F1C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8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F7A90-BD9D-44E2-804E-900DD2BBCA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EBA66-18C2-4E1C-A201-40119FCC40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ABAE73-93C0-4532-B912-45078EC26F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31B5A-85B3-4601-8AC8-7B077F70EF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89BFB-2E1A-4A97-B0F4-7F7B977A2F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1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AF481D98-618D-4598-A1B5-081D0D34A73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Lower Bounds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600" smtClean="0"/>
              <a:t>CS240</a:t>
            </a:r>
            <a:r>
              <a:rPr lang="en-US" sz="3600"/>
              <a:t>		</a:t>
            </a:r>
            <a:r>
              <a:rPr lang="en-US" sz="3600" smtClean="0"/>
              <a:t>Spring </a:t>
            </a:r>
            <a:r>
              <a:rPr lang="en-US" sz="3600" smtClean="0"/>
              <a:t>2021</a:t>
            </a:r>
            <a:endParaRPr lang="en-US" sz="3600"/>
          </a:p>
          <a:p>
            <a:pPr eaLnBrk="1" hangingPunct="1"/>
            <a:r>
              <a:rPr lang="en-US" sz="3600" i="1"/>
              <a:t>Rui Fan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77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For any k,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n-k.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By induction on k.  Claim holds for k=0.  </a:t>
            </a:r>
          </a:p>
          <a:p>
            <a:pPr lvl="1">
              <a:defRPr/>
            </a:pPr>
            <a:r>
              <a:rPr lang="en-US" dirty="0" smtClean="0"/>
              <a:t>For larger k, consider the </a:t>
            </a:r>
            <a:r>
              <a:rPr lang="en-US" dirty="0" err="1" smtClean="0"/>
              <a:t>k’th</a:t>
            </a:r>
            <a:r>
              <a:rPr lang="en-US" dirty="0" smtClean="0"/>
              <a:t> comparison.  It must either be between: 2 </a:t>
            </a:r>
            <a:r>
              <a:rPr lang="en-US" smtClean="0"/>
              <a:t>white elements   (</a:t>
            </a:r>
            <a:r>
              <a:rPr lang="en-US" dirty="0" smtClean="0"/>
              <a:t>WW case), a white and </a:t>
            </a:r>
            <a:r>
              <a:rPr lang="en-US" smtClean="0"/>
              <a:t>blue element  (</a:t>
            </a:r>
            <a:r>
              <a:rPr lang="en-US" dirty="0" smtClean="0"/>
              <a:t>WB case), a white and red (WR), 2 reds (RR), 2 blues (BB), red and blue (RB).</a:t>
            </a:r>
          </a:p>
          <a:p>
            <a:pPr lvl="1">
              <a:defRPr/>
            </a:pPr>
            <a:r>
              <a:rPr lang="en-US" dirty="0" smtClean="0"/>
              <a:t>Do a case by case analysis.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WW</a:t>
            </a:r>
            <a:r>
              <a:rPr lang="en-US" dirty="0" smtClean="0"/>
              <a:t>:  Make the first element &gt; second element. </a:t>
            </a:r>
          </a:p>
          <a:p>
            <a:pPr lvl="2">
              <a:defRPr/>
            </a:pPr>
            <a:r>
              <a:rPr lang="en-US" dirty="0" smtClean="0"/>
              <a:t>This is possible</a:t>
            </a:r>
            <a:r>
              <a:rPr lang="en-US" smtClean="0"/>
              <a:t>, because both elements are white</a:t>
            </a:r>
            <a:r>
              <a:rPr lang="en-US" dirty="0" smtClean="0"/>
              <a:t>, so neither have been in any comparisons, so they can be in either order.  </a:t>
            </a:r>
          </a:p>
          <a:p>
            <a:pPr lvl="2">
              <a:defRPr/>
            </a:pPr>
            <a:r>
              <a:rPr lang="en-US" dirty="0" smtClean="0"/>
              <a:t>After comparison, </a:t>
            </a:r>
            <a:r>
              <a:rPr lang="en-US" smtClean="0"/>
              <a:t>first element becomes </a:t>
            </a:r>
            <a:r>
              <a:rPr lang="en-US" dirty="0" smtClean="0"/>
              <a:t>blue, </a:t>
            </a:r>
            <a:r>
              <a:rPr lang="en-US" smtClean="0"/>
              <a:t>second element red</a:t>
            </a:r>
            <a:r>
              <a:rPr lang="en-US" dirty="0" smtClean="0"/>
              <a:t>.</a:t>
            </a:r>
          </a:p>
          <a:p>
            <a:pPr lvl="2">
              <a:defRPr/>
            </a:pPr>
            <a:r>
              <a:rPr lang="en-US" dirty="0" smtClean="0"/>
              <a:t>Number of whites decreases by 2, blues increases by 1.</a:t>
            </a:r>
          </a:p>
          <a:p>
            <a:pPr lvl="2">
              <a:defRPr/>
            </a:pPr>
            <a:r>
              <a:rPr lang="en-US" dirty="0" smtClean="0"/>
              <a:t>By induction, w</a:t>
            </a:r>
            <a:r>
              <a:rPr lang="en-US" baseline="-25000" dirty="0" smtClean="0"/>
              <a:t>k-1</a:t>
            </a:r>
            <a:r>
              <a:rPr lang="en-US" dirty="0" smtClean="0"/>
              <a:t>+b</a:t>
            </a:r>
            <a:r>
              <a:rPr lang="en-US" baseline="-25000" dirty="0" smtClean="0"/>
              <a:t>k-1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n-k+1.  Also, w</a:t>
            </a:r>
            <a:r>
              <a:rPr lang="en-US" baseline="-25000" dirty="0" smtClean="0"/>
              <a:t>k</a:t>
            </a:r>
            <a:r>
              <a:rPr lang="en-US" dirty="0" smtClean="0"/>
              <a:t>=w</a:t>
            </a:r>
            <a:r>
              <a:rPr lang="en-US" baseline="-25000" dirty="0" smtClean="0"/>
              <a:t>k-1</a:t>
            </a:r>
            <a:r>
              <a:rPr lang="en-US" dirty="0" smtClean="0"/>
              <a:t>-2, and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=b</a:t>
            </a:r>
            <a:r>
              <a:rPr lang="en-US" baseline="-25000" dirty="0" smtClean="0"/>
              <a:t>k-1</a:t>
            </a:r>
            <a:r>
              <a:rPr lang="en-US" dirty="0" smtClean="0"/>
              <a:t>+1. So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n-k.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WB</a:t>
            </a:r>
            <a:r>
              <a:rPr lang="en-US" dirty="0" smtClean="0"/>
              <a:t>: Make the first element &lt; second element.  </a:t>
            </a:r>
          </a:p>
          <a:p>
            <a:pPr lvl="2">
              <a:defRPr/>
            </a:pPr>
            <a:r>
              <a:rPr lang="en-US" dirty="0" smtClean="0"/>
              <a:t>This is possible, since first element hasn’t been in any comparisons.</a:t>
            </a:r>
          </a:p>
          <a:p>
            <a:pPr lvl="2">
              <a:defRPr/>
            </a:pPr>
            <a:r>
              <a:rPr lang="en-US" dirty="0" smtClean="0"/>
              <a:t>So first element becomes red, second remains blue.</a:t>
            </a:r>
          </a:p>
          <a:p>
            <a:pPr lvl="2">
              <a:defRPr/>
            </a:pPr>
            <a:r>
              <a:rPr lang="en-US" dirty="0" smtClean="0"/>
              <a:t>So w</a:t>
            </a:r>
            <a:r>
              <a:rPr lang="en-US" baseline="-25000" dirty="0" smtClean="0"/>
              <a:t>k</a:t>
            </a:r>
            <a:r>
              <a:rPr lang="en-US" dirty="0" smtClean="0"/>
              <a:t>=w</a:t>
            </a:r>
            <a:r>
              <a:rPr lang="en-US" baseline="-25000" dirty="0" smtClean="0"/>
              <a:t>k-1</a:t>
            </a:r>
            <a:r>
              <a:rPr lang="en-US" dirty="0" smtClean="0"/>
              <a:t>-1,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=b</a:t>
            </a:r>
            <a:r>
              <a:rPr lang="en-US" baseline="-25000" dirty="0" smtClean="0"/>
              <a:t>k-1</a:t>
            </a:r>
            <a:r>
              <a:rPr lang="en-US" dirty="0" smtClean="0"/>
              <a:t>, so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n-k.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WR</a:t>
            </a:r>
            <a:r>
              <a:rPr lang="en-US" dirty="0" smtClean="0"/>
              <a:t>: Make the </a:t>
            </a:r>
            <a:r>
              <a:rPr lang="en-US" smtClean="0"/>
              <a:t>first element  &gt; second element.  First element becomes </a:t>
            </a:r>
            <a:r>
              <a:rPr lang="en-US" dirty="0" smtClean="0"/>
              <a:t>blue, second stays red.</a:t>
            </a:r>
          </a:p>
          <a:p>
            <a:pPr lvl="1">
              <a:defRPr/>
            </a:pPr>
            <a:r>
              <a:rPr lang="en-US" dirty="0" smtClean="0"/>
              <a:t>So w</a:t>
            </a:r>
            <a:r>
              <a:rPr lang="en-US" baseline="-25000" dirty="0" smtClean="0"/>
              <a:t>k</a:t>
            </a:r>
            <a:r>
              <a:rPr lang="en-US" dirty="0" smtClean="0"/>
              <a:t>=w</a:t>
            </a:r>
            <a:r>
              <a:rPr lang="en-US" baseline="-25000" dirty="0" smtClean="0"/>
              <a:t>k-1</a:t>
            </a:r>
            <a:r>
              <a:rPr lang="en-US" dirty="0" smtClean="0"/>
              <a:t>-1,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=b</a:t>
            </a:r>
            <a:r>
              <a:rPr lang="en-US" baseline="-25000" dirty="0" smtClean="0"/>
              <a:t>k-1</a:t>
            </a:r>
            <a:r>
              <a:rPr lang="en-US" dirty="0" smtClean="0"/>
              <a:t>+1, so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smtClean="0">
                <a:latin typeface="Symbol" pitchFamily="18" charset="2"/>
              </a:rPr>
              <a:t>³</a:t>
            </a:r>
            <a:r>
              <a:rPr lang="en-US" smtClean="0"/>
              <a:t> n-k+1</a:t>
            </a:r>
            <a:r>
              <a:rPr lang="en-US">
                <a:latin typeface="Symbol" pitchFamily="18" charset="2"/>
              </a:rPr>
              <a:t> </a:t>
            </a:r>
            <a:r>
              <a:rPr lang="en-US"/>
              <a:t>&gt;</a:t>
            </a:r>
            <a:r>
              <a:rPr lang="en-US" smtClean="0"/>
              <a:t> n-k.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RR</a:t>
            </a:r>
            <a:r>
              <a:rPr lang="en-US" dirty="0" smtClean="0"/>
              <a:t>: Make </a:t>
            </a:r>
            <a:r>
              <a:rPr lang="en-US" smtClean="0"/>
              <a:t>first element  &gt; second element. Both elements stay </a:t>
            </a:r>
            <a:r>
              <a:rPr lang="en-US" dirty="0" smtClean="0"/>
              <a:t>red. </a:t>
            </a:r>
          </a:p>
          <a:p>
            <a:pPr lvl="1">
              <a:defRPr/>
            </a:pP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= w</a:t>
            </a:r>
            <a:r>
              <a:rPr lang="en-US" baseline="-25000" dirty="0" smtClean="0"/>
              <a:t>k-1</a:t>
            </a:r>
            <a:r>
              <a:rPr lang="en-US" dirty="0" smtClean="0"/>
              <a:t>+b</a:t>
            </a:r>
            <a:r>
              <a:rPr lang="en-US" baseline="-25000" dirty="0" smtClean="0"/>
              <a:t>k-1 </a:t>
            </a:r>
            <a:r>
              <a:rPr lang="en-US" smtClean="0">
                <a:latin typeface="Symbol" pitchFamily="18" charset="2"/>
              </a:rPr>
              <a:t>³</a:t>
            </a:r>
            <a:r>
              <a:rPr lang="en-US" smtClean="0"/>
              <a:t> n-k+1 &gt; n-k.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BB</a:t>
            </a:r>
            <a:r>
              <a:rPr lang="en-US" dirty="0" smtClean="0"/>
              <a:t>: Make </a:t>
            </a:r>
            <a:r>
              <a:rPr lang="en-US" smtClean="0"/>
              <a:t>first element  &gt; second element.  </a:t>
            </a:r>
            <a:r>
              <a:rPr lang="en-US" dirty="0" smtClean="0"/>
              <a:t>First one stays blue, second becomes red. </a:t>
            </a:r>
          </a:p>
          <a:p>
            <a:pPr lvl="1">
              <a:defRPr/>
            </a:pP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smtClean="0"/>
              <a:t>= w</a:t>
            </a:r>
            <a:r>
              <a:rPr lang="en-US" baseline="-25000" smtClean="0"/>
              <a:t>k-1</a:t>
            </a:r>
            <a:r>
              <a:rPr lang="en-US" smtClean="0"/>
              <a:t>+b</a:t>
            </a:r>
            <a:r>
              <a:rPr lang="en-US" baseline="-25000" smtClean="0"/>
              <a:t>k-1</a:t>
            </a:r>
            <a:r>
              <a:rPr lang="en-US" smtClean="0"/>
              <a:t>-1 </a:t>
            </a:r>
            <a:r>
              <a:rPr lang="en-US">
                <a:latin typeface="Symbol" pitchFamily="18" charset="2"/>
              </a:rPr>
              <a:t>³</a:t>
            </a:r>
            <a:r>
              <a:rPr lang="en-US" smtClean="0"/>
              <a:t> n-k.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RB</a:t>
            </a:r>
            <a:r>
              <a:rPr lang="en-US" dirty="0" smtClean="0"/>
              <a:t>: Make </a:t>
            </a:r>
            <a:r>
              <a:rPr lang="en-US" smtClean="0"/>
              <a:t>first element  &lt; second element.  Both elements stay </a:t>
            </a:r>
            <a:r>
              <a:rPr lang="en-US" dirty="0" smtClean="0"/>
              <a:t>same color.</a:t>
            </a:r>
          </a:p>
          <a:p>
            <a:pPr lvl="1">
              <a:defRPr/>
            </a:pP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= w</a:t>
            </a:r>
            <a:r>
              <a:rPr lang="en-US" baseline="-25000" dirty="0" smtClean="0"/>
              <a:t>k-1</a:t>
            </a:r>
            <a:r>
              <a:rPr lang="en-US" dirty="0" smtClean="0"/>
              <a:t>+b</a:t>
            </a:r>
            <a:r>
              <a:rPr lang="en-US" baseline="-25000" dirty="0" smtClean="0"/>
              <a:t>k-1 </a:t>
            </a:r>
            <a:r>
              <a:rPr lang="en-US" smtClean="0">
                <a:latin typeface="Symbol" pitchFamily="18" charset="2"/>
              </a:rPr>
              <a:t>³</a:t>
            </a:r>
            <a:r>
              <a:rPr lang="en-US" smtClean="0"/>
              <a:t> n-k+1 &gt; n-k.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Hence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n-k by induction.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67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Suppose after making k comparisons, we have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dirty="0" smtClean="0"/>
              <a:t>&gt;1.  Then A cannot terminate.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A terminates, and outputs a value x as the max.</a:t>
            </a:r>
          </a:p>
          <a:p>
            <a:pPr lvl="1">
              <a:defRPr/>
            </a:pPr>
            <a:r>
              <a:rPr lang="en-US" dirty="0" smtClean="0"/>
              <a:t>Since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dirty="0" smtClean="0"/>
              <a:t>&gt;1, either w</a:t>
            </a:r>
            <a:r>
              <a:rPr lang="en-US" baseline="-25000" dirty="0" smtClean="0"/>
              <a:t>k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1, or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&gt;1.</a:t>
            </a:r>
          </a:p>
          <a:p>
            <a:pPr lvl="1">
              <a:defRPr/>
            </a:pPr>
            <a:r>
              <a:rPr lang="en-US" dirty="0" smtClean="0"/>
              <a:t>If w</a:t>
            </a:r>
            <a:r>
              <a:rPr lang="en-US" baseline="-25000" dirty="0" smtClean="0"/>
              <a:t>k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1, then there’s a white element y that’s never been compared to x (or any other </a:t>
            </a:r>
            <a:r>
              <a:rPr lang="en-US" dirty="0" err="1" smtClean="0"/>
              <a:t>elt</a:t>
            </a:r>
            <a:r>
              <a:rPr lang="en-US" smtClean="0"/>
              <a:t>). </a:t>
            </a:r>
          </a:p>
          <a:p>
            <a:pPr lvl="2">
              <a:defRPr/>
            </a:pPr>
            <a:r>
              <a:rPr lang="en-US" smtClean="0"/>
              <a:t>Make y </a:t>
            </a:r>
            <a:r>
              <a:rPr lang="en-US" dirty="0" smtClean="0"/>
              <a:t>&gt; x</a:t>
            </a:r>
            <a:r>
              <a:rPr lang="en-US" smtClean="0"/>
              <a:t>. Then the algorithm is wrong.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&gt;1, then there are at least 2 blue elements.</a:t>
            </a:r>
          </a:p>
          <a:p>
            <a:pPr lvl="2">
              <a:defRPr/>
            </a:pPr>
            <a:r>
              <a:rPr lang="en-US" dirty="0" smtClean="0"/>
              <a:t>x must be a blue element.</a:t>
            </a:r>
          </a:p>
          <a:p>
            <a:pPr lvl="3">
              <a:defRPr/>
            </a:pPr>
            <a:r>
              <a:rPr lang="en-US" dirty="0" smtClean="0"/>
              <a:t>If x is red, it’s not max.</a:t>
            </a:r>
          </a:p>
          <a:p>
            <a:pPr lvl="3">
              <a:defRPr/>
            </a:pPr>
            <a:r>
              <a:rPr lang="en-US" smtClean="0"/>
              <a:t>x is not white, by above.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Take another blue element z.  x and z were never compared.</a:t>
            </a:r>
          </a:p>
          <a:p>
            <a:pPr lvl="3">
              <a:defRPr/>
            </a:pPr>
            <a:r>
              <a:rPr lang="en-US" dirty="0" smtClean="0"/>
              <a:t>If they had been, either x or z would have turned red.</a:t>
            </a:r>
          </a:p>
          <a:p>
            <a:pPr lvl="2">
              <a:defRPr/>
            </a:pPr>
            <a:r>
              <a:rPr lang="en-US" dirty="0" smtClean="0"/>
              <a:t>Make z &gt; x.  Now A is wrong.</a:t>
            </a:r>
          </a:p>
          <a:p>
            <a:pPr>
              <a:defRPr/>
            </a:pPr>
            <a:r>
              <a:rPr lang="en-US" dirty="0" smtClean="0"/>
              <a:t>Since A can’t terminate as long as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dirty="0" smtClean="0"/>
              <a:t>&gt;1, then k</a:t>
            </a:r>
            <a:r>
              <a:rPr lang="en-US" dirty="0" smtClean="0">
                <a:latin typeface="Symbol" pitchFamily="18" charset="2"/>
              </a:rPr>
              <a:t> ³</a:t>
            </a:r>
            <a:r>
              <a:rPr lang="en-US" dirty="0" smtClean="0"/>
              <a:t> n-1 when A terminates. </a:t>
            </a:r>
          </a:p>
          <a:p>
            <a:pPr>
              <a:defRPr/>
            </a:pPr>
            <a:r>
              <a:rPr lang="en-US" dirty="0" smtClean="0"/>
              <a:t>So A does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n-1 comparisons.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815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How many comparisons does it take to find the max and </a:t>
            </a:r>
            <a:r>
              <a:rPr lang="en-US" smtClean="0"/>
              <a:t>min elements in </a:t>
            </a:r>
            <a:r>
              <a:rPr lang="en-US" dirty="0" smtClean="0"/>
              <a:t>an unsorted array A of n distinct numbers.</a:t>
            </a:r>
          </a:p>
          <a:p>
            <a:pPr>
              <a:defRPr/>
            </a:pPr>
            <a:r>
              <a:rPr lang="en-US" dirty="0" smtClean="0"/>
              <a:t>Upper bound 1: 2n-2 comparisons.</a:t>
            </a:r>
          </a:p>
          <a:p>
            <a:pPr>
              <a:defRPr/>
            </a:pPr>
            <a:r>
              <a:rPr lang="en-US" dirty="0" smtClean="0"/>
              <a:t>Upper bound 2: 3n/2-2 comparisons.</a:t>
            </a:r>
          </a:p>
          <a:p>
            <a:pPr lvl="1">
              <a:defRPr/>
            </a:pPr>
            <a:r>
              <a:rPr lang="en-US" dirty="0" smtClean="0"/>
              <a:t>Pair up the elements, A[1</a:t>
            </a:r>
            <a:r>
              <a:rPr lang="en-US" smtClean="0"/>
              <a:t>] and </a:t>
            </a:r>
            <a:r>
              <a:rPr lang="en-US" dirty="0" smtClean="0"/>
              <a:t>A[2], A[3</a:t>
            </a:r>
            <a:r>
              <a:rPr lang="en-US" smtClean="0"/>
              <a:t>] and </a:t>
            </a:r>
            <a:r>
              <a:rPr lang="en-US" dirty="0" smtClean="0"/>
              <a:t>A[4], etc.</a:t>
            </a:r>
          </a:p>
          <a:p>
            <a:pPr lvl="1">
              <a:defRPr/>
            </a:pPr>
            <a:r>
              <a:rPr lang="en-US" dirty="0" smtClean="0"/>
              <a:t>Compare the elements in each pair (n/2 comps total).  </a:t>
            </a:r>
          </a:p>
          <a:p>
            <a:pPr lvl="1">
              <a:defRPr/>
            </a:pPr>
            <a:r>
              <a:rPr lang="en-US" dirty="0" smtClean="0"/>
              <a:t>Put all the bigger elements in a temp array Big, put all the </a:t>
            </a:r>
            <a:r>
              <a:rPr lang="en-US" smtClean="0"/>
              <a:t>smaller elements in </a:t>
            </a:r>
            <a:r>
              <a:rPr lang="en-US" dirty="0" smtClean="0"/>
              <a:t>temp array Small.</a:t>
            </a:r>
          </a:p>
          <a:p>
            <a:pPr lvl="2">
              <a:defRPr/>
            </a:pPr>
            <a:r>
              <a:rPr lang="en-US" dirty="0" smtClean="0"/>
              <a:t>Big and Small each have size n/2.</a:t>
            </a:r>
          </a:p>
          <a:p>
            <a:pPr lvl="1">
              <a:defRPr/>
            </a:pPr>
            <a:r>
              <a:rPr lang="en-US" dirty="0" smtClean="0"/>
              <a:t>Find the </a:t>
            </a:r>
            <a:r>
              <a:rPr lang="en-US" smtClean="0"/>
              <a:t>max element in </a:t>
            </a:r>
            <a:r>
              <a:rPr lang="en-US" dirty="0" smtClean="0"/>
              <a:t>Big and output it as max of A (</a:t>
            </a:r>
            <a:r>
              <a:rPr lang="en-US" smtClean="0"/>
              <a:t>n/2-1 comparisons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/>
              <a:t>Find </a:t>
            </a:r>
            <a:r>
              <a:rPr lang="en-US" smtClean="0"/>
              <a:t>the min element in </a:t>
            </a:r>
            <a:r>
              <a:rPr lang="en-US" dirty="0" smtClean="0"/>
              <a:t>Small and output it as the min of A (</a:t>
            </a:r>
            <a:r>
              <a:rPr lang="en-US" smtClean="0"/>
              <a:t>n/2-1 </a:t>
            </a:r>
            <a:r>
              <a:rPr lang="en-US"/>
              <a:t>comparisons</a:t>
            </a:r>
            <a:r>
              <a:rPr lang="en-US" smtClean="0"/>
              <a:t>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Upper bound 3: 3n/2-2 comparisons via divide and conquer.</a:t>
            </a:r>
          </a:p>
          <a:p>
            <a:pPr lvl="1">
              <a:defRPr/>
            </a:pPr>
            <a:r>
              <a:rPr lang="en-US" dirty="0" smtClean="0"/>
              <a:t>Exercise.</a:t>
            </a:r>
          </a:p>
          <a:p>
            <a:pPr>
              <a:defRPr/>
            </a:pPr>
            <a:r>
              <a:rPr lang="en-US" dirty="0" smtClean="0"/>
              <a:t>Lower bound: 3n/2-2 comparisons!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165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Intuition for proof is similar to one for max.</a:t>
            </a:r>
          </a:p>
          <a:p>
            <a:pPr>
              <a:defRPr/>
            </a:pPr>
            <a:r>
              <a:rPr lang="en-US" dirty="0" smtClean="0"/>
              <a:t>At any stage of </a:t>
            </a:r>
            <a:r>
              <a:rPr lang="en-US" dirty="0" err="1" smtClean="0"/>
              <a:t>alg</a:t>
            </a:r>
            <a:r>
              <a:rPr lang="en-US" dirty="0" smtClean="0"/>
              <a:t>, give each </a:t>
            </a:r>
            <a:r>
              <a:rPr lang="en-US" smtClean="0"/>
              <a:t>array element  one </a:t>
            </a:r>
            <a:r>
              <a:rPr lang="en-US" dirty="0" smtClean="0"/>
              <a:t>of 4 colors, white, blue, red and purple, representing what </a:t>
            </a:r>
            <a:r>
              <a:rPr lang="en-US" smtClean="0"/>
              <a:t>the algorithm knows </a:t>
            </a:r>
            <a:r>
              <a:rPr lang="en-US" dirty="0" smtClean="0"/>
              <a:t>about </a:t>
            </a:r>
            <a:r>
              <a:rPr lang="en-US" smtClean="0"/>
              <a:t>the element.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White means </a:t>
            </a:r>
            <a:r>
              <a:rPr lang="en-US" smtClean="0"/>
              <a:t>this element  has </a:t>
            </a:r>
            <a:r>
              <a:rPr lang="en-US" dirty="0" smtClean="0"/>
              <a:t>never been compared against any </a:t>
            </a:r>
            <a:r>
              <a:rPr lang="en-US" smtClean="0"/>
              <a:t>other element.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Blue means </a:t>
            </a:r>
            <a:r>
              <a:rPr lang="en-US" smtClean="0"/>
              <a:t>this element is </a:t>
            </a:r>
            <a:r>
              <a:rPr lang="en-US" dirty="0" smtClean="0"/>
              <a:t>bigger than all </a:t>
            </a:r>
            <a:r>
              <a:rPr lang="en-US" smtClean="0"/>
              <a:t>the elements it’s </a:t>
            </a:r>
            <a:r>
              <a:rPr lang="en-US" dirty="0" smtClean="0"/>
              <a:t>been compared against.</a:t>
            </a:r>
          </a:p>
          <a:p>
            <a:pPr lvl="1">
              <a:defRPr/>
            </a:pPr>
            <a:r>
              <a:rPr lang="en-US" dirty="0" smtClean="0"/>
              <a:t>Red means </a:t>
            </a:r>
            <a:r>
              <a:rPr lang="en-US" smtClean="0"/>
              <a:t>this element was </a:t>
            </a:r>
            <a:r>
              <a:rPr lang="en-US" dirty="0" smtClean="0"/>
              <a:t>smaller than </a:t>
            </a:r>
            <a:r>
              <a:rPr lang="en-US" smtClean="0"/>
              <a:t>every element it </a:t>
            </a:r>
            <a:r>
              <a:rPr lang="en-US" dirty="0" smtClean="0"/>
              <a:t>was compared against.</a:t>
            </a:r>
          </a:p>
          <a:p>
            <a:pPr lvl="1">
              <a:defRPr/>
            </a:pPr>
            <a:r>
              <a:rPr lang="en-US" dirty="0" smtClean="0"/>
              <a:t>Purple means </a:t>
            </a:r>
            <a:r>
              <a:rPr lang="en-US" smtClean="0"/>
              <a:t>this element  was </a:t>
            </a:r>
            <a:r>
              <a:rPr lang="en-US" dirty="0" smtClean="0"/>
              <a:t>bigger than some </a:t>
            </a:r>
            <a:r>
              <a:rPr lang="en-US" dirty="0" err="1" smtClean="0"/>
              <a:t>elt</a:t>
            </a:r>
            <a:r>
              <a:rPr lang="en-US" dirty="0" smtClean="0"/>
              <a:t>(s) it was compared to, and smaller than some </a:t>
            </a:r>
            <a:r>
              <a:rPr lang="en-US" smtClean="0"/>
              <a:t>other(s).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max and 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/>
              <a:t>To terminate, algorithm must eliminate all white elements, since these could be the min or max.</a:t>
            </a:r>
          </a:p>
          <a:p>
            <a:pPr>
              <a:defRPr/>
            </a:pPr>
            <a:r>
              <a:rPr lang="en-US"/>
              <a:t>Also, algorithm can only leave one blue and one red.</a:t>
            </a:r>
          </a:p>
          <a:p>
            <a:pPr lvl="1">
              <a:defRPr/>
            </a:pPr>
            <a:r>
              <a:rPr lang="en-US"/>
              <a:t>Else either of two blues can be max, either of two reds can be min.</a:t>
            </a:r>
          </a:p>
          <a:p>
            <a:pPr>
              <a:defRPr/>
            </a:pPr>
            <a:r>
              <a:rPr lang="en-US"/>
              <a:t>As comparisons happen, algorithm gets more info, and elements change color, e.g. from white to blue, red to purple, etc.</a:t>
            </a:r>
          </a:p>
          <a:p>
            <a:pPr>
              <a:defRPr/>
            </a:pPr>
            <a:r>
              <a:rPr lang="en-US"/>
              <a:t>Too few comparisons means the algorithm doesn’t have time to eliminate all whites, and all but 1 blue and red.</a:t>
            </a:r>
          </a:p>
          <a:p>
            <a:pPr>
              <a:defRPr/>
            </a:pPr>
            <a:r>
              <a:rPr lang="en-US"/>
              <a:t>Proof keeps track of number of whites, blues and reds after some number of comparisons.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307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Label each comparison by its type.  </a:t>
            </a:r>
          </a:p>
          <a:p>
            <a:pPr lvl="1">
              <a:defRPr/>
            </a:pPr>
            <a:r>
              <a:rPr lang="en-US" dirty="0" smtClean="0"/>
              <a:t>E.g</a:t>
            </a:r>
            <a:r>
              <a:rPr lang="en-US" smtClean="0"/>
              <a:t>. WW is comparison between two white elts.</a:t>
            </a:r>
          </a:p>
          <a:p>
            <a:pPr lvl="1">
              <a:defRPr/>
            </a:pPr>
            <a:r>
              <a:rPr lang="en-US" smtClean="0"/>
              <a:t>There </a:t>
            </a:r>
            <a:r>
              <a:rPr lang="en-US" dirty="0" smtClean="0"/>
              <a:t>are 10 types, WW, WB, WR, WP, BB, BR, BP, RR, RP, PP.</a:t>
            </a:r>
          </a:p>
          <a:p>
            <a:pPr>
              <a:defRPr/>
            </a:pPr>
            <a:r>
              <a:rPr lang="en-US" dirty="0" smtClean="0"/>
              <a:t>Denote the number of comparisons of type WW by </a:t>
            </a:r>
            <a:r>
              <a:rPr lang="en-US" dirty="0" err="1" smtClean="0"/>
              <a:t>ww</a:t>
            </a:r>
            <a:r>
              <a:rPr lang="en-US" dirty="0" smtClean="0"/>
              <a:t>, number of WB comps by </a:t>
            </a:r>
            <a:r>
              <a:rPr lang="en-US" dirty="0" err="1" smtClean="0"/>
              <a:t>wb</a:t>
            </a:r>
            <a:r>
              <a:rPr lang="en-US" dirty="0" smtClean="0"/>
              <a:t>, etc.  10 numbers total.</a:t>
            </a:r>
          </a:p>
          <a:p>
            <a:pPr>
              <a:defRPr/>
            </a:pPr>
            <a:r>
              <a:rPr lang="en-US" dirty="0" smtClean="0"/>
              <a:t>Let w, b, r denote number of whites, blues and reds, resp., at some stage of </a:t>
            </a:r>
            <a:r>
              <a:rPr lang="en-US" smtClean="0"/>
              <a:t>the algorithm.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688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1 </a:t>
            </a:r>
            <a:r>
              <a:rPr lang="en-US" dirty="0" smtClean="0"/>
              <a:t>When A terminates, w=0 and b=r=1.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A outputs x as max, y as </a:t>
            </a:r>
            <a:r>
              <a:rPr lang="en-US" smtClean="0"/>
              <a:t>min.</a:t>
            </a:r>
          </a:p>
          <a:p>
            <a:pPr lvl="1">
              <a:defRPr/>
            </a:pPr>
            <a:r>
              <a:rPr lang="en-US" smtClean="0"/>
              <a:t>Neither x nor y can be white, since we can make a white element be neither max nor min.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If there is a white element z when A terminates, we can make z &gt; x, and A is wrong.  So w=0.</a:t>
            </a:r>
          </a:p>
          <a:p>
            <a:pPr lvl="1">
              <a:defRPr/>
            </a:pPr>
            <a:r>
              <a:rPr lang="en-US" dirty="0" smtClean="0"/>
              <a:t>x must be a blue element, as in the finding max proof.</a:t>
            </a:r>
          </a:p>
          <a:p>
            <a:pPr lvl="1">
              <a:defRPr/>
            </a:pPr>
            <a:r>
              <a:rPr lang="en-US" dirty="0" smtClean="0"/>
              <a:t>If there’s another blue element z, then x and z weren’t compared, so we can make z &gt; x, and A is wrong.  So b=1.</a:t>
            </a:r>
          </a:p>
          <a:p>
            <a:pPr lvl="1">
              <a:defRPr/>
            </a:pPr>
            <a:r>
              <a:rPr lang="en-US" dirty="0" smtClean="0"/>
              <a:t>y must </a:t>
            </a:r>
            <a:r>
              <a:rPr lang="en-US" smtClean="0"/>
              <a:t>be a </a:t>
            </a:r>
            <a:r>
              <a:rPr lang="en-US" dirty="0" smtClean="0"/>
              <a:t>red element</a:t>
            </a:r>
            <a:r>
              <a:rPr lang="en-US" smtClean="0"/>
              <a:t>.  </a:t>
            </a:r>
          </a:p>
          <a:p>
            <a:pPr lvl="1">
              <a:defRPr/>
            </a:pPr>
            <a:r>
              <a:rPr lang="en-US" smtClean="0"/>
              <a:t>If </a:t>
            </a:r>
            <a:r>
              <a:rPr lang="en-US" dirty="0" smtClean="0"/>
              <a:t>there’s another </a:t>
            </a:r>
            <a:r>
              <a:rPr lang="en-US" smtClean="0"/>
              <a:t>red element  z</a:t>
            </a:r>
            <a:r>
              <a:rPr lang="en-US" dirty="0" smtClean="0"/>
              <a:t>, then we can make z &lt; y, and A is wrong. So r=1.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76492" cy="2406406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The table states what happens when each type of comparison occurs.  Similar to the case analysis in finding max proof.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If </a:t>
            </a:r>
            <a:r>
              <a:rPr lang="en-US" dirty="0" smtClean="0"/>
              <a:t>WW occurs, make the </a:t>
            </a:r>
            <a:r>
              <a:rPr lang="en-US" smtClean="0"/>
              <a:t>first element  &gt; second element  (denoted E</a:t>
            </a:r>
            <a:r>
              <a:rPr lang="en-US" baseline="-25000" smtClean="0"/>
              <a:t>1</a:t>
            </a:r>
            <a:r>
              <a:rPr lang="en-US" smtClean="0"/>
              <a:t>&gt;E</a:t>
            </a:r>
            <a:r>
              <a:rPr lang="en-US" baseline="-25000" smtClean="0"/>
              <a:t>2</a:t>
            </a:r>
            <a:r>
              <a:rPr lang="en-US" dirty="0" smtClean="0"/>
              <a:t>), so </a:t>
            </a:r>
            <a:r>
              <a:rPr lang="en-US" smtClean="0"/>
              <a:t>these elements   become </a:t>
            </a:r>
            <a:r>
              <a:rPr lang="en-US" dirty="0" smtClean="0"/>
              <a:t>blue and red (BR).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If </a:t>
            </a:r>
            <a:r>
              <a:rPr lang="en-US" dirty="0" smtClean="0"/>
              <a:t>WB occurs, we make the </a:t>
            </a:r>
            <a:r>
              <a:rPr lang="en-US" smtClean="0"/>
              <a:t>first element  &lt; second element  (</a:t>
            </a:r>
            <a:r>
              <a:rPr lang="en-US" dirty="0" smtClean="0"/>
              <a:t>denoted E</a:t>
            </a:r>
            <a:r>
              <a:rPr lang="en-US" baseline="-25000" dirty="0" smtClean="0"/>
              <a:t>1</a:t>
            </a:r>
            <a:r>
              <a:rPr lang="en-US" dirty="0" smtClean="0"/>
              <a:t>&lt;E</a:t>
            </a:r>
            <a:r>
              <a:rPr lang="en-US" baseline="-25000" dirty="0" smtClean="0"/>
              <a:t>2</a:t>
            </a:r>
            <a:r>
              <a:rPr lang="en-US" dirty="0" smtClean="0"/>
              <a:t>), so </a:t>
            </a:r>
            <a:r>
              <a:rPr lang="en-US" smtClean="0"/>
              <a:t>the elements become </a:t>
            </a:r>
            <a:r>
              <a:rPr lang="en-US" dirty="0" smtClean="0"/>
              <a:t>red and blue (</a:t>
            </a:r>
            <a:r>
              <a:rPr lang="en-US" smtClean="0"/>
              <a:t>RB).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53085"/>
              </p:ext>
            </p:extLst>
          </p:nvPr>
        </p:nvGraphicFramePr>
        <p:xfrm>
          <a:off x="816429" y="3787775"/>
          <a:ext cx="7547880" cy="28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22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Comparison</a:t>
                      </a:r>
                      <a:r>
                        <a:rPr lang="en-US" sz="1800" baseline="0" dirty="0" smtClean="0"/>
                        <a:t> type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Comparison type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WW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&gt;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dirty="0" smtClean="0"/>
                        <a:t>BR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BR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&gt;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BR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WB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&lt;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dirty="0" smtClean="0"/>
                        <a:t>RB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&gt;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dirty="0" smtClean="0"/>
                        <a:t>BP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WR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&gt;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dirty="0" smtClean="0"/>
                        <a:t>BR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RR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&lt;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dirty="0" smtClean="0"/>
                        <a:t>RP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&gt;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dirty="0" smtClean="0"/>
                        <a:t>BP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&lt;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baseline="0" dirty="0" smtClean="0"/>
                        <a:t>RP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BB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&gt;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dirty="0" smtClean="0"/>
                        <a:t>BP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1</a:t>
                      </a:r>
                      <a:r>
                        <a:rPr lang="en-US" sz="1800" smtClean="0"/>
                        <a:t>&lt;</a:t>
                      </a:r>
                      <a:r>
                        <a:rPr lang="en-US" smtClean="0"/>
                        <a:t>E</a:t>
                      </a:r>
                      <a:r>
                        <a:rPr lang="en-US" baseline="-25000" smtClean="0"/>
                        <a:t>2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dirty="0" smtClean="0"/>
                        <a:t>PP</a:t>
                      </a:r>
                      <a:endParaRPr lang="en-US" sz="1800" dirty="0"/>
                    </a:p>
                  </a:txBody>
                  <a:tcPr marL="91445" marR="91445"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266339" cy="47244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Claim 2 </a:t>
                </a:r>
                <a:r>
                  <a:rPr lang="en-US" dirty="0" smtClean="0"/>
                  <a:t>At any stage of the </a:t>
                </a:r>
                <a:r>
                  <a:rPr lang="en-US" dirty="0" err="1" smtClean="0"/>
                  <a:t>alg</a:t>
                </a:r>
                <a:r>
                  <a:rPr lang="en-US" dirty="0" smtClean="0"/>
                  <a:t>, we have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These follow just by counting </a:t>
                </a:r>
                <a:r>
                  <a:rPr lang="en-US" dirty="0" err="1" smtClean="0"/>
                  <a:t>w,b,r</a:t>
                </a:r>
                <a:r>
                  <a:rPr lang="en-US" dirty="0" smtClean="0"/>
                  <a:t> using the table on the previous page.</a:t>
                </a:r>
              </a:p>
              <a:p>
                <a:pPr lvl="1">
                  <a:defRPr/>
                </a:pPr>
                <a:r>
                  <a:rPr lang="en-US" dirty="0" smtClean="0"/>
                  <a:t>For w, there are initially n whites.  Each WW comparison removes 2 whites.  Each RW, BW or PW comp removes 1 white.</a:t>
                </a:r>
              </a:p>
              <a:p>
                <a:pPr lvl="1">
                  <a:defRPr/>
                </a:pPr>
                <a:r>
                  <a:rPr lang="en-US" dirty="0" smtClean="0"/>
                  <a:t>For b, each WW, RW or </a:t>
                </a:r>
                <a:r>
                  <a:rPr lang="en-US" smtClean="0"/>
                  <a:t>PW </a:t>
                </a:r>
                <a:r>
                  <a:rPr lang="en-US"/>
                  <a:t>comparison </a:t>
                </a:r>
                <a:r>
                  <a:rPr lang="en-US" dirty="0" smtClean="0"/>
                  <a:t>creates 1 </a:t>
                </a:r>
                <a:r>
                  <a:rPr lang="en-US" smtClean="0"/>
                  <a:t>blue element.  </a:t>
                </a:r>
                <a:r>
                  <a:rPr lang="en-US" dirty="0" smtClean="0"/>
                  <a:t>Each </a:t>
                </a:r>
                <a:r>
                  <a:rPr lang="en-US" smtClean="0"/>
                  <a:t>BB </a:t>
                </a:r>
                <a:r>
                  <a:rPr lang="en-US"/>
                  <a:t>comparison </a:t>
                </a:r>
                <a:r>
                  <a:rPr lang="en-US" dirty="0" smtClean="0"/>
                  <a:t>removes 1 blue.</a:t>
                </a:r>
              </a:p>
              <a:p>
                <a:pPr lvl="1">
                  <a:defRPr/>
                </a:pPr>
                <a:r>
                  <a:rPr lang="en-US" dirty="0" smtClean="0"/>
                  <a:t>For r, each WW, </a:t>
                </a:r>
                <a:r>
                  <a:rPr lang="en-US" smtClean="0"/>
                  <a:t>BW </a:t>
                </a:r>
                <a:r>
                  <a:rPr lang="en-US"/>
                  <a:t>comparison </a:t>
                </a:r>
                <a:r>
                  <a:rPr lang="en-US" dirty="0" smtClean="0"/>
                  <a:t>creates 1 </a:t>
                </a:r>
                <a:r>
                  <a:rPr lang="en-US" smtClean="0"/>
                  <a:t>red element.  </a:t>
                </a:r>
                <a:r>
                  <a:rPr lang="en-US" dirty="0" smtClean="0"/>
                  <a:t>Each RR removes 1 red.</a:t>
                </a:r>
              </a:p>
              <a:p>
                <a:pPr lvl="1">
                  <a:defRPr/>
                </a:pPr>
                <a:endParaRPr lang="en-US" dirty="0" smtClean="0"/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266339" cy="4724400"/>
              </a:xfrm>
              <a:blipFill>
                <a:blip r:embed="rId2"/>
                <a:stretch>
                  <a:fillRect l="-516" t="-2710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Upper and lower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11243" cy="503464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What is the minimum resources (time, space, etc.) needed to </a:t>
            </a:r>
            <a:r>
              <a:rPr lang="en-US" dirty="0" smtClean="0"/>
              <a:t>solve a problem?</a:t>
            </a:r>
          </a:p>
          <a:p>
            <a:pPr>
              <a:defRPr/>
            </a:pPr>
            <a:r>
              <a:rPr lang="en-US" dirty="0" smtClean="0"/>
              <a:t>Consider sorting n numbers.</a:t>
            </a:r>
          </a:p>
          <a:p>
            <a:pPr lvl="1">
              <a:defRPr/>
            </a:pPr>
            <a:r>
              <a:rPr lang="en-US" dirty="0" smtClean="0"/>
              <a:t>Insertion sort takes O(n</a:t>
            </a:r>
            <a:r>
              <a:rPr lang="en-US" baseline="30000" dirty="0" smtClean="0"/>
              <a:t>2</a:t>
            </a:r>
            <a:r>
              <a:rPr lang="en-US" dirty="0" smtClean="0"/>
              <a:t>) time.</a:t>
            </a:r>
          </a:p>
          <a:p>
            <a:pPr lvl="1">
              <a:defRPr/>
            </a:pPr>
            <a:r>
              <a:rPr lang="en-US" dirty="0" smtClean="0"/>
              <a:t>This puts an upper bound of O(n</a:t>
            </a:r>
            <a:r>
              <a:rPr lang="en-US" baseline="30000" dirty="0" smtClean="0"/>
              <a:t>2</a:t>
            </a:r>
            <a:r>
              <a:rPr lang="en-US" dirty="0" smtClean="0"/>
              <a:t>) on the time to sort n numbers.</a:t>
            </a:r>
          </a:p>
          <a:p>
            <a:pPr lvl="1">
              <a:defRPr/>
            </a:pPr>
            <a:r>
              <a:rPr lang="en-US" smtClean="0"/>
              <a:t>Merge </a:t>
            </a:r>
            <a:r>
              <a:rPr lang="en-US" dirty="0" smtClean="0"/>
              <a:t>sort takes O(n log n) time.</a:t>
            </a:r>
          </a:p>
          <a:p>
            <a:pPr lvl="1">
              <a:defRPr/>
            </a:pPr>
            <a:r>
              <a:rPr lang="en-US" dirty="0" smtClean="0"/>
              <a:t>This puts an upper bound of O(n log n) on the time to sort n numbers.</a:t>
            </a:r>
          </a:p>
          <a:p>
            <a:pPr>
              <a:defRPr/>
            </a:pPr>
            <a:r>
              <a:rPr lang="en-US" smtClean="0"/>
              <a:t>We </a:t>
            </a:r>
            <a:r>
              <a:rPr lang="en-US" dirty="0" smtClean="0"/>
              <a:t>want to make the upper bound as low </a:t>
            </a:r>
            <a:r>
              <a:rPr lang="en-US" smtClean="0"/>
              <a:t>as possible, i.e. solve the problem faster.</a:t>
            </a:r>
            <a:endParaRPr lang="en-US" dirty="0"/>
          </a:p>
          <a:p>
            <a:pPr>
              <a:defRPr/>
            </a:pPr>
            <a:r>
              <a:rPr lang="en-US" smtClean="0"/>
              <a:t>Suppose an </a:t>
            </a:r>
            <a:r>
              <a:rPr lang="en-US"/>
              <a:t>algorithm A </a:t>
            </a:r>
            <a:r>
              <a:rPr lang="en-US" smtClean="0"/>
              <a:t>solves </a:t>
            </a:r>
            <a:r>
              <a:rPr lang="en-US"/>
              <a:t>problem </a:t>
            </a:r>
            <a:r>
              <a:rPr lang="en-US" smtClean="0"/>
              <a:t>X in f(n) time when input size is </a:t>
            </a:r>
            <a:r>
              <a:rPr lang="en-US" smtClean="0"/>
              <a:t>n.  </a:t>
            </a:r>
            <a:endParaRPr lang="en-US"/>
          </a:p>
          <a:p>
            <a:pPr lvl="1">
              <a:defRPr/>
            </a:pPr>
            <a:r>
              <a:rPr lang="en-US" smtClean="0"/>
              <a:t>Then </a:t>
            </a:r>
            <a:r>
              <a:rPr lang="en-US"/>
              <a:t>f(n) is an upper bound on the complexity of X.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 and 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75650" cy="506321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Theorem</a:t>
                </a:r>
                <a:r>
                  <a:rPr lang="en-US" dirty="0" smtClean="0"/>
                  <a:t> </a:t>
                </a:r>
                <a:r>
                  <a:rPr lang="en-US" smtClean="0"/>
                  <a:t>Any algorithm performs </a:t>
                </a:r>
                <a:r>
                  <a:rPr lang="en-US" dirty="0" smtClean="0"/>
                  <a:t>at least 3n/2-2 comparisons.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The total number of comparisons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By claims 1 and 2, when A terminates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𝑤𝑟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𝑟𝑟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, because each WW comp decreases number of whites by 2, and there are only n whites.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/2−2.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75650" cy="5063218"/>
              </a:xfrm>
              <a:blipFill>
                <a:blip r:embed="rId2"/>
                <a:stretch>
                  <a:fillRect l="-509" t="-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31629" cy="51085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How many comparisons are needed to sort n numbers?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Upper bound: O(n log n) using merge sort.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Lower bound: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To prove the lower bound, we first need a model for how a comparison-based sorting algorithm works.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This is called the decision tree model.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lower bound is not valid in other models.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smtClean="0">
                    <a:solidFill>
                      <a:schemeClr val="tx1"/>
                    </a:solidFill>
                  </a:rPr>
                  <a:t>an algorithm can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do things besides comparing two numbers, e.g. look at the digits of a number, it can sort faster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time.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Lower bounds can be very sensitive to the computational model.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31629" cy="5108575"/>
              </a:xfrm>
              <a:blipFill>
                <a:blip r:embed="rId2"/>
                <a:stretch>
                  <a:fillRect l="-675" t="-2745" r="-75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94914" cy="4712154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In this model, in each step</a:t>
            </a:r>
            <a:r>
              <a:rPr lang="en-US" smtClean="0"/>
              <a:t>, algorithm can </a:t>
            </a:r>
            <a:r>
              <a:rPr lang="en-US" dirty="0" smtClean="0"/>
              <a:t>only </a:t>
            </a:r>
            <a:r>
              <a:rPr lang="en-US" smtClean="0"/>
              <a:t>compare a pair of numbers </a:t>
            </a:r>
            <a:r>
              <a:rPr lang="en-US" dirty="0" smtClean="0"/>
              <a:t>x, y.</a:t>
            </a:r>
          </a:p>
          <a:p>
            <a:pPr>
              <a:defRPr/>
            </a:pPr>
            <a:r>
              <a:rPr lang="en-US" dirty="0" smtClean="0"/>
              <a:t>Based on result of the comparison, it decides next pair of numbers to compare.</a:t>
            </a:r>
          </a:p>
          <a:p>
            <a:pPr lvl="1">
              <a:defRPr/>
            </a:pPr>
            <a:r>
              <a:rPr lang="en-US" dirty="0" smtClean="0"/>
              <a:t>So an execution of </a:t>
            </a:r>
            <a:r>
              <a:rPr lang="en-US" smtClean="0"/>
              <a:t>the algorithm is </a:t>
            </a:r>
            <a:r>
              <a:rPr lang="en-US" dirty="0" smtClean="0"/>
              <a:t>a sequence of comparisons, each comparison determined by result of previous comparison.</a:t>
            </a:r>
          </a:p>
          <a:p>
            <a:pPr>
              <a:defRPr/>
            </a:pPr>
            <a:r>
              <a:rPr lang="en-US" dirty="0" smtClean="0"/>
              <a:t>When </a:t>
            </a:r>
            <a:r>
              <a:rPr lang="en-US" smtClean="0"/>
              <a:t>the algorithm terminates</a:t>
            </a:r>
            <a:r>
              <a:rPr lang="en-US" dirty="0" smtClean="0"/>
              <a:t>, it outputs a permutation representing the sorted order of the input.</a:t>
            </a:r>
          </a:p>
          <a:p>
            <a:pPr>
              <a:defRPr/>
            </a:pPr>
            <a:r>
              <a:rPr lang="en-US" dirty="0" smtClean="0"/>
              <a:t>The complexity of </a:t>
            </a:r>
            <a:r>
              <a:rPr lang="en-US" smtClean="0"/>
              <a:t>the algorithm is </a:t>
            </a:r>
            <a:r>
              <a:rPr lang="en-US" dirty="0" smtClean="0"/>
              <a:t>the most number of comparisons it does before terminating.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3" descr="decision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54" y="4367168"/>
            <a:ext cx="5276484" cy="249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34034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 smtClean="0"/>
              <a:t>Model behavior of </a:t>
            </a:r>
            <a:r>
              <a:rPr lang="en-US" smtClean="0"/>
              <a:t>the algorithm by </a:t>
            </a:r>
            <a:r>
              <a:rPr lang="en-US" dirty="0" smtClean="0"/>
              <a:t>a binary tree.</a:t>
            </a:r>
          </a:p>
          <a:p>
            <a:pPr lvl="1">
              <a:defRPr/>
            </a:pPr>
            <a:r>
              <a:rPr lang="en-US" smtClean="0"/>
              <a:t>Each internal </a:t>
            </a:r>
            <a:r>
              <a:rPr lang="en-US" dirty="0" smtClean="0"/>
              <a:t>node is a pair of number </a:t>
            </a:r>
            <a:r>
              <a:rPr lang="en-US" dirty="0" err="1" smtClean="0"/>
              <a:t>x,y</a:t>
            </a:r>
            <a:r>
              <a:rPr lang="en-US" dirty="0" smtClean="0"/>
              <a:t> to compare.</a:t>
            </a:r>
          </a:p>
          <a:p>
            <a:pPr lvl="1">
              <a:defRPr/>
            </a:pPr>
            <a:r>
              <a:rPr lang="en-US" dirty="0" smtClean="0"/>
              <a:t>If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y</a:t>
            </a:r>
            <a:r>
              <a:rPr lang="en-US" dirty="0" smtClean="0"/>
              <a:t>, go to left child.  If x&gt;y, go to right child.</a:t>
            </a:r>
          </a:p>
          <a:p>
            <a:pPr lvl="1">
              <a:defRPr/>
            </a:pPr>
            <a:r>
              <a:rPr lang="en-US" dirty="0" smtClean="0"/>
              <a:t>Each </a:t>
            </a:r>
            <a:r>
              <a:rPr lang="en-US" smtClean="0"/>
              <a:t>leaf represents an output, and is </a:t>
            </a:r>
            <a:r>
              <a:rPr lang="en-US" dirty="0" smtClean="0"/>
              <a:t>labeled with a permutation representing the sorted order of the inputs.</a:t>
            </a:r>
          </a:p>
          <a:p>
            <a:pPr>
              <a:defRPr/>
            </a:pPr>
            <a:r>
              <a:rPr lang="en-US" dirty="0" smtClean="0"/>
              <a:t>An execution is simply a path from root to a </a:t>
            </a:r>
            <a:r>
              <a:rPr lang="en-US" smtClean="0"/>
              <a:t>leaf.</a:t>
            </a:r>
          </a:p>
          <a:p>
            <a:pPr lvl="1">
              <a:defRPr/>
            </a:pPr>
            <a:r>
              <a:rPr lang="en-US" smtClean="0"/>
              <a:t>At any node, the algorithm has obtained some info from the comparisons it’s done.  </a:t>
            </a:r>
          </a:p>
          <a:p>
            <a:pPr lvl="1">
              <a:defRPr/>
            </a:pPr>
            <a:r>
              <a:rPr lang="en-US" smtClean="0"/>
              <a:t>It uses this info to decide the next comparison to do.</a:t>
            </a:r>
          </a:p>
          <a:p>
            <a:pPr lvl="1">
              <a:defRPr/>
            </a:pPr>
            <a:r>
              <a:rPr lang="en-US" smtClean="0"/>
              <a:t>Eventually, it obtains enough info to generate an output.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Complexity </a:t>
            </a:r>
            <a:r>
              <a:rPr lang="en-US" smtClean="0"/>
              <a:t>of algorithm is </a:t>
            </a:r>
            <a:r>
              <a:rPr lang="en-US" dirty="0" smtClean="0"/>
              <a:t>the length of the longest root-leaf path.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Lower bound for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392886" cy="467541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Given n numbers as input, they can be in n! different orders.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Given an input order</a:t>
                </a:r>
                <a:r>
                  <a:rPr lang="en-US" smtClean="0">
                    <a:solidFill>
                      <a:schemeClr val="tx1"/>
                    </a:solidFill>
                  </a:rPr>
                  <a:t>, algorithm must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output that order.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So decision tree </a:t>
                </a:r>
                <a:r>
                  <a:rPr lang="en-US" smtClean="0">
                    <a:solidFill>
                      <a:schemeClr val="tx1"/>
                    </a:solidFill>
                  </a:rPr>
                  <a:t>of algorithm must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have a leaf labeled with that order.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So the decision tree has 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³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n! leafs.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Say height of decision tree is h. 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The complexity of </a:t>
                </a:r>
                <a:r>
                  <a:rPr lang="en-US" smtClean="0">
                    <a:solidFill>
                      <a:schemeClr val="tx1"/>
                    </a:solidFill>
                  </a:rPr>
                  <a:t>the algorithm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Since decision tree is binary, </a:t>
                </a:r>
                <a:r>
                  <a:rPr lang="en-US" smtClean="0">
                    <a:solidFill>
                      <a:schemeClr val="tx1"/>
                    </a:solidFill>
                  </a:rPr>
                  <a:t>it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leaves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So 2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(# leaves of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tree) </a:t>
                </a:r>
                <a:r>
                  <a:rPr lang="en-US" dirty="0" smtClean="0">
                    <a:solidFill>
                      <a:schemeClr val="tx1"/>
                    </a:solidFill>
                    <a:latin typeface="Symbol" pitchFamily="18" charset="2"/>
                  </a:rPr>
                  <a:t>³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mtClean="0">
                    <a:solidFill>
                      <a:schemeClr val="tx1"/>
                    </a:solidFill>
                  </a:rPr>
                  <a:t>!,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func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chemeClr val="tx1"/>
                    </a:solidFill>
                  </a:rPr>
                  <a:t>Can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also use </a:t>
                </a:r>
                <a:r>
                  <a:rPr lang="en-US" err="1" smtClean="0">
                    <a:solidFill>
                      <a:schemeClr val="tx1"/>
                    </a:solidFill>
                  </a:rPr>
                  <a:t>Stirling’s</a:t>
                </a:r>
                <a:r>
                  <a:rPr lang="en-US" smtClean="0">
                    <a:solidFill>
                      <a:schemeClr val="tx1"/>
                    </a:solidFill>
                  </a:rPr>
                  <a:t> approximation.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dirty="0" smtClean="0">
                    <a:solidFill>
                      <a:schemeClr val="tx1"/>
                    </a:solidFill>
                  </a:rPr>
                  <a:t>So we proved </a:t>
                </a:r>
                <a:r>
                  <a:rPr lang="en-US" smtClean="0">
                    <a:solidFill>
                      <a:schemeClr val="tx1"/>
                    </a:solidFill>
                  </a:rPr>
                  <a:t>the algorithm 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comparisons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392886" cy="4675414"/>
              </a:xfrm>
              <a:blipFill>
                <a:blip r:embed="rId2"/>
                <a:stretch>
                  <a:fillRect l="-290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Upper and lower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83600" cy="537625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What </a:t>
            </a:r>
            <a:r>
              <a:rPr lang="en-US" dirty="0" smtClean="0"/>
              <a:t>about the least amount of time to solve X?</a:t>
            </a:r>
          </a:p>
          <a:p>
            <a:pPr>
              <a:defRPr/>
            </a:pPr>
            <a:r>
              <a:rPr lang="en-US" dirty="0" smtClean="0"/>
              <a:t>Suppose we know that any algorithm that solves X takes at least g(n) time, when X has size n.</a:t>
            </a:r>
          </a:p>
          <a:p>
            <a:pPr lvl="1">
              <a:defRPr/>
            </a:pPr>
            <a:r>
              <a:rPr lang="en-US" dirty="0" smtClean="0"/>
              <a:t>Then g(n) is a lower bound on the complexity of X.</a:t>
            </a:r>
          </a:p>
          <a:p>
            <a:pPr>
              <a:defRPr/>
            </a:pPr>
            <a:r>
              <a:rPr lang="en-US" smtClean="0"/>
              <a:t>If </a:t>
            </a:r>
            <a:r>
              <a:rPr lang="en-US" dirty="0" smtClean="0"/>
              <a:t>the lower bound g(n) is large, it means problem X is hard to </a:t>
            </a:r>
            <a:r>
              <a:rPr lang="en-US" smtClean="0"/>
              <a:t>solve.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NP-Hard problems are hard because they (probably) have </a:t>
            </a:r>
            <a:r>
              <a:rPr lang="en-US" smtClean="0"/>
              <a:t>super-polynomial </a:t>
            </a:r>
            <a:r>
              <a:rPr lang="en-US" smtClean="0"/>
              <a:t>lower bounds.</a:t>
            </a:r>
            <a:endParaRPr lang="en-US" dirty="0"/>
          </a:p>
          <a:p>
            <a:pPr>
              <a:defRPr/>
            </a:pPr>
            <a:r>
              <a:rPr lang="en-US" smtClean="0"/>
              <a:t>To show a lower bound, we need to give a proof.</a:t>
            </a:r>
            <a:endParaRPr lang="en-US" dirty="0"/>
          </a:p>
          <a:p>
            <a:pPr lvl="1">
              <a:defRPr/>
            </a:pPr>
            <a:r>
              <a:rPr lang="en-US" smtClean="0"/>
              <a:t>Usually </a:t>
            </a:r>
            <a:r>
              <a:rPr lang="en-US" dirty="0"/>
              <a:t>we show if </a:t>
            </a:r>
            <a:r>
              <a:rPr lang="en-US"/>
              <a:t>an algorithm takes </a:t>
            </a:r>
            <a:r>
              <a:rPr lang="en-US" dirty="0"/>
              <a:t>too </a:t>
            </a:r>
            <a:r>
              <a:rPr lang="en-US"/>
              <a:t>little </a:t>
            </a:r>
            <a:r>
              <a:rPr lang="en-US" smtClean="0"/>
              <a:t>time, it </a:t>
            </a:r>
            <a:r>
              <a:rPr lang="en-US" dirty="0"/>
              <a:t>must sometimes produce the wrong answer.</a:t>
            </a:r>
          </a:p>
          <a:p>
            <a:pPr>
              <a:defRPr/>
            </a:pPr>
            <a:r>
              <a:rPr lang="en-US" smtClean="0"/>
              <a:t>The lower bound for a problem depends on the computational model.</a:t>
            </a:r>
          </a:p>
          <a:p>
            <a:pPr lvl="1">
              <a:defRPr/>
            </a:pPr>
            <a:r>
              <a:rPr lang="en-US" smtClean="0"/>
              <a:t>If a model has very powerful primitive operations, then algorithms can run faster, and the lower bound is smaller.</a:t>
            </a:r>
          </a:p>
          <a:p>
            <a:pPr>
              <a:defRPr/>
            </a:pPr>
            <a:r>
              <a:rPr lang="en-US" smtClean="0"/>
              <a:t>If the complexity of an algorithm for problem X matches the lower bound for problem X, the algorithm is optimal, and the lower bound is tight.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warm-up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16900" cy="50990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Say we </a:t>
            </a:r>
            <a:r>
              <a:rPr lang="en-US" dirty="0" smtClean="0"/>
              <a:t>want to find the larger of two numbers x and y.</a:t>
            </a:r>
          </a:p>
          <a:p>
            <a:pPr lvl="1">
              <a:defRPr/>
            </a:pPr>
            <a:r>
              <a:rPr lang="en-US" smtClean="0"/>
              <a:t>We </a:t>
            </a:r>
            <a:r>
              <a:rPr lang="en-US" dirty="0" smtClean="0"/>
              <a:t>can do this with 1 comparison, so this is an upper bound.</a:t>
            </a:r>
          </a:p>
          <a:p>
            <a:pPr lvl="1">
              <a:defRPr/>
            </a:pPr>
            <a:r>
              <a:rPr lang="en-US" dirty="0" smtClean="0"/>
              <a:t>What’s the lower bound?  Do we need at least 1 comparison?  Can we do 0 comparisons?</a:t>
            </a:r>
          </a:p>
          <a:p>
            <a:pPr lvl="1">
              <a:defRPr/>
            </a:pPr>
            <a:r>
              <a:rPr lang="en-US" dirty="0" smtClean="0"/>
              <a:t>No</a:t>
            </a:r>
            <a:r>
              <a:rPr lang="en-US" smtClean="0"/>
              <a:t>. Suppose an algorithm doesn’t </a:t>
            </a:r>
            <a:r>
              <a:rPr lang="en-US" dirty="0" smtClean="0"/>
              <a:t>compare x and y.  </a:t>
            </a:r>
          </a:p>
          <a:p>
            <a:pPr lvl="2">
              <a:defRPr/>
            </a:pPr>
            <a:r>
              <a:rPr lang="en-US" dirty="0" smtClean="0"/>
              <a:t>So basically, </a:t>
            </a:r>
            <a:r>
              <a:rPr lang="en-US" smtClean="0"/>
              <a:t>the algorithm declares </a:t>
            </a:r>
            <a:r>
              <a:rPr lang="en-US" dirty="0" smtClean="0"/>
              <a:t>either x or y to be bigger, without </a:t>
            </a:r>
            <a:r>
              <a:rPr lang="en-US" smtClean="0"/>
              <a:t>looking at them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Say </a:t>
            </a:r>
            <a:r>
              <a:rPr lang="en-US" smtClean="0"/>
              <a:t>the algorithm declares </a:t>
            </a:r>
            <a:r>
              <a:rPr lang="en-US" dirty="0" smtClean="0"/>
              <a:t>x bigger.  Then let’s set y &gt; x.  </a:t>
            </a:r>
          </a:p>
          <a:p>
            <a:pPr lvl="2">
              <a:defRPr/>
            </a:pPr>
            <a:r>
              <a:rPr lang="en-US"/>
              <a:t>A</a:t>
            </a:r>
            <a:r>
              <a:rPr lang="en-US" smtClean="0"/>
              <a:t>lgorithm won’t </a:t>
            </a:r>
            <a:r>
              <a:rPr lang="en-US" dirty="0" smtClean="0"/>
              <a:t>notice this, cause it doesn’t compare x and y.</a:t>
            </a:r>
          </a:p>
          <a:p>
            <a:pPr lvl="2">
              <a:defRPr/>
            </a:pPr>
            <a:r>
              <a:rPr lang="en-US" smtClean="0"/>
              <a:t>So algorithm still </a:t>
            </a:r>
            <a:r>
              <a:rPr lang="en-US" dirty="0" smtClean="0"/>
              <a:t>declares x is bigger, which is </a:t>
            </a:r>
            <a:r>
              <a:rPr lang="en-US" smtClean="0"/>
              <a:t>wrong.</a:t>
            </a:r>
          </a:p>
          <a:p>
            <a:pPr lvl="2">
              <a:defRPr/>
            </a:pPr>
            <a:r>
              <a:rPr lang="en-US" smtClean="0"/>
              <a:t>This type of argument is called indistinguishability, and is frequently used when proving lower bounds.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Same argument </a:t>
            </a:r>
            <a:r>
              <a:rPr lang="en-US" smtClean="0"/>
              <a:t>if algorithm always </a:t>
            </a:r>
            <a:r>
              <a:rPr lang="en-US" dirty="0" smtClean="0"/>
              <a:t>declares y bigger without </a:t>
            </a:r>
            <a:r>
              <a:rPr lang="en-US" smtClean="0"/>
              <a:t>comparing.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Hence, </a:t>
            </a:r>
            <a:r>
              <a:rPr lang="en-US" smtClean="0"/>
              <a:t>any algorithm must </a:t>
            </a:r>
            <a:r>
              <a:rPr lang="en-US" dirty="0" smtClean="0"/>
              <a:t>do at least 1 comparison, so 1 is a lower bound.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We’ll prove lower bounds for the following problems.</a:t>
            </a:r>
          </a:p>
          <a:p>
            <a:pPr lvl="1"/>
            <a:r>
              <a:rPr lang="en-US" altLang="en-US" smtClean="0"/>
              <a:t>Merging two lists.</a:t>
            </a:r>
          </a:p>
          <a:p>
            <a:pPr lvl="1"/>
            <a:r>
              <a:rPr lang="en-US" altLang="en-US" smtClean="0"/>
              <a:t>Finding the max.</a:t>
            </a:r>
          </a:p>
          <a:p>
            <a:pPr lvl="1"/>
            <a:r>
              <a:rPr lang="en-US" altLang="en-US" smtClean="0"/>
              <a:t>Finding the max and min.</a:t>
            </a:r>
          </a:p>
          <a:p>
            <a:pPr lvl="1"/>
            <a:r>
              <a:rPr lang="en-US" altLang="en-US" smtClean="0"/>
              <a:t>Sorting n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Merging two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72475" cy="507145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en-US" smtClean="0">
                    <a:solidFill>
                      <a:schemeClr val="tx1"/>
                    </a:solidFill>
                  </a:rPr>
                  <a:t>How many comparisons needed to merge two lists of size n into sorted order?</a:t>
                </a:r>
              </a:p>
              <a:p>
                <a:pPr lvl="1"/>
                <a:r>
                  <a:rPr lang="en-US" altLang="en-US"/>
                  <a:t>During the execution, the algorithm can </a:t>
                </a:r>
                <a:r>
                  <a:rPr lang="en-US" altLang="en-US" smtClean="0"/>
                  <a:t>compare some input elements a and b, and get back response “a&lt;b”, “a=b” or “a&gt;b”.</a:t>
                </a:r>
                <a:endParaRPr lang="en-US" altLang="en-US" smtClean="0">
                  <a:solidFill>
                    <a:schemeClr val="tx1"/>
                  </a:solidFill>
                </a:endParaRPr>
              </a:p>
              <a:p>
                <a:r>
                  <a:rPr lang="en-US" altLang="en-US" smtClean="0">
                    <a:solidFill>
                      <a:schemeClr val="tx1"/>
                    </a:solidFill>
                  </a:rPr>
                  <a:t>If the lists are sorted, 2n-1 comparisons is an upper bound.</a:t>
                </a:r>
              </a:p>
              <a:p>
                <a:r>
                  <a:rPr lang="en-US" altLang="en-US" smtClean="0">
                    <a:solidFill>
                      <a:schemeClr val="tx1"/>
                    </a:solidFill>
                  </a:rPr>
                  <a:t>Let’s prove this is also a lower bound.</a:t>
                </a:r>
              </a:p>
              <a:p>
                <a:r>
                  <a:rPr lang="en-US" altLang="en-US" smtClean="0">
                    <a:solidFill>
                      <a:schemeClr val="tx1"/>
                    </a:solidFill>
                  </a:rPr>
                  <a:t>Let the input lists be 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,...,a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 and 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,...,b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 and suppose  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&lt;b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&lt;a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&lt;b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&lt;...&lt;a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&lt;b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en-US" altLang="en-US" smtClean="0">
                    <a:solidFill>
                      <a:schemeClr val="tx1"/>
                    </a:solidFill>
                  </a:rPr>
                  <a:t>So the algorithm must output 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2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,...,a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,b</a:t>
                </a:r>
                <a:r>
                  <a:rPr lang="en-US" altLang="en-US" baseline="-2500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smtClean="0">
                    <a:solidFill>
                      <a:schemeClr val="tx1"/>
                    </a:solidFill>
                  </a:rPr>
                  <a:t>When comparing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, it gets back the following response: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en-US" smtClean="0">
                    <a:solidFill>
                      <a:schemeClr val="tx1"/>
                    </a:solidFill>
                  </a:rPr>
                  <a:t>We show any algorithm has to perform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en-US" smtClean="0">
                    <a:solidFill>
                      <a:schemeClr val="tx1"/>
                    </a:solidFill>
                  </a:rPr>
                  <a:t> comparisons to merge the two lists.</a:t>
                </a:r>
              </a:p>
              <a:p>
                <a:pPr lvl="1"/>
                <a:r>
                  <a:rPr lang="en-US" altLang="en-US" smtClean="0">
                    <a:solidFill>
                      <a:schemeClr val="tx1"/>
                    </a:solidFill>
                  </a:rPr>
                  <a:t>This gives a 2n-1 time lower bound on merging, since a merging algorithm must correctly merge any two input lists, including the two lists above.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72475" cy="5071451"/>
              </a:xfrm>
              <a:blipFill>
                <a:blip r:embed="rId2"/>
                <a:stretch>
                  <a:fillRect l="-218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Merging two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3165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Claim</a:t>
            </a:r>
            <a:r>
              <a:rPr lang="en-US" smtClean="0"/>
              <a:t> Any correct algorithm must </a:t>
            </a:r>
            <a:r>
              <a:rPr lang="en-US" dirty="0" smtClean="0"/>
              <a:t>compare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to b</a:t>
            </a:r>
            <a:r>
              <a:rPr lang="en-US" baseline="-25000" dirty="0" smtClean="0"/>
              <a:t>i</a:t>
            </a:r>
            <a:r>
              <a:rPr lang="en-US" dirty="0" smtClean="0"/>
              <a:t>, for every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Suppose not; say the algorithm doesn’t </a:t>
            </a:r>
            <a:r>
              <a:rPr lang="en-US" dirty="0" smtClean="0"/>
              <a:t>compare a</a:t>
            </a:r>
            <a:r>
              <a:rPr lang="en-US" baseline="-25000" dirty="0" smtClean="0"/>
              <a:t>1</a:t>
            </a:r>
            <a:r>
              <a:rPr lang="en-US" dirty="0" smtClean="0"/>
              <a:t> to b</a:t>
            </a:r>
            <a:r>
              <a:rPr lang="en-US" baseline="-25000" dirty="0" smtClean="0"/>
              <a:t>1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/>
              <a:t>Now, if the input was actually b</a:t>
            </a:r>
            <a:r>
              <a:rPr lang="en-US" baseline="-25000" dirty="0" smtClean="0"/>
              <a:t>1</a:t>
            </a:r>
            <a:r>
              <a:rPr lang="en-US" dirty="0" smtClean="0"/>
              <a:t>&lt;a</a:t>
            </a:r>
            <a:r>
              <a:rPr lang="en-US" baseline="-25000" dirty="0" smtClean="0"/>
              <a:t>1</a:t>
            </a:r>
            <a:r>
              <a:rPr lang="en-US" dirty="0" smtClean="0"/>
              <a:t>&lt;a</a:t>
            </a:r>
            <a:r>
              <a:rPr lang="en-US" baseline="-25000" dirty="0" smtClean="0"/>
              <a:t>2</a:t>
            </a:r>
            <a:r>
              <a:rPr lang="en-US" dirty="0" smtClean="0"/>
              <a:t>&lt;b</a:t>
            </a:r>
            <a:r>
              <a:rPr lang="en-US" baseline="-25000" dirty="0" smtClean="0"/>
              <a:t>2</a:t>
            </a:r>
            <a:r>
              <a:rPr lang="en-US" dirty="0" smtClean="0"/>
              <a:t>&lt;...&lt;a</a:t>
            </a:r>
            <a:r>
              <a:rPr lang="en-US" baseline="-25000" dirty="0" smtClean="0"/>
              <a:t>n</a:t>
            </a:r>
            <a:r>
              <a:rPr lang="en-US" dirty="0" smtClean="0"/>
              <a:t>&lt;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, then </a:t>
            </a:r>
            <a:r>
              <a:rPr lang="en-US" smtClean="0"/>
              <a:t>the algorithm still outputs a</a:t>
            </a:r>
            <a:r>
              <a:rPr lang="en-US" baseline="-25000" smtClean="0"/>
              <a:t>1</a:t>
            </a:r>
            <a:r>
              <a:rPr lang="en-US" smtClean="0"/>
              <a:t>,b</a:t>
            </a:r>
            <a:r>
              <a:rPr lang="en-US" baseline="-2500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,b</a:t>
            </a:r>
            <a:r>
              <a:rPr lang="en-US" baseline="-25000" dirty="0" err="1" smtClean="0"/>
              <a:t>n</a:t>
            </a:r>
            <a:r>
              <a:rPr lang="en-US" dirty="0" smtClean="0"/>
              <a:t>, which is wrong.</a:t>
            </a:r>
          </a:p>
          <a:p>
            <a:pPr lvl="2">
              <a:defRPr/>
            </a:pPr>
            <a:r>
              <a:rPr lang="en-US" dirty="0" smtClean="0"/>
              <a:t>Because </a:t>
            </a:r>
            <a:r>
              <a:rPr lang="en-US" smtClean="0"/>
              <a:t>the algorithm doesn’t </a:t>
            </a:r>
            <a:r>
              <a:rPr lang="en-US" dirty="0" smtClean="0"/>
              <a:t>compare a</a:t>
            </a:r>
            <a:r>
              <a:rPr lang="en-US" baseline="-25000" dirty="0" smtClean="0"/>
              <a:t>1</a:t>
            </a:r>
            <a:r>
              <a:rPr lang="en-US" dirty="0" smtClean="0"/>
              <a:t> and b</a:t>
            </a:r>
            <a:r>
              <a:rPr lang="en-US" baseline="-25000" dirty="0" smtClean="0"/>
              <a:t>1</a:t>
            </a:r>
            <a:r>
              <a:rPr lang="en-US" dirty="0" smtClean="0"/>
              <a:t>, it can’t distinguish the new input from the original.</a:t>
            </a:r>
          </a:p>
          <a:p>
            <a:pPr lvl="1">
              <a:defRPr/>
            </a:pPr>
            <a:r>
              <a:rPr lang="en-US" dirty="0" smtClean="0"/>
              <a:t>Same argument </a:t>
            </a:r>
            <a:r>
              <a:rPr lang="en-US" smtClean="0"/>
              <a:t>if algorithm doesn’t </a:t>
            </a:r>
            <a:r>
              <a:rPr lang="en-US" dirty="0" smtClean="0"/>
              <a:t>compare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to b</a:t>
            </a:r>
            <a:r>
              <a:rPr lang="en-US" baseline="-25000" dirty="0" smtClean="0"/>
              <a:t>i</a:t>
            </a:r>
            <a:r>
              <a:rPr lang="en-US" dirty="0" smtClean="0"/>
              <a:t>, for any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So algorithm does </a:t>
            </a:r>
            <a:r>
              <a:rPr lang="en-US" dirty="0" smtClean="0"/>
              <a:t>n comparisons of this type.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</a:rPr>
              <a:t>Claim </a:t>
            </a:r>
            <a:r>
              <a:rPr lang="en-US" smtClean="0"/>
              <a:t>Any correct algorithm must </a:t>
            </a:r>
            <a:r>
              <a:rPr lang="en-US" dirty="0" smtClean="0"/>
              <a:t>compare b</a:t>
            </a:r>
            <a:r>
              <a:rPr lang="en-US" baseline="-25000" dirty="0" smtClean="0"/>
              <a:t>i</a:t>
            </a:r>
            <a:r>
              <a:rPr lang="en-US" dirty="0" smtClean="0"/>
              <a:t> to a</a:t>
            </a:r>
            <a:r>
              <a:rPr lang="en-US" baseline="-25000" dirty="0" smtClean="0"/>
              <a:t>i+1</a:t>
            </a:r>
            <a:r>
              <a:rPr lang="en-US" dirty="0" smtClean="0"/>
              <a:t>, for every </a:t>
            </a:r>
            <a:r>
              <a:rPr lang="en-US" dirty="0" err="1" smtClean="0"/>
              <a:t>i</a:t>
            </a:r>
            <a:r>
              <a:rPr lang="en-US" dirty="0" smtClean="0"/>
              <a:t>&lt;n.</a:t>
            </a:r>
          </a:p>
          <a:p>
            <a:pPr lvl="1">
              <a:defRPr/>
            </a:pPr>
            <a:r>
              <a:rPr lang="en-US" dirty="0" smtClean="0"/>
              <a:t>If not, then say it doesn’t compare 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smtClean="0"/>
              <a:t>to a</a:t>
            </a:r>
            <a:r>
              <a:rPr lang="en-US" baseline="-25000" smtClean="0"/>
              <a:t>2</a:t>
            </a:r>
            <a:r>
              <a:rPr lang="en-US" dirty="0" smtClean="0"/>
              <a:t>.  Then it can’t distinguish original input from input a</a:t>
            </a:r>
            <a:r>
              <a:rPr lang="en-US" baseline="-25000" dirty="0" smtClean="0"/>
              <a:t>1</a:t>
            </a:r>
            <a:r>
              <a:rPr lang="en-US" dirty="0" smtClean="0"/>
              <a:t>&lt;a</a:t>
            </a:r>
            <a:r>
              <a:rPr lang="en-US" baseline="-25000" dirty="0" smtClean="0"/>
              <a:t>2</a:t>
            </a:r>
            <a:r>
              <a:rPr lang="en-US" dirty="0" smtClean="0"/>
              <a:t>&lt;b</a:t>
            </a:r>
            <a:r>
              <a:rPr lang="en-US" baseline="-25000" dirty="0" smtClean="0"/>
              <a:t>1</a:t>
            </a:r>
            <a:r>
              <a:rPr lang="en-US" dirty="0" smtClean="0"/>
              <a:t>&lt;b</a:t>
            </a:r>
            <a:r>
              <a:rPr lang="en-US" baseline="-25000" dirty="0" smtClean="0"/>
              <a:t>2</a:t>
            </a:r>
            <a:r>
              <a:rPr lang="en-US" dirty="0" smtClean="0"/>
              <a:t>&lt;...&lt;a</a:t>
            </a:r>
            <a:r>
              <a:rPr lang="en-US" baseline="-25000" dirty="0" smtClean="0"/>
              <a:t>n</a:t>
            </a:r>
            <a:r>
              <a:rPr lang="en-US" dirty="0" smtClean="0"/>
              <a:t>&lt;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, and will give wrong answer.</a:t>
            </a:r>
          </a:p>
          <a:p>
            <a:pPr lvl="1">
              <a:defRPr/>
            </a:pPr>
            <a:r>
              <a:rPr lang="en-US" dirty="0" smtClean="0"/>
              <a:t>Thus, n-1 comparisons of this type.</a:t>
            </a:r>
          </a:p>
          <a:p>
            <a:pPr>
              <a:defRPr/>
            </a:pPr>
            <a:r>
              <a:rPr lang="en-US" dirty="0" smtClean="0"/>
              <a:t>So, </a:t>
            </a:r>
            <a:r>
              <a:rPr lang="en-US" smtClean="0"/>
              <a:t>any algorithm must </a:t>
            </a:r>
            <a:r>
              <a:rPr lang="en-US" dirty="0" smtClean="0"/>
              <a:t>do at least 2n-1 comparisons.  </a:t>
            </a:r>
          </a:p>
          <a:p>
            <a:pPr>
              <a:defRPr/>
            </a:pPr>
            <a:r>
              <a:rPr lang="en-US" dirty="0" smtClean="0"/>
              <a:t>So 2n-1 is a lower bound on the complexity to merge into sorted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4838" cy="52927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How many comparisons to find the largest number in an unsorted array of n distinct numbers.</a:t>
            </a:r>
          </a:p>
          <a:p>
            <a:pPr>
              <a:defRPr/>
            </a:pPr>
            <a:r>
              <a:rPr lang="en-US" dirty="0" smtClean="0"/>
              <a:t>Upper bound: n-1.</a:t>
            </a:r>
          </a:p>
          <a:p>
            <a:pPr>
              <a:defRPr/>
            </a:pPr>
            <a:r>
              <a:rPr lang="en-US" dirty="0" smtClean="0"/>
              <a:t>Lower bound: also n-1.</a:t>
            </a:r>
          </a:p>
          <a:p>
            <a:pPr>
              <a:defRPr/>
            </a:pPr>
            <a:r>
              <a:rPr lang="en-US" dirty="0" smtClean="0"/>
              <a:t>To prove this, we’ll keep track of what information the algorithm learns at it executes.</a:t>
            </a:r>
          </a:p>
          <a:p>
            <a:pPr lvl="1">
              <a:defRPr/>
            </a:pPr>
            <a:r>
              <a:rPr lang="en-US" smtClean="0"/>
              <a:t>Say algorithm never </a:t>
            </a:r>
            <a:r>
              <a:rPr lang="en-US" dirty="0" smtClean="0"/>
              <a:t>compared </a:t>
            </a:r>
            <a:r>
              <a:rPr lang="en-US" smtClean="0"/>
              <a:t>some element </a:t>
            </a:r>
            <a:r>
              <a:rPr lang="en-US" dirty="0" smtClean="0"/>
              <a:t>to any </a:t>
            </a:r>
            <a:r>
              <a:rPr lang="en-US" smtClean="0"/>
              <a:t>other element. 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Then </a:t>
            </a:r>
            <a:r>
              <a:rPr lang="en-US" smtClean="0"/>
              <a:t>the algorithm doesn’t </a:t>
            </a:r>
            <a:r>
              <a:rPr lang="en-US" dirty="0" smtClean="0"/>
              <a:t>know anything about </a:t>
            </a:r>
            <a:r>
              <a:rPr lang="en-US" smtClean="0"/>
              <a:t>this element.  </a:t>
            </a:r>
            <a:r>
              <a:rPr lang="en-US" dirty="0" smtClean="0"/>
              <a:t>It could be the max, or not the max.</a:t>
            </a:r>
          </a:p>
          <a:p>
            <a:pPr lvl="2">
              <a:defRPr/>
            </a:pPr>
            <a:r>
              <a:rPr lang="en-US" dirty="0" smtClean="0"/>
              <a:t>Thus, </a:t>
            </a:r>
            <a:r>
              <a:rPr lang="en-US" smtClean="0"/>
              <a:t>the algorithm can’t </a:t>
            </a:r>
            <a:r>
              <a:rPr lang="en-US" dirty="0" smtClean="0"/>
              <a:t>correctly output the max without comparing </a:t>
            </a:r>
            <a:r>
              <a:rPr lang="en-US" smtClean="0"/>
              <a:t>this element  to </a:t>
            </a:r>
            <a:r>
              <a:rPr lang="en-US" dirty="0" smtClean="0"/>
              <a:t>some others.</a:t>
            </a:r>
          </a:p>
          <a:p>
            <a:pPr lvl="1">
              <a:defRPr/>
            </a:pPr>
            <a:r>
              <a:rPr lang="en-US" dirty="0" smtClean="0"/>
              <a:t>Say there are </a:t>
            </a:r>
            <a:r>
              <a:rPr lang="en-US" smtClean="0"/>
              <a:t>two elements, </a:t>
            </a:r>
            <a:r>
              <a:rPr lang="en-US" dirty="0" smtClean="0"/>
              <a:t>and both are larger than </a:t>
            </a:r>
            <a:r>
              <a:rPr lang="en-US" smtClean="0"/>
              <a:t>every element they’ve </a:t>
            </a:r>
            <a:r>
              <a:rPr lang="en-US" dirty="0" smtClean="0"/>
              <a:t>been compared to.</a:t>
            </a:r>
          </a:p>
          <a:p>
            <a:pPr lvl="2">
              <a:defRPr/>
            </a:pPr>
            <a:r>
              <a:rPr lang="en-US" dirty="0" smtClean="0"/>
              <a:t>Then either one of them could be the max.</a:t>
            </a:r>
          </a:p>
          <a:p>
            <a:pPr lvl="2">
              <a:defRPr/>
            </a:pPr>
            <a:r>
              <a:rPr lang="en-US" smtClean="0"/>
              <a:t>So algorithm can’t </a:t>
            </a:r>
            <a:r>
              <a:rPr lang="en-US" dirty="0" smtClean="0"/>
              <a:t>output the max without comparing these two </a:t>
            </a:r>
            <a:r>
              <a:rPr lang="en-US" dirty="0" err="1" smtClean="0"/>
              <a:t>elts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Let’s formalize this intuition.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the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93100" cy="5334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At any stage of the </a:t>
            </a:r>
            <a:r>
              <a:rPr lang="en-US" dirty="0" err="1" smtClean="0"/>
              <a:t>alg</a:t>
            </a:r>
            <a:r>
              <a:rPr lang="en-US" dirty="0" smtClean="0"/>
              <a:t>, give every array element one of 3 colors, white, blue or red.</a:t>
            </a:r>
          </a:p>
          <a:p>
            <a:pPr lvl="1">
              <a:defRPr/>
            </a:pPr>
            <a:r>
              <a:rPr lang="en-US" dirty="0" smtClean="0"/>
              <a:t>White means </a:t>
            </a:r>
            <a:r>
              <a:rPr lang="en-US" smtClean="0"/>
              <a:t>this element  has </a:t>
            </a:r>
            <a:r>
              <a:rPr lang="en-US" dirty="0" smtClean="0"/>
              <a:t>never been compared to any </a:t>
            </a:r>
            <a:r>
              <a:rPr lang="en-US" smtClean="0"/>
              <a:t>other element.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Blue means </a:t>
            </a:r>
            <a:r>
              <a:rPr lang="en-US" smtClean="0"/>
              <a:t>this element is </a:t>
            </a:r>
            <a:r>
              <a:rPr lang="en-US" dirty="0" smtClean="0"/>
              <a:t>bigger than all </a:t>
            </a:r>
            <a:r>
              <a:rPr lang="en-US" smtClean="0"/>
              <a:t>the elements   it’s </a:t>
            </a:r>
            <a:r>
              <a:rPr lang="en-US" dirty="0" smtClean="0"/>
              <a:t>been compared to.</a:t>
            </a:r>
          </a:p>
          <a:p>
            <a:pPr lvl="1">
              <a:defRPr/>
            </a:pPr>
            <a:r>
              <a:rPr lang="en-US" dirty="0" smtClean="0"/>
              <a:t>Red means </a:t>
            </a:r>
            <a:r>
              <a:rPr lang="en-US" smtClean="0"/>
              <a:t>this element was </a:t>
            </a:r>
            <a:r>
              <a:rPr lang="en-US" dirty="0" smtClean="0"/>
              <a:t>smaller than </a:t>
            </a:r>
            <a:r>
              <a:rPr lang="en-US" smtClean="0"/>
              <a:t>some element  it </a:t>
            </a:r>
            <a:r>
              <a:rPr lang="en-US" dirty="0" smtClean="0"/>
              <a:t>was compared to.</a:t>
            </a:r>
          </a:p>
          <a:p>
            <a:pPr lvl="1">
              <a:defRPr/>
            </a:pPr>
            <a:r>
              <a:rPr lang="en-US" dirty="0" smtClean="0"/>
              <a:t>Let w</a:t>
            </a:r>
            <a:r>
              <a:rPr lang="en-US" baseline="-25000" dirty="0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 be number of white, blue and red elements after A has done k comparisons.</a:t>
            </a:r>
          </a:p>
          <a:p>
            <a:pPr lvl="2">
              <a:defRPr/>
            </a:pPr>
            <a:r>
              <a:rPr lang="en-US" dirty="0" smtClean="0"/>
              <a:t>So initially, w</a:t>
            </a:r>
            <a:r>
              <a:rPr lang="en-US" baseline="-25000" dirty="0" smtClean="0"/>
              <a:t>0</a:t>
            </a:r>
            <a:r>
              <a:rPr lang="en-US" dirty="0" smtClean="0"/>
              <a:t>=n and b</a:t>
            </a:r>
            <a:r>
              <a:rPr lang="en-US" baseline="-25000" dirty="0" smtClean="0"/>
              <a:t>0</a:t>
            </a:r>
            <a:r>
              <a:rPr lang="en-US" dirty="0" smtClean="0"/>
              <a:t>=r</a:t>
            </a:r>
            <a:r>
              <a:rPr lang="en-US" baseline="-25000" dirty="0" smtClean="0"/>
              <a:t>0</a:t>
            </a:r>
            <a:r>
              <a:rPr lang="en-US" dirty="0" smtClean="0"/>
              <a:t>=0. </a:t>
            </a:r>
          </a:p>
          <a:p>
            <a:pPr>
              <a:defRPr/>
            </a:pPr>
            <a:r>
              <a:rPr lang="en-US" dirty="0" smtClean="0"/>
              <a:t>We’ll show that for any k,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n-k.</a:t>
            </a:r>
          </a:p>
          <a:p>
            <a:pPr>
              <a:defRPr/>
            </a:pPr>
            <a:r>
              <a:rPr lang="en-US" dirty="0" smtClean="0"/>
              <a:t>We’ll show that as long as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&gt; 1, A can’t terminate.</a:t>
            </a:r>
          </a:p>
          <a:p>
            <a:pPr>
              <a:defRPr/>
            </a:pPr>
            <a:r>
              <a:rPr lang="en-US" dirty="0" smtClean="0"/>
              <a:t>Hence, when A terminates, we have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k</a:t>
            </a:r>
            <a:r>
              <a:rPr lang="en-US" dirty="0" err="1" smtClean="0"/>
              <a:t>+b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= 1, and A must have done k</a:t>
            </a:r>
            <a:r>
              <a:rPr lang="en-US" dirty="0" smtClean="0">
                <a:latin typeface="Symbol" pitchFamily="18" charset="2"/>
              </a:rPr>
              <a:t> ³</a:t>
            </a:r>
            <a:r>
              <a:rPr lang="en-US" dirty="0" smtClean="0"/>
              <a:t> n-1 comparisons.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38699</TotalTime>
  <Words>2934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Lower Bounds</vt:lpstr>
      <vt:lpstr>Upper and lower bounds</vt:lpstr>
      <vt:lpstr>Upper and lower bounds</vt:lpstr>
      <vt:lpstr>A warm-up</vt:lpstr>
      <vt:lpstr>Outline</vt:lpstr>
      <vt:lpstr>Merging two lists</vt:lpstr>
      <vt:lpstr>Merging two lists</vt:lpstr>
      <vt:lpstr>Finding the max</vt:lpstr>
      <vt:lpstr>Finding the max</vt:lpstr>
      <vt:lpstr>Finding the max</vt:lpstr>
      <vt:lpstr>Finding the max</vt:lpstr>
      <vt:lpstr>Finding the max</vt:lpstr>
      <vt:lpstr>Finding the max and min</vt:lpstr>
      <vt:lpstr>Finding the max and min</vt:lpstr>
      <vt:lpstr>Finding the max and min</vt:lpstr>
      <vt:lpstr>Finding the max and min</vt:lpstr>
      <vt:lpstr>Finding the max and min</vt:lpstr>
      <vt:lpstr>Finding the max and min</vt:lpstr>
      <vt:lpstr>Finding the max and min</vt:lpstr>
      <vt:lpstr>Finding the max and min</vt:lpstr>
      <vt:lpstr>Sorting</vt:lpstr>
      <vt:lpstr>Decision trees</vt:lpstr>
      <vt:lpstr>Decision trees</vt:lpstr>
      <vt:lpstr>Lower bound for sorting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2406</cp:revision>
  <cp:lastPrinted>2020-04-24T01:48:49Z</cp:lastPrinted>
  <dcterms:created xsi:type="dcterms:W3CDTF">2004-01-06T19:40:29Z</dcterms:created>
  <dcterms:modified xsi:type="dcterms:W3CDTF">2021-04-21T10:29:09Z</dcterms:modified>
</cp:coreProperties>
</file>