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88" r:id="rId2"/>
    <p:sldId id="257" r:id="rId3"/>
    <p:sldId id="258" r:id="rId4"/>
    <p:sldId id="286" r:id="rId5"/>
    <p:sldId id="287" r:id="rId6"/>
    <p:sldId id="262" r:id="rId7"/>
    <p:sldId id="280" r:id="rId8"/>
    <p:sldId id="263" r:id="rId9"/>
    <p:sldId id="266" r:id="rId10"/>
    <p:sldId id="265" r:id="rId11"/>
    <p:sldId id="272" r:id="rId12"/>
    <p:sldId id="281" r:id="rId13"/>
    <p:sldId id="273" r:id="rId14"/>
    <p:sldId id="302" r:id="rId15"/>
    <p:sldId id="303" r:id="rId16"/>
    <p:sldId id="304" r:id="rId17"/>
    <p:sldId id="268" r:id="rId18"/>
    <p:sldId id="289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000000"/>
    <a:srgbClr val="FFFF00"/>
    <a:srgbClr val="56FF21"/>
    <a:srgbClr val="FFCCCC"/>
    <a:srgbClr val="996633"/>
    <a:srgbClr val="66FF33"/>
    <a:srgbClr val="33CC3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6835" autoAdjust="0"/>
    <p:restoredTop sz="95463" autoAdjust="0"/>
  </p:normalViewPr>
  <p:slideViewPr>
    <p:cSldViewPr snapToGrid="0">
      <p:cViewPr varScale="1">
        <p:scale>
          <a:sx n="128" d="100"/>
          <a:sy n="128" d="100"/>
        </p:scale>
        <p:origin x="1569" y="75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065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92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01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8830372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012" y="8830372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17" tIns="46109" rIns="92217" bIns="461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61FA-4B87-41D2-8B3A-319934D9D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68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70" y="1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>
            <a:lvl1pPr algn="r"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257" y="4416196"/>
            <a:ext cx="5141888" cy="4182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8832388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70" y="8832388"/>
            <a:ext cx="3039231" cy="46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94" tIns="46546" rIns="93094" bIns="46546" numCol="1" anchor="b" anchorCtr="0" compatLnSpc="1">
            <a:prstTxWarp prst="textNoShape">
              <a:avLst/>
            </a:prstTxWarp>
          </a:bodyPr>
          <a:lstStyle>
            <a:lvl1pPr algn="r" defTabSz="930177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47438D-BA6F-40D9-ABA6-566D443CBB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47438D-BA6F-40D9-ABA6-566D443CBBC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1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DBEE5-E17D-4BF3-9847-9CA3FDCFE2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A90B0-002B-4919-AB3A-FBF5F685B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5D51E-6119-4C79-84FA-8E3351F13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48907-AA9A-4436-BDDF-5D3276C37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30ADC-1C36-4D29-8719-BDC44AB61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AB9E-3DA0-4F3D-81B0-99715C5EB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C98EA-20AD-458E-ACBD-6A81A9AAD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81A28-A41B-4AF1-A84C-38FD00CF32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DB787-519F-4BFC-AEDB-9A73C1B94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7C16D-E411-4860-8891-770A1F104A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FAD6-513B-41B8-B2EB-F6D6275D3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B7874-BF14-4A9D-9E72-D8D206372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4FC9E-DD07-479A-8BC6-A8BBE8DA57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67478C0-D0BD-46E2-A9AE-2FC9372F4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</a:t>
            </a:r>
            <a:r>
              <a:rPr lang="en-US" altLang="en-US" sz="3600"/>
              <a:t>2</a:t>
            </a:r>
            <a:r>
              <a:rPr lang="en-US" altLang="en-US" sz="3600" smtClean="0"/>
              <a:t/>
            </a:r>
            <a:br>
              <a:rPr lang="en-US" altLang="en-US" sz="3600" smtClean="0"/>
            </a:br>
            <a:r>
              <a:rPr lang="en-US" altLang="en-US" sz="3600" smtClean="0"/>
              <a:t>Scheduling, Knapsack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200" smtClean="0"/>
              <a:t>CS240		Spring </a:t>
            </a:r>
            <a:r>
              <a:rPr lang="en-US" altLang="en-US" sz="3200" smtClean="0"/>
              <a:t>2021</a:t>
            </a:r>
            <a:endParaRPr lang="en-US" altLang="en-US" sz="3200" smtClean="0"/>
          </a:p>
          <a:p>
            <a:pPr eaLnBrk="1" hangingPunct="1"/>
            <a:r>
              <a:rPr lang="en-US" altLang="en-US" sz="3200" i="1" smtClean="0"/>
              <a:t>Rui Fan</a:t>
            </a:r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2947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356100"/>
          </a:xfrm>
        </p:spPr>
        <p:txBody>
          <a:bodyPr>
            <a:normAutofit/>
          </a:bodyPr>
          <a:lstStyle/>
          <a:p>
            <a:r>
              <a:rPr lang="en-US" dirty="0" smtClean="0"/>
              <a:t>Next, we prove LS always gives a schedule at most twice the optimal.</a:t>
            </a:r>
          </a:p>
          <a:p>
            <a:r>
              <a:rPr lang="en-US" dirty="0" smtClean="0"/>
              <a:t>Suppose LS gives </a:t>
            </a:r>
            <a:r>
              <a:rPr lang="en-US" dirty="0" err="1" smtClean="0"/>
              <a:t>makespan</a:t>
            </a:r>
            <a:r>
              <a:rPr lang="en-US" dirty="0" smtClean="0"/>
              <a:t> of M.</a:t>
            </a:r>
          </a:p>
          <a:p>
            <a:r>
              <a:rPr lang="en-US" dirty="0" smtClean="0"/>
              <a:t>Let the optimal schedule have </a:t>
            </a:r>
            <a:r>
              <a:rPr lang="en-US" dirty="0" err="1" smtClean="0"/>
              <a:t>makespan</a:t>
            </a:r>
            <a:r>
              <a:rPr lang="en-US" dirty="0" smtClean="0"/>
              <a:t> M*.</a:t>
            </a:r>
          </a:p>
          <a:p>
            <a:r>
              <a:rPr lang="en-US" dirty="0" smtClean="0"/>
              <a:t>We prove that M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£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2M*.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24300"/>
            <a:ext cx="8432800" cy="29337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picture above is the schedule produced by list scheduling.</a:t>
            </a:r>
          </a:p>
          <a:p>
            <a:r>
              <a:rPr lang="en-US" dirty="0" smtClean="0"/>
              <a:t>Consider task X that finishes last.</a:t>
            </a:r>
          </a:p>
          <a:p>
            <a:pPr lvl="1"/>
            <a:r>
              <a:rPr lang="en-US" dirty="0" smtClean="0"/>
              <a:t>Say X starts at time T, and has length t.</a:t>
            </a:r>
            <a:endParaRPr lang="en-US" u="sng" dirty="0" smtClean="0"/>
          </a:p>
          <a:p>
            <a:r>
              <a:rPr lang="en-US" dirty="0" smtClean="0">
                <a:solidFill>
                  <a:srgbClr val="1503FB"/>
                </a:solidFill>
              </a:rPr>
              <a:t>Claim 1 </a:t>
            </a:r>
            <a:r>
              <a:rPr lang="en-US" dirty="0" smtClean="0"/>
              <a:t>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t.</a:t>
            </a:r>
          </a:p>
          <a:p>
            <a:pPr lvl="1"/>
            <a:r>
              <a:rPr lang="en-US" dirty="0" smtClean="0"/>
              <a:t>In any schedule, X has to run on some process.</a:t>
            </a:r>
          </a:p>
          <a:p>
            <a:pPr lvl="1"/>
            <a:r>
              <a:rPr lang="en-US" dirty="0" smtClean="0"/>
              <a:t>Since X takes t time, every schedule, including the opt, takes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t time.</a:t>
            </a:r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22700"/>
            <a:ext cx="8519746" cy="30353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 2 </a:t>
            </a:r>
            <a:r>
              <a:rPr lang="en-US" dirty="0" smtClean="0"/>
              <a:t>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pPr lvl="1"/>
            <a:r>
              <a:rPr lang="en-US" dirty="0" smtClean="0"/>
              <a:t>Up to time T, </a:t>
            </a:r>
            <a:r>
              <a:rPr lang="en-US" dirty="0" smtClean="0">
                <a:solidFill>
                  <a:srgbClr val="000000"/>
                </a:solidFill>
              </a:rPr>
              <a:t>no processor is </a:t>
            </a:r>
            <a:r>
              <a:rPr lang="en-US" dirty="0" smtClean="0"/>
              <a:t>ever idle.</a:t>
            </a:r>
          </a:p>
          <a:p>
            <a:pPr lvl="2"/>
            <a:r>
              <a:rPr lang="en-US" dirty="0" smtClean="0"/>
              <a:t>Up to T, there’s always some unfinished job.</a:t>
            </a:r>
          </a:p>
          <a:p>
            <a:pPr lvl="2"/>
            <a:r>
              <a:rPr lang="en-US" dirty="0" smtClean="0"/>
              <a:t>As soon as a processor finishes one job, it’s assigned another one.</a:t>
            </a:r>
          </a:p>
          <a:p>
            <a:pPr lvl="1"/>
            <a:r>
              <a:rPr lang="en-US" dirty="0" smtClean="0"/>
              <a:t>So at time T, each processor completed T units of work.</a:t>
            </a:r>
          </a:p>
          <a:p>
            <a:pPr lvl="1"/>
            <a:r>
              <a:rPr lang="en-US" dirty="0" smtClean="0"/>
              <a:t>So total amount of work in all the jobs is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</a:t>
            </a:r>
            <a:r>
              <a:rPr lang="en-US" dirty="0" err="1" smtClean="0"/>
              <a:t>mT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In the opt schedule, m processors complete at most m units of work per time unit.</a:t>
            </a:r>
          </a:p>
          <a:p>
            <a:pPr lvl="1"/>
            <a:r>
              <a:rPr lang="en-US" dirty="0" smtClean="0"/>
              <a:t>So length of opt schedule is </a:t>
            </a:r>
            <a:r>
              <a:rPr lang="en-US" dirty="0" smtClean="0">
                <a:latin typeface="Symbol" pitchFamily="18" charset="2"/>
              </a:rPr>
              <a:t>³ </a:t>
            </a:r>
            <a:r>
              <a:rPr lang="en-US" dirty="0" smtClean="0"/>
              <a:t>(total work)/m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err="1" smtClean="0"/>
              <a:t>mT</a:t>
            </a:r>
            <a:r>
              <a:rPr lang="en-US" dirty="0" smtClean="0"/>
              <a:t>/m = T.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is a 2-approximation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71900"/>
            <a:ext cx="8229600" cy="2550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From Claims 1 and 2, we have M*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³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t and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T.</a:t>
            </a:r>
          </a:p>
          <a:p>
            <a:r>
              <a:rPr lang="en-US" dirty="0" smtClean="0"/>
              <a:t>So M*</a:t>
            </a:r>
            <a:r>
              <a:rPr lang="en-US" dirty="0" smtClean="0">
                <a:solidFill>
                  <a:schemeClr val="tx1"/>
                </a:solidFill>
                <a:latin typeface="Symbol" pitchFamily="18" charset="2"/>
              </a:rPr>
              <a:t> ³</a:t>
            </a:r>
            <a:r>
              <a:rPr lang="en-US" dirty="0" smtClean="0"/>
              <a:t> max(</a:t>
            </a:r>
            <a:r>
              <a:rPr lang="en-US" dirty="0" err="1" smtClean="0"/>
              <a:t>T,t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M = T + t, because X is last job to finish.</a:t>
            </a:r>
          </a:p>
          <a:p>
            <a:r>
              <a:rPr lang="en-US" dirty="0" smtClean="0"/>
              <a:t>So M/M*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(</a:t>
            </a:r>
            <a:r>
              <a:rPr lang="en-US" dirty="0" err="1" smtClean="0"/>
              <a:t>T+t</a:t>
            </a:r>
            <a:r>
              <a:rPr lang="en-US" dirty="0" smtClean="0"/>
              <a:t>)/max(</a:t>
            </a:r>
            <a:r>
              <a:rPr lang="en-US" dirty="0" err="1" smtClean="0"/>
              <a:t>T,t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mtClean="0"/>
              <a:t>2.</a:t>
            </a:r>
            <a:endParaRPr lang="en-US" dirty="0" smtClean="0"/>
          </a:p>
        </p:txBody>
      </p:sp>
      <p:grpSp>
        <p:nvGrpSpPr>
          <p:cNvPr id="4" name="Group 33"/>
          <p:cNvGrpSpPr/>
          <p:nvPr/>
        </p:nvGrpSpPr>
        <p:grpSpPr>
          <a:xfrm>
            <a:off x="1560902" y="1025824"/>
            <a:ext cx="5119298" cy="2758776"/>
            <a:chOff x="1560902" y="1025824"/>
            <a:chExt cx="5119298" cy="2758776"/>
          </a:xfrm>
        </p:grpSpPr>
        <p:grpSp>
          <p:nvGrpSpPr>
            <p:cNvPr id="5" name="Group 3"/>
            <p:cNvGrpSpPr/>
            <p:nvPr/>
          </p:nvGrpSpPr>
          <p:grpSpPr>
            <a:xfrm>
              <a:off x="1560902" y="1025824"/>
              <a:ext cx="5119298" cy="2758776"/>
              <a:chOff x="355886" y="606724"/>
              <a:chExt cx="5952896" cy="3255136"/>
            </a:xfrm>
          </p:grpSpPr>
          <p:grpSp>
            <p:nvGrpSpPr>
              <p:cNvPr id="6" name="Group 13"/>
              <p:cNvGrpSpPr/>
              <p:nvPr/>
            </p:nvGrpSpPr>
            <p:grpSpPr>
              <a:xfrm>
                <a:off x="1506267" y="1363453"/>
                <a:ext cx="2297981" cy="431800"/>
                <a:chOff x="1506268" y="1363453"/>
                <a:chExt cx="2297981" cy="431800"/>
              </a:xfrm>
            </p:grpSpPr>
            <p:sp>
              <p:nvSpPr>
                <p:cNvPr id="31" name="Rounded Rectangle 2"/>
                <p:cNvSpPr/>
                <p:nvPr/>
              </p:nvSpPr>
              <p:spPr bwMode="auto">
                <a:xfrm>
                  <a:off x="1506268" y="1363453"/>
                  <a:ext cx="1435100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2941367" y="1363453"/>
                  <a:ext cx="862882" cy="4318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14"/>
              <p:cNvGrpSpPr/>
              <p:nvPr/>
            </p:nvGrpSpPr>
            <p:grpSpPr>
              <a:xfrm>
                <a:off x="1506267" y="2657416"/>
                <a:ext cx="3695459" cy="431800"/>
                <a:chOff x="4879197" y="819989"/>
                <a:chExt cx="3695459" cy="431800"/>
              </a:xfrm>
              <a:solidFill>
                <a:srgbClr val="FFFF00"/>
              </a:solidFill>
            </p:grpSpPr>
            <p:sp>
              <p:nvSpPr>
                <p:cNvPr id="29" name="Rounded Rectangle 5"/>
                <p:cNvSpPr/>
                <p:nvPr/>
              </p:nvSpPr>
              <p:spPr bwMode="auto">
                <a:xfrm>
                  <a:off x="4879197" y="819989"/>
                  <a:ext cx="139220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6"/>
                <p:cNvSpPr/>
                <p:nvPr/>
              </p:nvSpPr>
              <p:spPr bwMode="auto">
                <a:xfrm>
                  <a:off x="6276675" y="819989"/>
                  <a:ext cx="2297981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5"/>
              <p:cNvGrpSpPr/>
              <p:nvPr/>
            </p:nvGrpSpPr>
            <p:grpSpPr>
              <a:xfrm>
                <a:off x="1506267" y="2226095"/>
                <a:ext cx="2755182" cy="431800"/>
                <a:chOff x="4905075" y="1527355"/>
                <a:chExt cx="2755182" cy="431800"/>
              </a:xfrm>
              <a:solidFill>
                <a:srgbClr val="56FF21"/>
              </a:solidFill>
            </p:grpSpPr>
            <p:sp>
              <p:nvSpPr>
                <p:cNvPr id="26" name="Rounded Rectangle 7"/>
                <p:cNvSpPr/>
                <p:nvPr/>
              </p:nvSpPr>
              <p:spPr bwMode="auto">
                <a:xfrm>
                  <a:off x="4905075" y="1527355"/>
                  <a:ext cx="2116827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8"/>
                <p:cNvSpPr/>
                <p:nvPr/>
              </p:nvSpPr>
              <p:spPr bwMode="auto">
                <a:xfrm>
                  <a:off x="7027175" y="1527355"/>
                  <a:ext cx="633082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2"/>
              <p:cNvGrpSpPr/>
              <p:nvPr/>
            </p:nvGrpSpPr>
            <p:grpSpPr>
              <a:xfrm>
                <a:off x="1506267" y="1803399"/>
                <a:ext cx="4454586" cy="431800"/>
                <a:chOff x="1506267" y="1803399"/>
                <a:chExt cx="4454586" cy="431800"/>
              </a:xfrm>
              <a:solidFill>
                <a:srgbClr val="FF0000"/>
              </a:solidFill>
            </p:grpSpPr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1506267" y="1803399"/>
                  <a:ext cx="1927045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3444335" y="1803399"/>
                  <a:ext cx="2516518" cy="4318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10" name="Group 35"/>
              <p:cNvGrpSpPr/>
              <p:nvPr/>
            </p:nvGrpSpPr>
            <p:grpSpPr>
              <a:xfrm>
                <a:off x="3309666" y="606724"/>
                <a:ext cx="465826" cy="2970365"/>
                <a:chOff x="3309666" y="575094"/>
                <a:chExt cx="465826" cy="2970365"/>
              </a:xfrm>
            </p:grpSpPr>
            <p:cxnSp>
              <p:nvCxnSpPr>
                <p:cNvPr id="22" name="Straight Connector 21"/>
                <p:cNvCxnSpPr/>
                <p:nvPr/>
              </p:nvCxnSpPr>
              <p:spPr bwMode="auto">
                <a:xfrm rot="5400000">
                  <a:off x="2122098" y="222561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3309666" y="57509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T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11" name="Group 37"/>
              <p:cNvGrpSpPr/>
              <p:nvPr/>
            </p:nvGrpSpPr>
            <p:grpSpPr>
              <a:xfrm>
                <a:off x="355886" y="1423359"/>
                <a:ext cx="1145110" cy="1575859"/>
                <a:chOff x="355886" y="1423359"/>
                <a:chExt cx="1145110" cy="1575859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1035169" y="1423359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1</a:t>
                  </a:r>
                  <a:endParaRPr lang="en-US" sz="1400" baseline="-25000" dirty="0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026544" y="1837426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2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035170" y="2286000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/>
                    <a:t>3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26544" y="2691441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p</a:t>
                  </a:r>
                  <a:r>
                    <a:rPr lang="en-US" sz="1400" baseline="-25000" dirty="0" smtClean="0"/>
                    <a:t>4</a:t>
                  </a:r>
                  <a:endParaRPr lang="en-US" sz="1400" baseline="-25000" dirty="0"/>
                </a:p>
              </p:txBody>
            </p:sp>
            <p:sp>
              <p:nvSpPr>
                <p:cNvPr id="20" name="Left Brace 19"/>
                <p:cNvSpPr/>
                <p:nvPr/>
              </p:nvSpPr>
              <p:spPr bwMode="auto">
                <a:xfrm>
                  <a:off x="785003" y="1526876"/>
                  <a:ext cx="319177" cy="1380227"/>
                </a:xfrm>
                <a:prstGeom prst="leftBrac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886" y="2038709"/>
                  <a:ext cx="842515" cy="3631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grpSp>
            <p:nvGrpSpPr>
              <p:cNvPr id="34" name="Group 34"/>
              <p:cNvGrpSpPr/>
              <p:nvPr/>
            </p:nvGrpSpPr>
            <p:grpSpPr>
              <a:xfrm>
                <a:off x="5842956" y="606724"/>
                <a:ext cx="465826" cy="2970365"/>
                <a:chOff x="5842956" y="606724"/>
                <a:chExt cx="465826" cy="2970365"/>
              </a:xfrm>
            </p:grpSpPr>
            <p:cxnSp>
              <p:nvCxnSpPr>
                <p:cNvPr id="14" name="Straight Connector 13"/>
                <p:cNvCxnSpPr/>
                <p:nvPr/>
              </p:nvCxnSpPr>
              <p:spPr bwMode="auto">
                <a:xfrm rot="5400000">
                  <a:off x="4655388" y="2257246"/>
                  <a:ext cx="2639687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5842956" y="606724"/>
                  <a:ext cx="465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M</a:t>
                  </a:r>
                  <a:endParaRPr lang="en-US" sz="1400" baseline="-25000" dirty="0"/>
                </a:p>
              </p:txBody>
            </p:sp>
          </p:grpSp>
          <p:sp>
            <p:nvSpPr>
              <p:cNvPr id="12" name="Right Brace 11"/>
              <p:cNvSpPr/>
              <p:nvPr/>
            </p:nvSpPr>
            <p:spPr bwMode="auto">
              <a:xfrm rot="5400000">
                <a:off x="4554749" y="2139353"/>
                <a:ext cx="310546" cy="2501661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54744" y="3554083"/>
                <a:ext cx="4658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</a:t>
                </a:r>
                <a:endParaRPr lang="en-US" sz="1400" baseline="-25000" dirty="0"/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5060405" y="2041824"/>
              <a:ext cx="4005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X</a:t>
              </a:r>
              <a:endParaRPr lang="en-US" sz="16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scheduling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101173" cy="4981576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Worst case for LS occurred when longest job was scheduled last.</a:t>
            </a:r>
          </a:p>
          <a:p>
            <a:pPr lvl="1"/>
            <a:r>
              <a:rPr lang="en-US" smtClean="0"/>
              <a:t>Large jobs are “dangerous” at end.</a:t>
            </a:r>
          </a:p>
          <a:p>
            <a:r>
              <a:rPr lang="en-US" smtClean="0"/>
              <a:t>Let’s try to schedule longest jobs first.</a:t>
            </a:r>
          </a:p>
          <a:p>
            <a:r>
              <a:rPr lang="en-US" smtClean="0"/>
              <a:t>Longest processing time (LPT) schedule is just like list scheduling, except it first sorts tasks by nonincreasing order of size.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For three processors and tasks with sizes 2, </a:t>
            </a:r>
            <a:r>
              <a:rPr lang="en-US"/>
              <a:t>3, 3, 4, 5, 6, </a:t>
            </a:r>
            <a:r>
              <a:rPr lang="en-US" smtClean="0"/>
              <a:t>8, LPT first sorts the jobs as 8,6,5,4,3,3,2.  Then it assigns p</a:t>
            </a:r>
            <a:r>
              <a:rPr lang="en-US" baseline="-25000" smtClean="0"/>
              <a:t>1</a:t>
            </a:r>
            <a:r>
              <a:rPr lang="en-US" smtClean="0"/>
              <a:t> tasks 8,3, p</a:t>
            </a:r>
            <a:r>
              <a:rPr lang="en-US" baseline="-25000" smtClean="0"/>
              <a:t>2</a:t>
            </a:r>
            <a:r>
              <a:rPr lang="en-US" smtClean="0"/>
              <a:t> tasks 6,3, p</a:t>
            </a:r>
            <a:r>
              <a:rPr lang="en-US" baseline="-25000" smtClean="0"/>
              <a:t>3</a:t>
            </a:r>
            <a:r>
              <a:rPr lang="en-US" smtClean="0"/>
              <a:t> tasks 5,4,2, for a makespan of 11.</a:t>
            </a:r>
          </a:p>
          <a:p>
            <a:r>
              <a:rPr lang="en-US" smtClean="0"/>
              <a:t>LPT has an approximation ratio of 4/3.</a:t>
            </a:r>
          </a:p>
        </p:txBody>
      </p:sp>
    </p:spTree>
    <p:extLst>
      <p:ext uri="{BB962C8B-B14F-4D97-AF65-F5344CB8AC3E}">
        <p14:creationId xmlns:p14="http://schemas.microsoft.com/office/powerpoint/2010/main" val="22442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LPT is a 4/3-approximation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solidFill>
                  <a:srgbClr val="140EFA"/>
                </a:solidFill>
              </a:rPr>
              <a:t>Thm</a:t>
            </a:r>
            <a:r>
              <a:rPr lang="en-US"/>
              <a:t> Suppose the optimal makespan is M*, and </a:t>
            </a:r>
            <a:r>
              <a:rPr lang="en-US" smtClean="0"/>
              <a:t>LPT </a:t>
            </a:r>
            <a:r>
              <a:rPr lang="en-US"/>
              <a:t>produces a schedule with makespan M.  Then </a:t>
            </a:r>
            <a:r>
              <a:rPr lang="en-US" smtClean="0"/>
              <a:t>M </a:t>
            </a:r>
            <a:r>
              <a:rPr lang="en-US" smtClean="0">
                <a:latin typeface="Symbol" pitchFamily="18" charset="2"/>
              </a:rPr>
              <a:t>£</a:t>
            </a:r>
            <a:r>
              <a:rPr lang="en-US" smtClean="0"/>
              <a:t> 4/3 M*.</a:t>
            </a:r>
          </a:p>
          <a:p>
            <a:r>
              <a:rPr lang="en-US" smtClean="0"/>
              <a:t>Let X be the last job to finish.  Assume it starts at time T and has size t.</a:t>
            </a:r>
          </a:p>
          <a:p>
            <a:r>
              <a:rPr lang="en-US" smtClean="0"/>
              <a:t>Assume WLOG that X is the last job to start.</a:t>
            </a:r>
          </a:p>
          <a:p>
            <a:pPr lvl="1"/>
            <a:r>
              <a:rPr lang="en-US" smtClean="0"/>
              <a:t>If not, then say Y starts after T.</a:t>
            </a:r>
          </a:p>
          <a:p>
            <a:pPr lvl="1"/>
            <a:r>
              <a:rPr lang="en-US" smtClean="0"/>
              <a:t>Y finishes before T+t.  So we can remove Y without increasing the makespan.</a:t>
            </a:r>
          </a:p>
          <a:p>
            <a:r>
              <a:rPr lang="en-US" smtClean="0">
                <a:solidFill>
                  <a:srgbClr val="140EFA"/>
                </a:solidFill>
              </a:rPr>
              <a:t>Cor 1</a:t>
            </a:r>
            <a:r>
              <a:rPr lang="en-US" smtClean="0"/>
              <a:t> X is the smallest job.</a:t>
            </a:r>
          </a:p>
          <a:p>
            <a:pPr lvl="1"/>
            <a:r>
              <a:rPr lang="en-US" smtClean="0"/>
              <a:t>X is the last job to start, so due to LPT scheduling it’s the smallest.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1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LPT is a 4/3-approximation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522292" cy="1560351"/>
          </a:xfrm>
        </p:spPr>
        <p:txBody>
          <a:bodyPr>
            <a:normAutofit fontScale="92500" lnSpcReduction="10000"/>
          </a:bodyPr>
          <a:lstStyle/>
          <a:p>
            <a:r>
              <a:rPr lang="en-US" sz="2600" smtClean="0">
                <a:solidFill>
                  <a:srgbClr val="140EFA"/>
                </a:solidFill>
              </a:rPr>
              <a:t>Claim 1 </a:t>
            </a:r>
            <a:r>
              <a:rPr lang="en-US" sz="2600" smtClean="0"/>
              <a:t>LPT’s makespan = T+t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/>
              <a:t>M</a:t>
            </a:r>
            <a:r>
              <a:rPr lang="en-US" sz="2600" smtClean="0"/>
              <a:t>*+t.</a:t>
            </a:r>
          </a:p>
          <a:p>
            <a:pPr lvl="1"/>
            <a:r>
              <a:rPr lang="en-US" sz="2200" smtClean="0"/>
              <a:t>As in LS, no processor is idle up to time </a:t>
            </a:r>
            <a:r>
              <a:rPr lang="en-US" sz="2200"/>
              <a:t>T, so M* </a:t>
            </a:r>
            <a:r>
              <a:rPr lang="en-US" sz="2200">
                <a:latin typeface="Symbol" pitchFamily="18" charset="2"/>
              </a:rPr>
              <a:t>³ </a:t>
            </a:r>
            <a:r>
              <a:rPr lang="en-US" sz="2200"/>
              <a:t>T</a:t>
            </a:r>
            <a:r>
              <a:rPr lang="en-US" sz="2200" smtClean="0"/>
              <a:t>. </a:t>
            </a:r>
          </a:p>
          <a:p>
            <a:r>
              <a:rPr lang="en-US" sz="2600" smtClean="0">
                <a:solidFill>
                  <a:srgbClr val="140EFA"/>
                </a:solidFill>
              </a:rPr>
              <a:t>Case 1 </a:t>
            </a:r>
            <a:r>
              <a:rPr lang="en-US" sz="2600" smtClean="0"/>
              <a:t>t </a:t>
            </a:r>
            <a:r>
              <a:rPr lang="en-US" sz="2600">
                <a:latin typeface="Symbol" pitchFamily="18" charset="2"/>
              </a:rPr>
              <a:t>£ </a:t>
            </a:r>
            <a:r>
              <a:rPr lang="en-US" sz="2600" smtClean="0"/>
              <a:t>M*/3.</a:t>
            </a:r>
          </a:p>
          <a:p>
            <a:pPr lvl="1"/>
            <a:r>
              <a:rPr lang="en-US" sz="2200" smtClean="0"/>
              <a:t>Then LPT’s makespan </a:t>
            </a:r>
            <a:r>
              <a:rPr lang="en-US" sz="2200" smtClean="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t </a:t>
            </a:r>
            <a:r>
              <a:rPr lang="en-US" sz="2200">
                <a:latin typeface="Symbol" pitchFamily="18" charset="2"/>
              </a:rPr>
              <a:t>£ </a:t>
            </a:r>
            <a:r>
              <a:rPr lang="en-US" sz="2200" smtClean="0"/>
              <a:t>M* </a:t>
            </a:r>
            <a:r>
              <a:rPr lang="en-US" sz="2200"/>
              <a:t>+ </a:t>
            </a:r>
            <a:r>
              <a:rPr lang="en-US" sz="2200" smtClean="0"/>
              <a:t>M*/3 = 4/3 M*.</a:t>
            </a:r>
          </a:p>
          <a:p>
            <a:pPr lvl="1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7241100" y="4660213"/>
            <a:ext cx="1102808" cy="1461486"/>
            <a:chOff x="4360898" y="3100545"/>
            <a:chExt cx="897931" cy="1461486"/>
          </a:xfrm>
        </p:grpSpPr>
        <p:sp>
          <p:nvSpPr>
            <p:cNvPr id="33" name="Rounded Rectangle 4"/>
            <p:cNvSpPr/>
            <p:nvPr/>
          </p:nvSpPr>
          <p:spPr bwMode="auto">
            <a:xfrm>
              <a:off x="4636721" y="3455176"/>
              <a:ext cx="515745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5"/>
            <p:cNvSpPr/>
            <p:nvPr/>
          </p:nvSpPr>
          <p:spPr bwMode="auto">
            <a:xfrm>
              <a:off x="4473749" y="3830103"/>
              <a:ext cx="625536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2"/>
            <p:cNvSpPr/>
            <p:nvPr/>
          </p:nvSpPr>
          <p:spPr bwMode="auto">
            <a:xfrm>
              <a:off x="4360898" y="4214053"/>
              <a:ext cx="685208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9"/>
            <p:cNvSpPr/>
            <p:nvPr/>
          </p:nvSpPr>
          <p:spPr bwMode="auto">
            <a:xfrm>
              <a:off x="4822777" y="3100545"/>
              <a:ext cx="436052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64367" y="4660213"/>
            <a:ext cx="1623444" cy="1453321"/>
            <a:chOff x="2948676" y="3100545"/>
            <a:chExt cx="2028008" cy="1453321"/>
          </a:xfrm>
        </p:grpSpPr>
        <p:sp>
          <p:nvSpPr>
            <p:cNvPr id="38" name="Rounded Rectangle 6"/>
            <p:cNvSpPr/>
            <p:nvPr/>
          </p:nvSpPr>
          <p:spPr bwMode="auto">
            <a:xfrm>
              <a:off x="2948676" y="3471504"/>
              <a:ext cx="1728288" cy="347978"/>
            </a:xfrm>
            <a:prstGeom prst="roundRect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Rounded Rectangle 7"/>
            <p:cNvSpPr/>
            <p:nvPr/>
          </p:nvSpPr>
          <p:spPr bwMode="auto">
            <a:xfrm>
              <a:off x="2948676" y="3830103"/>
              <a:ext cx="1488615" cy="347978"/>
            </a:xfrm>
            <a:prstGeom prst="roundRect">
              <a:avLst/>
            </a:prstGeom>
            <a:solidFill>
              <a:srgbClr val="56FF2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Rounded Rectangle 39"/>
            <p:cNvSpPr/>
            <p:nvPr/>
          </p:nvSpPr>
          <p:spPr bwMode="auto">
            <a:xfrm>
              <a:off x="2948676" y="4205888"/>
              <a:ext cx="1310136" cy="347978"/>
            </a:xfrm>
            <a:prstGeom prst="roundRect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Rounded Rectangle 40"/>
            <p:cNvSpPr/>
            <p:nvPr/>
          </p:nvSpPr>
          <p:spPr bwMode="auto">
            <a:xfrm>
              <a:off x="2948676" y="3100545"/>
              <a:ext cx="2028008" cy="347978"/>
            </a:xfrm>
            <a:prstGeom prst="round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57202" y="2950792"/>
            <a:ext cx="5411190" cy="38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400">
                <a:solidFill>
                  <a:srgbClr val="1503FB"/>
                </a:solidFill>
              </a:rPr>
              <a:t>Case 2</a:t>
            </a:r>
            <a:r>
              <a:rPr lang="en-US" sz="3400"/>
              <a:t> t &gt; </a:t>
            </a:r>
            <a:r>
              <a:rPr lang="en-US" sz="3400" smtClean="0"/>
              <a:t>M*/</a:t>
            </a:r>
            <a:r>
              <a:rPr lang="en-US" sz="3400"/>
              <a:t>3.</a:t>
            </a:r>
          </a:p>
          <a:p>
            <a:pPr lvl="1"/>
            <a:r>
              <a:rPr lang="en-US"/>
              <a:t>Since X is the smallest task, all tasks </a:t>
            </a:r>
            <a:r>
              <a:rPr lang="en-US" smtClean="0"/>
              <a:t>have size </a:t>
            </a:r>
            <a:r>
              <a:rPr lang="en-US"/>
              <a:t>&gt; </a:t>
            </a:r>
            <a:r>
              <a:rPr lang="en-US" smtClean="0"/>
              <a:t>M*/</a:t>
            </a:r>
            <a:r>
              <a:rPr lang="en-US"/>
              <a:t>3.</a:t>
            </a:r>
          </a:p>
          <a:p>
            <a:pPr lvl="1"/>
            <a:r>
              <a:rPr lang="en-US"/>
              <a:t>So the optimal schedule has at most 2 tasks per processor.  So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2m.</a:t>
            </a:r>
            <a:endParaRPr lang="en-US"/>
          </a:p>
          <a:p>
            <a:pPr lvl="1"/>
            <a:r>
              <a:rPr lang="en-US"/>
              <a:t>If 1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n</a:t>
            </a:r>
            <a:r>
              <a:rPr lang="en-US" smtClean="0"/>
              <a:t> </a:t>
            </a:r>
            <a:r>
              <a:rPr lang="en-US">
                <a:latin typeface="Symbol" pitchFamily="18" charset="2"/>
              </a:rPr>
              <a:t>£ </a:t>
            </a:r>
            <a:r>
              <a:rPr lang="en-US"/>
              <a:t>m</a:t>
            </a:r>
            <a:r>
              <a:rPr lang="en-US" smtClean="0"/>
              <a:t>, </a:t>
            </a:r>
            <a:r>
              <a:rPr lang="en-US"/>
              <a:t>then LPT and optimal schedule both put one task per processor.</a:t>
            </a:r>
          </a:p>
          <a:p>
            <a:pPr lvl="1"/>
            <a:r>
              <a:rPr lang="en-US"/>
              <a:t>If </a:t>
            </a:r>
            <a:r>
              <a:rPr lang="en-US" smtClean="0"/>
              <a:t>m </a:t>
            </a:r>
            <a:r>
              <a:rPr lang="en-US"/>
              <a:t>&lt; </a:t>
            </a:r>
            <a:r>
              <a:rPr lang="en-US" smtClean="0"/>
              <a:t>n </a:t>
            </a:r>
            <a:r>
              <a:rPr lang="en-US">
                <a:latin typeface="Symbol" pitchFamily="18" charset="2"/>
              </a:rPr>
              <a:t>£ </a:t>
            </a:r>
            <a:r>
              <a:rPr lang="en-US" smtClean="0"/>
              <a:t>2m, </a:t>
            </a:r>
            <a:r>
              <a:rPr lang="en-US"/>
              <a:t>then optimal schedule is to put tasks in nonincreasing order on processors 1,...,m, then on m,...,1.</a:t>
            </a:r>
          </a:p>
          <a:p>
            <a:pPr lvl="2"/>
            <a:r>
              <a:rPr lang="en-US"/>
              <a:t>LPT also schedules tasks this way, so it’s optimal.</a:t>
            </a:r>
          </a:p>
        </p:txBody>
      </p:sp>
    </p:spTree>
    <p:extLst>
      <p:ext uri="{BB962C8B-B14F-4D97-AF65-F5344CB8AC3E}">
        <p14:creationId xmlns:p14="http://schemas.microsoft.com/office/powerpoint/2010/main" val="246908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 </a:t>
            </a:r>
            <a:r>
              <a:rPr lang="en-US" err="1" smtClean="0"/>
              <a:t>vs</a:t>
            </a:r>
            <a:r>
              <a:rPr lang="en-US" smtClean="0"/>
              <a:t> LPT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184775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LPT </a:t>
            </a:r>
            <a:r>
              <a:rPr lang="en-US" dirty="0" smtClean="0"/>
              <a:t>gives better approx ratio, has same running time.  Why bother with LS?</a:t>
            </a:r>
          </a:p>
          <a:p>
            <a:r>
              <a:rPr lang="en-US" dirty="0" smtClean="0"/>
              <a:t>LS is online.  </a:t>
            </a:r>
          </a:p>
          <a:p>
            <a:pPr lvl="1"/>
            <a:r>
              <a:rPr lang="en-US" dirty="0" smtClean="0"/>
              <a:t>Imagine the jobs are coming one by one.</a:t>
            </a:r>
          </a:p>
          <a:p>
            <a:pPr lvl="2"/>
            <a:r>
              <a:rPr lang="en-US" dirty="0" smtClean="0"/>
              <a:t>LS just puts them on any idle computer.</a:t>
            </a:r>
          </a:p>
          <a:p>
            <a:r>
              <a:rPr lang="en-US" smtClean="0"/>
              <a:t>LPT </a:t>
            </a:r>
            <a:r>
              <a:rPr lang="en-US" dirty="0" smtClean="0"/>
              <a:t>is offline</a:t>
            </a:r>
          </a:p>
          <a:p>
            <a:pPr lvl="1"/>
            <a:r>
              <a:rPr lang="en-US" dirty="0" smtClean="0"/>
              <a:t>It needs to know all the jobs that will ever arrive, in order to sort them.</a:t>
            </a:r>
          </a:p>
          <a:p>
            <a:r>
              <a:rPr lang="en-US" dirty="0" smtClean="0"/>
              <a:t>In a realistic </a:t>
            </a:r>
            <a:r>
              <a:rPr lang="en-US" smtClean="0"/>
              <a:t>parallel computation, </a:t>
            </a:r>
            <a:r>
              <a:rPr lang="en-US" dirty="0" smtClean="0"/>
              <a:t>you get jobs on the fly.  </a:t>
            </a:r>
          </a:p>
          <a:p>
            <a:pPr lvl="1"/>
            <a:r>
              <a:rPr lang="en-US" dirty="0" smtClean="0"/>
              <a:t>Online is more realistic.</a:t>
            </a:r>
          </a:p>
          <a:p>
            <a:pPr lvl="1"/>
            <a:r>
              <a:rPr lang="en-US" dirty="0" smtClean="0"/>
              <a:t>LS is usually more useful.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035675" cy="52832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We have a set of items, each having a weight and a value.</a:t>
            </a:r>
          </a:p>
          <a:p>
            <a:pPr>
              <a:defRPr/>
            </a:pPr>
            <a:r>
              <a:rPr lang="en-US" dirty="0" smtClean="0"/>
              <a:t>We have a knapsack that can carry up to W amount of weight.</a:t>
            </a:r>
          </a:p>
          <a:p>
            <a:pPr>
              <a:defRPr/>
            </a:pPr>
            <a:r>
              <a:rPr lang="en-US" dirty="0" smtClean="0"/>
              <a:t>We want to put items in the knapsack to maximize the total value, but not exceed the weight limit.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Items 3 and 4 are the highest value items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11.</a:t>
            </a:r>
          </a:p>
          <a:p>
            <a:pPr>
              <a:defRPr/>
            </a:pPr>
            <a:r>
              <a:rPr lang="en-US" dirty="0" smtClean="0"/>
              <a:t>Assume all items have weight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W, i.e. any single item fits in knapsack.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6148" name="Picture 3" descr="knaps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1258888"/>
            <a:ext cx="2757488" cy="238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435725" y="4021138"/>
            <a:ext cx="2514600" cy="2627312"/>
            <a:chOff x="6629400" y="4231255"/>
            <a:chExt cx="2514600" cy="262674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7391400" y="5112127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7391400" y="4692650"/>
              <a:ext cx="8445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  <a:endParaRPr lang="en-US" altLang="zh-CN" sz="1600" baseline="-25000">
                <a:solidFill>
                  <a:schemeClr val="bg1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391400" y="5810476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391400" y="615965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7391400" y="6508825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28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8235950" y="5112127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8235950" y="4692650"/>
              <a:ext cx="90805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235950" y="5810476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235950" y="615965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391400" y="5461301"/>
              <a:ext cx="8445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8235950" y="5461301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8235950" y="6508825"/>
              <a:ext cx="90805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6629400" y="4692650"/>
              <a:ext cx="762000" cy="419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629400" y="5112127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629400" y="5810476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629400" y="615965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629400" y="6508825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29400" y="5461301"/>
              <a:ext cx="762000" cy="34917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  <a:endParaRPr lang="en-US" altLang="zh-CN" sz="1600" baseline="30000" smtClean="0">
                <a:ea typeface="SimSun" panose="02010600030101010101" pitchFamily="2" charset="-122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7285198" y="4231255"/>
              <a:ext cx="1060450" cy="45720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ea typeface="SimSun" panose="02010600030101010101" pitchFamily="2" charset="-122"/>
                </a:rPr>
                <a:t>W = 11</a:t>
              </a:r>
              <a:endParaRPr lang="en-US" altLang="zh-CN" sz="1600" baseline="30000"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5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21700" cy="790575"/>
          </a:xfrm>
        </p:spPr>
        <p:txBody>
          <a:bodyPr/>
          <a:lstStyle/>
          <a:p>
            <a:r>
              <a:rPr lang="en-US" altLang="en-US" smtClean="0"/>
              <a:t>A dynamic program for knapsack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4387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Let OPT(</a:t>
            </a:r>
            <a:r>
              <a:rPr lang="en-US" dirty="0" err="1" smtClean="0"/>
              <a:t>i,v</a:t>
            </a:r>
            <a:r>
              <a:rPr lang="en-US" dirty="0" smtClean="0"/>
              <a:t>) = minimum weight of a subset of items 1,...,</a:t>
            </a:r>
            <a:r>
              <a:rPr lang="en-US" dirty="0" err="1" smtClean="0"/>
              <a:t>i</a:t>
            </a:r>
            <a:r>
              <a:rPr lang="en-US" dirty="0" smtClean="0"/>
              <a:t> that has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v.</a:t>
            </a:r>
          </a:p>
          <a:p>
            <a:pPr>
              <a:defRPr/>
            </a:pPr>
            <a:r>
              <a:rPr lang="en-US" dirty="0" smtClean="0"/>
              <a:t>If optimal solution uses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pay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weight for item </a:t>
            </a:r>
            <a:r>
              <a:rPr lang="en-US" dirty="0" err="1" smtClean="0"/>
              <a:t>i</a:t>
            </a:r>
            <a:r>
              <a:rPr lang="en-US" dirty="0" smtClean="0"/>
              <a:t>, and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v-v</a:t>
            </a:r>
            <a:r>
              <a:rPr lang="en-US" baseline="-25000" dirty="0" smtClean="0"/>
              <a:t>i</a:t>
            </a:r>
            <a:r>
              <a:rPr lang="en-US" dirty="0" smtClean="0"/>
              <a:t> using items 1,...,i-1 using min weight.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+OPT</a:t>
            </a:r>
            <a:r>
              <a:rPr lang="en-US" dirty="0" smtClean="0"/>
              <a:t>(i-1,v-v</a:t>
            </a:r>
            <a:r>
              <a:rPr lang="en-US" baseline="-25000" dirty="0" smtClean="0"/>
              <a:t>i</a:t>
            </a:r>
            <a:r>
              <a:rPr lang="en-US" dirty="0" smtClean="0"/>
              <a:t>).</a:t>
            </a:r>
          </a:p>
          <a:p>
            <a:pPr>
              <a:defRPr/>
            </a:pPr>
            <a:r>
              <a:rPr lang="en-US" dirty="0" smtClean="0"/>
              <a:t>If optimal solution doesn’t use item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Then we need to achieve value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 using items 1,...,i-1.</a:t>
            </a:r>
          </a:p>
          <a:p>
            <a:pPr lvl="1">
              <a:defRPr/>
            </a:pPr>
            <a:r>
              <a:rPr lang="en-US" dirty="0" smtClean="0"/>
              <a:t>So OPT(</a:t>
            </a:r>
            <a:r>
              <a:rPr lang="en-US" dirty="0" err="1" smtClean="0"/>
              <a:t>i,v</a:t>
            </a:r>
            <a:r>
              <a:rPr lang="en-US" dirty="0" smtClean="0"/>
              <a:t>)=OPT(i-1,v).</a:t>
            </a:r>
          </a:p>
          <a:p>
            <a:pPr>
              <a:defRPr/>
            </a:pPr>
            <a:r>
              <a:rPr lang="en-US" dirty="0" smtClean="0"/>
              <a:t>Choose the case that gives smaller weight.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OPT(</a:t>
            </a:r>
            <a:r>
              <a:rPr lang="en-US" dirty="0" err="1" smtClean="0"/>
              <a:t>i,v</a:t>
            </a:r>
            <a:r>
              <a:rPr lang="en-US" dirty="0" smtClean="0"/>
              <a:t>) = 	0					if v=0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	</a:t>
            </a:r>
            <a:r>
              <a:rPr lang="en-US" sz="3200" dirty="0" smtClean="0">
                <a:latin typeface="Symbol" pitchFamily="18" charset="2"/>
              </a:rPr>
              <a:t>¥				</a:t>
            </a:r>
            <a:r>
              <a:rPr lang="en-US" sz="3200" dirty="0" smtClean="0"/>
              <a:t>if </a:t>
            </a:r>
            <a:r>
              <a:rPr lang="en-US" sz="3200" dirty="0" err="1" smtClean="0"/>
              <a:t>i</a:t>
            </a:r>
            <a:r>
              <a:rPr lang="en-US" sz="3200" dirty="0" smtClean="0"/>
              <a:t>=0, v&gt;0</a:t>
            </a:r>
          </a:p>
          <a:p>
            <a:pPr lvl="3">
              <a:buFont typeface="Wingdings" panose="05000000000000000000" pitchFamily="2" charset="2"/>
              <a:buNone/>
              <a:tabLst>
                <a:tab pos="2516188" algn="l"/>
              </a:tabLst>
              <a:defRPr/>
            </a:pPr>
            <a:r>
              <a:rPr lang="en-US" sz="3200" dirty="0" smtClean="0"/>
              <a:t>	</a:t>
            </a:r>
            <a:r>
              <a:rPr lang="en-US" sz="2400" dirty="0" smtClean="0"/>
              <a:t>	min(OPT(i-1,v),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i</a:t>
            </a:r>
            <a:r>
              <a:rPr lang="en-US" sz="2400" dirty="0" err="1" smtClean="0"/>
              <a:t>+OPT</a:t>
            </a:r>
            <a:r>
              <a:rPr lang="en-US" sz="2400" dirty="0" smtClean="0"/>
              <a:t>(i-1,v-v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)) 	</a:t>
            </a:r>
            <a:r>
              <a:rPr lang="en-US" sz="3200" dirty="0" smtClean="0"/>
              <a:t>otherwise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2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re-i7-bott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0796" y="3122041"/>
            <a:ext cx="2090866" cy="18057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Parallel computing and scheduling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3"/>
            <a:ext cx="5993934" cy="53171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Computers today are parallel.</a:t>
            </a:r>
          </a:p>
          <a:p>
            <a:pPr lvl="1"/>
            <a:r>
              <a:rPr lang="en-US" dirty="0" smtClean="0"/>
              <a:t>Multiple processors in a system.</a:t>
            </a:r>
          </a:p>
          <a:p>
            <a:pPr lvl="1"/>
            <a:r>
              <a:rPr lang="en-US" dirty="0" smtClean="0"/>
              <a:t>Multiple tasks for the processors to run.</a:t>
            </a:r>
          </a:p>
          <a:p>
            <a:r>
              <a:rPr lang="en-US" dirty="0" smtClean="0"/>
              <a:t>Multiprocessor scheduling is the problem of deciding which tasks to run on </a:t>
            </a:r>
            <a:r>
              <a:rPr lang="en-US" smtClean="0"/>
              <a:t>which processors at what time.</a:t>
            </a:r>
            <a:endParaRPr lang="en-US" dirty="0" smtClean="0"/>
          </a:p>
          <a:p>
            <a:r>
              <a:rPr lang="en-US" dirty="0" smtClean="0"/>
              <a:t>Many possible objectives.</a:t>
            </a:r>
          </a:p>
          <a:p>
            <a:pPr lvl="1"/>
            <a:r>
              <a:rPr lang="en-US" dirty="0" smtClean="0"/>
              <a:t>Throughput, fairness, energy usage.</a:t>
            </a:r>
          </a:p>
          <a:p>
            <a:pPr lvl="1"/>
            <a:r>
              <a:rPr lang="en-US" dirty="0" smtClean="0"/>
              <a:t>Latency, i.e. finishing all jobs as fast as </a:t>
            </a:r>
            <a:r>
              <a:rPr lang="en-US" smtClean="0"/>
              <a:t>possible.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800px-IBM_Blue_Gene_P_supercomput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90669" y="1271457"/>
            <a:ext cx="2753331" cy="1824082"/>
          </a:xfrm>
          <a:prstGeom prst="rect">
            <a:avLst/>
          </a:prstGeom>
        </p:spPr>
      </p:pic>
      <p:pic>
        <p:nvPicPr>
          <p:cNvPr id="7" name="Picture 6" descr="nvidia-corporation-tesla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72233" y="4886829"/>
            <a:ext cx="2671767" cy="19711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06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Say there are n items, and the largest value of any item is v*.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max value we can pack into the knapsack is  </a:t>
            </a:r>
            <a:r>
              <a:rPr lang="en-US" dirty="0" err="1" smtClean="0"/>
              <a:t>nv</a:t>
            </a:r>
            <a:r>
              <a:rPr lang="en-US" dirty="0" smtClean="0"/>
              <a:t>*, where v* is the largest v value.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Solve all </a:t>
            </a:r>
            <a:r>
              <a:rPr lang="en-US" dirty="0" err="1" smtClean="0"/>
              <a:t>subproblems</a:t>
            </a:r>
            <a:r>
              <a:rPr lang="en-US" dirty="0" smtClean="0"/>
              <a:t> of the form OPT(</a:t>
            </a:r>
            <a:r>
              <a:rPr lang="en-US" dirty="0" err="1" smtClean="0"/>
              <a:t>i,v</a:t>
            </a:r>
            <a:r>
              <a:rPr lang="en-US" dirty="0" smtClean="0"/>
              <a:t>), where </a:t>
            </a:r>
            <a:r>
              <a:rPr lang="en-US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n and v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nv</a:t>
            </a:r>
            <a:r>
              <a:rPr lang="en-US" dirty="0" smtClean="0"/>
              <a:t>*.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This is a total of O(n</a:t>
            </a:r>
            <a:r>
              <a:rPr lang="en-US" baseline="30000" dirty="0" smtClean="0"/>
              <a:t>2</a:t>
            </a:r>
            <a:r>
              <a:rPr lang="en-US" dirty="0" smtClean="0"/>
              <a:t>v*) </a:t>
            </a:r>
            <a:r>
              <a:rPr lang="en-US" dirty="0" err="1" smtClean="0"/>
              <a:t>subproblems</a:t>
            </a:r>
            <a:r>
              <a:rPr lang="en-US" dirty="0" smtClean="0"/>
              <a:t>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The solution to Knapsack is the max value V that can be packed with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Having solved all the </a:t>
            </a:r>
            <a:r>
              <a:rPr lang="en-US" dirty="0" err="1" smtClean="0"/>
              <a:t>subproblems</a:t>
            </a:r>
            <a:r>
              <a:rPr lang="en-US" dirty="0" smtClean="0"/>
              <a:t>, we can find V by finding the </a:t>
            </a:r>
            <a:r>
              <a:rPr lang="en-US" dirty="0" err="1" smtClean="0"/>
              <a:t>subproblem</a:t>
            </a:r>
            <a:r>
              <a:rPr lang="en-US" dirty="0" smtClean="0"/>
              <a:t> with the largest value that has optimum weight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 lvl="1">
              <a:tabLst>
                <a:tab pos="2516188" algn="l"/>
              </a:tabLst>
              <a:defRPr/>
            </a:pPr>
            <a:r>
              <a:rPr lang="en-US" dirty="0" smtClean="0"/>
              <a:t>V = </a:t>
            </a:r>
            <a:r>
              <a:rPr lang="en-US" dirty="0" err="1" smtClean="0"/>
              <a:t>max</a:t>
            </a:r>
            <a:r>
              <a:rPr lang="en-US" baseline="-25000" dirty="0" err="1" smtClean="0"/>
              <a:t>v</a:t>
            </a:r>
            <a:r>
              <a:rPr lang="en-US" baseline="-25000" dirty="0" err="1" smtClean="0">
                <a:latin typeface="Symbol" pitchFamily="18" charset="2"/>
              </a:rPr>
              <a:t>£</a:t>
            </a:r>
            <a:r>
              <a:rPr lang="en-US" baseline="-25000" dirty="0" err="1" smtClean="0"/>
              <a:t>nv</a:t>
            </a:r>
            <a:r>
              <a:rPr lang="en-US" baseline="-25000" dirty="0" smtClean="0"/>
              <a:t>* </a:t>
            </a:r>
            <a:r>
              <a:rPr lang="en-US" dirty="0" smtClean="0"/>
              <a:t>OPT(</a:t>
            </a:r>
            <a:r>
              <a:rPr lang="en-US" dirty="0" err="1" smtClean="0"/>
              <a:t>n,v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W.</a:t>
            </a:r>
          </a:p>
          <a:p>
            <a:pPr>
              <a:tabLst>
                <a:tab pos="2516188" algn="l"/>
              </a:tabLst>
              <a:defRPr/>
            </a:pPr>
            <a:r>
              <a:rPr lang="en-US" dirty="0" smtClean="0"/>
              <a:t>So solving Knapsack takes total time O(n</a:t>
            </a:r>
            <a:r>
              <a:rPr lang="en-US" baseline="30000" dirty="0" smtClean="0"/>
              <a:t>2</a:t>
            </a:r>
            <a:r>
              <a:rPr lang="en-US" dirty="0" smtClean="0"/>
              <a:t>v*).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790575"/>
          </a:xfrm>
        </p:spPr>
        <p:txBody>
          <a:bodyPr/>
          <a:lstStyle/>
          <a:p>
            <a:r>
              <a:rPr lang="en-US" altLang="en-US" smtClean="0"/>
              <a:t>Running time of dynamic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smtClean="0"/>
              <a:t>The DP gives an optimal solution to Knapsack and takes O(n</a:t>
            </a:r>
            <a:r>
              <a:rPr lang="en-US" baseline="30000" dirty="0" smtClean="0"/>
              <a:t>2</a:t>
            </a:r>
            <a:r>
              <a:rPr lang="en-US" dirty="0" smtClean="0"/>
              <a:t>v*) time.  Have we found a </a:t>
            </a:r>
            <a:r>
              <a:rPr lang="en-US" dirty="0" err="1" smtClean="0"/>
              <a:t>polytime</a:t>
            </a:r>
            <a:r>
              <a:rPr lang="en-US" dirty="0" smtClean="0"/>
              <a:t> algorithm for an </a:t>
            </a:r>
            <a:r>
              <a:rPr lang="en-US" smtClean="0"/>
              <a:t>NP-complete problem?</a:t>
            </a:r>
            <a:endParaRPr lang="en-US" dirty="0" smtClean="0"/>
          </a:p>
          <a:p>
            <a:pPr>
              <a:defRPr/>
            </a:pPr>
            <a:r>
              <a:rPr lang="en-US" smtClean="0"/>
              <a:t>No.  The </a:t>
            </a:r>
            <a:r>
              <a:rPr lang="en-US" dirty="0" smtClean="0"/>
              <a:t>problem size is O(n log(v*)), because it takes log(v*) bits to express each item’s value.  But O(n</a:t>
            </a:r>
            <a:r>
              <a:rPr lang="en-US" baseline="30000" dirty="0" smtClean="0"/>
              <a:t>2</a:t>
            </a:r>
            <a:r>
              <a:rPr lang="en-US" dirty="0" smtClean="0"/>
              <a:t>v*) is not polynomial in n log(v*).</a:t>
            </a:r>
          </a:p>
          <a:p>
            <a:pPr>
              <a:defRPr/>
            </a:pPr>
            <a:r>
              <a:rPr lang="en-US" dirty="0" smtClean="0"/>
              <a:t>To make this DP fast, we have to make the largest value small.</a:t>
            </a:r>
          </a:p>
        </p:txBody>
      </p:sp>
    </p:spTree>
    <p:extLst>
      <p:ext uri="{BB962C8B-B14F-4D97-AF65-F5344CB8AC3E}">
        <p14:creationId xmlns:p14="http://schemas.microsoft.com/office/powerpoint/2010/main" val="115649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67713" cy="53340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&gt;0 be any number.  We’ll give a (1+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)- approximation for knapsack.</a:t>
            </a:r>
          </a:p>
          <a:p>
            <a:pPr>
              <a:defRPr/>
            </a:pPr>
            <a:r>
              <a:rPr lang="en-US" dirty="0" smtClean="0"/>
              <a:t>By setting </a:t>
            </a:r>
            <a:r>
              <a:rPr lang="en-US" dirty="0" smtClean="0">
                <a:latin typeface="Symbol" pitchFamily="18" charset="2"/>
              </a:rPr>
              <a:t>e </a:t>
            </a:r>
            <a:r>
              <a:rPr lang="en-US" dirty="0" smtClean="0"/>
              <a:t>sufficiently small, we can get as good an approximation as we want!</a:t>
            </a:r>
          </a:p>
          <a:p>
            <a:pPr lvl="1">
              <a:defRPr/>
            </a:pPr>
            <a:r>
              <a:rPr lang="en-US" dirty="0" smtClean="0"/>
              <a:t>This type of algorithm is called a polynomial time approximation scheme, or PTAS.</a:t>
            </a:r>
          </a:p>
          <a:p>
            <a:pPr>
              <a:defRPr/>
            </a:pPr>
            <a:r>
              <a:rPr lang="en-US" dirty="0" smtClean="0"/>
              <a:t>Contrast this with earlier </a:t>
            </a:r>
            <a:r>
              <a:rPr lang="en-US" dirty="0" err="1" smtClean="0"/>
              <a:t>algs</a:t>
            </a:r>
            <a:r>
              <a:rPr lang="en-US" dirty="0" smtClean="0"/>
              <a:t> we studied, which had worse approx ratios, e.g. 2 or log n.</a:t>
            </a:r>
          </a:p>
          <a:p>
            <a:pPr>
              <a:defRPr/>
            </a:pPr>
            <a:r>
              <a:rPr lang="en-US" dirty="0" smtClean="0"/>
              <a:t>But the running time will be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Hence we can’t set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=0 get the optimal solution.</a:t>
            </a:r>
          </a:p>
          <a:p>
            <a:pPr>
              <a:defRPr/>
            </a:pPr>
            <a:r>
              <a:rPr lang="en-US" dirty="0" smtClean="0"/>
              <a:t>We’re trading accuracy for time.  The more accurate (smaller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), the more time the algorithm takes.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6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Main idea: 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733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we only need an approximate solution, we can change the values of the items a little (round the values) and not affect the solution much.</a:t>
            </a:r>
          </a:p>
          <a:p>
            <a:pPr>
              <a:defRPr/>
            </a:pPr>
            <a:r>
              <a:rPr lang="en-US" dirty="0" smtClean="0"/>
              <a:t>We scale and round the original values to make them small. </a:t>
            </a:r>
          </a:p>
          <a:p>
            <a:pPr>
              <a:defRPr/>
            </a:pPr>
            <a:r>
              <a:rPr lang="en-US" dirty="0" smtClean="0"/>
              <a:t>The previous DP took O(n</a:t>
            </a:r>
            <a:r>
              <a:rPr lang="en-US" baseline="30000" dirty="0" smtClean="0"/>
              <a:t>2</a:t>
            </a:r>
            <a:r>
              <a:rPr lang="en-US" dirty="0" smtClean="0"/>
              <a:t>v*) time.  So if the rounded values are small, this DP is fast.</a:t>
            </a:r>
            <a:endParaRPr lang="en-US" dirty="0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47688" y="3940175"/>
            <a:ext cx="7866062" cy="2693988"/>
            <a:chOff x="547018" y="3898405"/>
            <a:chExt cx="7866062" cy="2694177"/>
          </a:xfrm>
        </p:grpSpPr>
        <p:sp>
          <p:nvSpPr>
            <p:cNvPr id="13317" name="Text Box 4"/>
            <p:cNvSpPr txBox="1">
              <a:spLocks noChangeArrowheads="1"/>
            </p:cNvSpPr>
            <p:nvPr/>
          </p:nvSpPr>
          <p:spPr bwMode="auto">
            <a:xfrm>
              <a:off x="547018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18" name="Text Box 5"/>
            <p:cNvSpPr txBox="1">
              <a:spLocks noChangeArrowheads="1"/>
            </p:cNvSpPr>
            <p:nvPr/>
          </p:nvSpPr>
          <p:spPr bwMode="auto">
            <a:xfrm>
              <a:off x="1461418" y="4303407"/>
              <a:ext cx="15240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19" name="Text Box 6"/>
            <p:cNvSpPr txBox="1">
              <a:spLocks noChangeArrowheads="1"/>
            </p:cNvSpPr>
            <p:nvPr/>
          </p:nvSpPr>
          <p:spPr bwMode="auto">
            <a:xfrm>
              <a:off x="2985418" y="4303407"/>
              <a:ext cx="963612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47018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461418" y="468427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134,221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985418" y="468427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547018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461418" y="506530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656,342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2985418" y="506530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7018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461418" y="5446327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1,810,013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985418" y="5446327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47018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461418" y="5827353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22,217,800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2985418" y="5827353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47018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1461418" y="6208380"/>
              <a:ext cx="15240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28,343,199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2985418" y="6208380"/>
              <a:ext cx="963612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653505" y="3906344"/>
              <a:ext cx="9874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5520655" y="4303407"/>
              <a:ext cx="9144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Item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6435055" y="4303407"/>
              <a:ext cx="1066800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Value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7501855" y="4303407"/>
              <a:ext cx="911225" cy="3841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ea typeface="SimSun" panose="02010600030101010101" pitchFamily="2" charset="-122"/>
                </a:rPr>
                <a:t>Weight</a:t>
              </a:r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5520655" y="468427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6435055" y="4684273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7501855" y="468427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5520655" y="506530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6435055" y="5065300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7501855" y="506530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5520655" y="5446327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6435055" y="5446327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19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7501855" y="5446327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5520655" y="5827353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435055" y="5827353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23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7501855" y="5827353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520655" y="6208380"/>
              <a:ext cx="9144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6435055" y="6208380"/>
              <a:ext cx="106680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>
                  <a:latin typeface="Arial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7501855" y="6208380"/>
              <a:ext cx="911225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smtClean="0"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13354" name="AutoShape 41"/>
            <p:cNvSpPr>
              <a:spLocks noChangeArrowheads="1"/>
            </p:cNvSpPr>
            <p:nvPr/>
          </p:nvSpPr>
          <p:spPr bwMode="auto">
            <a:xfrm>
              <a:off x="4471158" y="5285064"/>
              <a:ext cx="688072" cy="387671"/>
            </a:xfrm>
            <a:prstGeom prst="rightArrow">
              <a:avLst>
                <a:gd name="adj1" fmla="val 50000"/>
                <a:gd name="adj2" fmla="val 44873"/>
              </a:avLst>
            </a:prstGeom>
            <a:solidFill>
              <a:srgbClr val="003399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SimSun" panose="02010600030101010101" pitchFamily="2" charset="-122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6516018" y="3898405"/>
              <a:ext cx="933450" cy="3842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1600" dirty="0">
                  <a:latin typeface="Arial" charset="0"/>
                  <a:ea typeface="宋体" pitchFamily="2" charset="-122"/>
                </a:rPr>
                <a:t>W = 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459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6572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&gt;0 be the precision we want.  </a:t>
            </a:r>
          </a:p>
          <a:p>
            <a:pPr>
              <a:defRPr/>
            </a:pPr>
            <a:r>
              <a:rPr lang="en-US" dirty="0" smtClean="0"/>
              <a:t>Set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dirty="0" err="1" smtClean="0"/>
              <a:t>v</a:t>
            </a:r>
            <a:r>
              <a:rPr lang="en-US" dirty="0" smtClean="0"/>
              <a:t>*/2n to </a:t>
            </a:r>
            <a:r>
              <a:rPr lang="en-US" smtClean="0"/>
              <a:t>be a </a:t>
            </a:r>
            <a:r>
              <a:rPr lang="en-US" dirty="0" smtClean="0"/>
              <a:t>scaling factor.</a:t>
            </a:r>
          </a:p>
          <a:p>
            <a:pPr lvl="1">
              <a:defRPr/>
            </a:pPr>
            <a:r>
              <a:rPr lang="en-US" dirty="0" smtClean="0"/>
              <a:t>v* is the largest value of any item.</a:t>
            </a:r>
          </a:p>
          <a:p>
            <a:pPr>
              <a:defRPr/>
            </a:pPr>
            <a:r>
              <a:rPr lang="en-US" dirty="0" smtClean="0"/>
              <a:t>Scale all values down by </a:t>
            </a:r>
            <a:r>
              <a:rPr lang="en-US" dirty="0" smtClean="0">
                <a:latin typeface="Symbol" pitchFamily="18" charset="2"/>
              </a:rPr>
              <a:t>q </a:t>
            </a:r>
            <a:r>
              <a:rPr lang="en-US" dirty="0" smtClean="0"/>
              <a:t>then round up.</a:t>
            </a:r>
          </a:p>
          <a:p>
            <a:pPr lvl="1">
              <a:defRPr/>
            </a:pPr>
            <a:r>
              <a:rPr lang="en-US" dirty="0" smtClean="0"/>
              <a:t>v’=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dirty="0" smtClean="0"/>
              <a:t>/</a:t>
            </a:r>
            <a:r>
              <a:rPr lang="en-US" dirty="0" err="1" smtClean="0">
                <a:latin typeface="Symbol" pitchFamily="18" charset="2"/>
              </a:rPr>
              <a:t>qù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Make a problem where each value v</a:t>
            </a:r>
            <a:r>
              <a:rPr lang="en-US" baseline="-25000" dirty="0" smtClean="0"/>
              <a:t>i</a:t>
            </a:r>
            <a:r>
              <a:rPr lang="en-US" dirty="0" smtClean="0"/>
              <a:t> is replaced by </a:t>
            </a:r>
            <a:r>
              <a:rPr lang="en-US" dirty="0" err="1" smtClean="0"/>
              <a:t>v’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Call this the scaled rounded problem.</a:t>
            </a:r>
          </a:p>
          <a:p>
            <a:pPr>
              <a:defRPr/>
            </a:pPr>
            <a:r>
              <a:rPr lang="en-US" dirty="0" smtClean="0"/>
              <a:t>Let v^ be max value in the scaled rounded problem.  Then v^ =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dirty="0" smtClean="0"/>
              <a:t>*/</a:t>
            </a:r>
            <a:r>
              <a:rPr lang="en-US" dirty="0" err="1" smtClean="0">
                <a:latin typeface="Symbol" pitchFamily="18" charset="2"/>
              </a:rPr>
              <a:t>qù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=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dirty="0" smtClean="0"/>
              <a:t>*/(</a:t>
            </a:r>
            <a:r>
              <a:rPr lang="en-US" dirty="0" err="1" smtClean="0">
                <a:latin typeface="Symbol" pitchFamily="18" charset="2"/>
              </a:rPr>
              <a:t>e</a:t>
            </a:r>
            <a:r>
              <a:rPr lang="en-US" dirty="0" err="1" smtClean="0"/>
              <a:t>v</a:t>
            </a:r>
            <a:r>
              <a:rPr lang="en-US" dirty="0" smtClean="0"/>
              <a:t>*/2n)</a:t>
            </a:r>
            <a:r>
              <a:rPr lang="en-US" dirty="0" smtClean="0">
                <a:latin typeface="Symbol" pitchFamily="18" charset="2"/>
              </a:rPr>
              <a:t>ù </a:t>
            </a:r>
            <a:r>
              <a:rPr lang="en-US" dirty="0" smtClean="0"/>
              <a:t>=</a:t>
            </a:r>
            <a:r>
              <a:rPr lang="en-US" dirty="0" smtClean="0">
                <a:latin typeface="Symbol" pitchFamily="18" charset="2"/>
              </a:rPr>
              <a:t>é</a:t>
            </a:r>
            <a:r>
              <a:rPr lang="en-US" dirty="0" smtClean="0"/>
              <a:t>2n/</a:t>
            </a:r>
            <a:r>
              <a:rPr lang="en-US" dirty="0" err="1" smtClean="0">
                <a:latin typeface="Symbol" pitchFamily="18" charset="2"/>
              </a:rPr>
              <a:t>eù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Running time of DP on scaled rounded problem is O(n</a:t>
            </a:r>
            <a:r>
              <a:rPr lang="en-US" baseline="30000" dirty="0" smtClean="0"/>
              <a:t>2</a:t>
            </a:r>
            <a:r>
              <a:rPr lang="en-US" dirty="0" smtClean="0"/>
              <a:t>v^) =O(n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7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Solving the original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26438" cy="52085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Make another new problem in which </a:t>
            </a:r>
            <a:r>
              <a:rPr lang="en-US" smtClean="0"/>
              <a:t>each value v</a:t>
            </a:r>
            <a:r>
              <a:rPr lang="en-US" baseline="-25000" smtClean="0"/>
              <a:t>i</a:t>
            </a:r>
            <a:r>
              <a:rPr lang="en-US" smtClean="0"/>
              <a:t> </a:t>
            </a:r>
            <a:r>
              <a:rPr lang="en-US" dirty="0" smtClean="0"/>
              <a:t>is replaced by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>
                <a:latin typeface="Symbol" pitchFamily="18" charset="2"/>
              </a:rPr>
              <a:t>é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smtClean="0"/>
              <a:t>/</a:t>
            </a:r>
            <a:r>
              <a:rPr lang="en-US" dirty="0" err="1" smtClean="0">
                <a:latin typeface="Symbol" pitchFamily="18" charset="2"/>
              </a:rPr>
              <a:t>qù</a:t>
            </a:r>
            <a:r>
              <a:rPr lang="en-US" dirty="0" smtClean="0"/>
              <a:t>*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Call this the rounded problem.</a:t>
            </a:r>
          </a:p>
          <a:p>
            <a:pPr lvl="1">
              <a:defRPr/>
            </a:pPr>
            <a:r>
              <a:rPr lang="en-US" dirty="0" smtClean="0"/>
              <a:t>We have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³</a:t>
            </a:r>
            <a:r>
              <a:rPr lang="en-US" dirty="0" smtClean="0"/>
              <a:t> v</a:t>
            </a:r>
            <a:r>
              <a:rPr lang="en-US" baseline="-25000" dirty="0" smtClean="0"/>
              <a:t>i</a:t>
            </a:r>
            <a:r>
              <a:rPr lang="en-US" dirty="0" smtClean="0"/>
              <a:t>, and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err="1" smtClean="0"/>
              <a:t>u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i</a:t>
            </a:r>
            <a:r>
              <a:rPr lang="en-US" dirty="0" err="1" smtClean="0"/>
              <a:t>+</a:t>
            </a:r>
            <a:r>
              <a:rPr lang="en-US" dirty="0" err="1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Note u values are equal to v’ values multiplied by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Thus, the optimal solution for the rounded problem and the scaled rounded problem are the same.</a:t>
            </a:r>
          </a:p>
          <a:p>
            <a:pPr>
              <a:defRPr/>
            </a:pPr>
            <a:r>
              <a:rPr lang="en-US" dirty="0" smtClean="0"/>
              <a:t>We now have 3 problems, the original problem, the scaled rounded problem, and the rounded problem.</a:t>
            </a:r>
          </a:p>
          <a:p>
            <a:pPr>
              <a:defRPr/>
            </a:pPr>
            <a:r>
              <a:rPr lang="en-US" dirty="0" smtClean="0"/>
              <a:t>Let S be the optimal solution to the scaled rounded problem, which we can find in time O(n</a:t>
            </a:r>
            <a:r>
              <a:rPr lang="en-US" baseline="30000" dirty="0" smtClean="0"/>
              <a:t>3</a:t>
            </a:r>
            <a:r>
              <a:rPr lang="en-US" dirty="0" smtClean="0"/>
              <a:t>/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).  S is also optimal for the </a:t>
            </a:r>
            <a:r>
              <a:rPr lang="en-US" smtClean="0"/>
              <a:t>rounded problem.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We’ll show S is a 1+</a:t>
            </a:r>
            <a:r>
              <a:rPr lang="en-US" dirty="0" smtClean="0">
                <a:latin typeface="Symbol" pitchFamily="18" charset="2"/>
              </a:rPr>
              <a:t>e</a:t>
            </a:r>
            <a:r>
              <a:rPr lang="en-US" dirty="0" smtClean="0"/>
              <a:t> approximation for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4887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401763"/>
            <a:ext cx="8528050" cy="532606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Thm</a:t>
            </a:r>
            <a:r>
              <a:rPr lang="en-US" altLang="en-US" smtClean="0"/>
              <a:t> Let S* be the optimal solution to the original  problem.  Then                        .  Hence S is a (1+</a:t>
            </a:r>
            <a:r>
              <a:rPr lang="en-US" altLang="en-US" smtClean="0">
                <a:latin typeface="Symbol" panose="05050102010706020507" pitchFamily="18" charset="2"/>
              </a:rPr>
              <a:t>e</a:t>
            </a:r>
            <a:r>
              <a:rPr lang="en-US" altLang="en-US" smtClean="0"/>
              <a:t>)-approximate solution.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en-US" smtClean="0">
                <a:solidFill>
                  <a:srgbClr val="1503FB"/>
                </a:solidFill>
              </a:rPr>
              <a:t>Proof 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  <a:r>
              <a:rPr lang="en-US" altLang="en-US" sz="3600" smtClean="0"/>
              <a:t>	</a:t>
            </a:r>
            <a:r>
              <a:rPr lang="en-US" altLang="en-US" smtClean="0"/>
              <a:t>	</a:t>
            </a:r>
            <a:endParaRPr lang="en-US" altLang="en-US" sz="360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z="3600" smtClean="0"/>
              <a:t>				</a:t>
            </a:r>
            <a:r>
              <a:rPr lang="en-US" altLang="en-US" smtClean="0"/>
              <a:t>				 	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en-US" altLang="en-US" smtClean="0"/>
              <a:t>				</a:t>
            </a:r>
            <a:r>
              <a:rPr lang="en-US" altLang="en-US" sz="2800" smtClean="0"/>
              <a:t>	</a:t>
            </a:r>
            <a:endParaRPr lang="en-US" altLang="en-US" smtClean="0"/>
          </a:p>
        </p:txBody>
      </p:sp>
      <p:graphicFrame>
        <p:nvGraphicFramePr>
          <p:cNvPr id="163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324044"/>
              </p:ext>
            </p:extLst>
          </p:nvPr>
        </p:nvGraphicFramePr>
        <p:xfrm>
          <a:off x="5193771" y="1951038"/>
          <a:ext cx="26273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Equation" r:id="rId3" imgW="2057400" imgH="495300" progId="Equation.3">
                  <p:embed/>
                </p:oleObj>
              </mc:Choice>
              <mc:Fallback>
                <p:oleObj name="Equation" r:id="rId3" imgW="2057400" imgH="495300" progId="Equation.3">
                  <p:embed/>
                  <p:pic>
                    <p:nvPicPr>
                      <p:cNvPr id="163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771" y="1951038"/>
                        <a:ext cx="26273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28688" y="3532188"/>
            <a:ext cx="4683125" cy="687387"/>
            <a:chOff x="928047" y="3531764"/>
            <a:chExt cx="4684188" cy="687127"/>
          </a:xfrm>
        </p:grpSpPr>
        <p:graphicFrame>
          <p:nvGraphicFramePr>
            <p:cNvPr id="16399" name="Object 4"/>
            <p:cNvGraphicFramePr>
              <a:graphicFrameLocks noChangeAspect="1"/>
            </p:cNvGraphicFramePr>
            <p:nvPr/>
          </p:nvGraphicFramePr>
          <p:xfrm>
            <a:off x="928047" y="3641041"/>
            <a:ext cx="1638300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Equation" r:id="rId5" imgW="825500" imgH="368300" progId="Equation.3">
                    <p:embed/>
                  </p:oleObj>
                </mc:Choice>
                <mc:Fallback>
                  <p:oleObj name="Equation" r:id="rId5" imgW="825500" imgH="368300" progId="Equation.3">
                    <p:embed/>
                    <p:pic>
                      <p:nvPicPr>
                        <p:cNvPr id="1639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3641041"/>
                          <a:ext cx="1638300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TextBox 10"/>
            <p:cNvSpPr txBox="1">
              <a:spLocks noChangeArrowheads="1"/>
            </p:cNvSpPr>
            <p:nvPr/>
          </p:nvSpPr>
          <p:spPr bwMode="auto">
            <a:xfrm>
              <a:off x="3120705" y="3531764"/>
              <a:ext cx="24915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  <a:r>
                <a:rPr lang="en-US" altLang="en-US" sz="2800">
                  <a:latin typeface="Symbol" panose="05050102010706020507" pitchFamily="18" charset="2"/>
                </a:rPr>
                <a:t>³</a:t>
              </a:r>
              <a:r>
                <a:rPr lang="en-US" altLang="en-US" sz="2800"/>
                <a:t> 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 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8688" y="4237038"/>
            <a:ext cx="7939087" cy="682625"/>
            <a:chOff x="928047" y="4236440"/>
            <a:chExt cx="7939116" cy="683272"/>
          </a:xfrm>
        </p:grpSpPr>
        <p:graphicFrame>
          <p:nvGraphicFramePr>
            <p:cNvPr id="16397" name="Object 4"/>
            <p:cNvGraphicFramePr>
              <a:graphicFrameLocks noChangeAspect="1"/>
            </p:cNvGraphicFramePr>
            <p:nvPr/>
          </p:nvGraphicFramePr>
          <p:xfrm>
            <a:off x="928047" y="4343449"/>
            <a:ext cx="931862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Equation" r:id="rId7" imgW="469900" imgH="368300" progId="Equation.3">
                    <p:embed/>
                  </p:oleObj>
                </mc:Choice>
                <mc:Fallback>
                  <p:oleObj name="Equation" r:id="rId7" imgW="469900" imgH="368300" progId="Equation.3">
                    <p:embed/>
                    <p:pic>
                      <p:nvPicPr>
                        <p:cNvPr id="163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4343449"/>
                          <a:ext cx="931862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Box 12"/>
            <p:cNvSpPr txBox="1">
              <a:spLocks noChangeArrowheads="1"/>
            </p:cNvSpPr>
            <p:nvPr/>
          </p:nvSpPr>
          <p:spPr bwMode="auto">
            <a:xfrm>
              <a:off x="3120705" y="4236440"/>
              <a:ext cx="574645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S is opt soln for rounded problem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928688" y="4941888"/>
            <a:ext cx="5967412" cy="679450"/>
            <a:chOff x="928047" y="4941116"/>
            <a:chExt cx="5967704" cy="681004"/>
          </a:xfrm>
        </p:grpSpPr>
        <p:graphicFrame>
          <p:nvGraphicFramePr>
            <p:cNvPr id="16395" name="Object 4"/>
            <p:cNvGraphicFramePr>
              <a:graphicFrameLocks noChangeAspect="1"/>
            </p:cNvGraphicFramePr>
            <p:nvPr/>
          </p:nvGraphicFramePr>
          <p:xfrm>
            <a:off x="928047" y="5044270"/>
            <a:ext cx="14874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Equation" r:id="rId9" imgW="749300" imgH="368300" progId="Equation.3">
                    <p:embed/>
                  </p:oleObj>
                </mc:Choice>
                <mc:Fallback>
                  <p:oleObj name="Equation" r:id="rId9" imgW="749300" imgH="368300" progId="Equation.3">
                    <p:embed/>
                    <p:pic>
                      <p:nvPicPr>
                        <p:cNvPr id="1639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044270"/>
                          <a:ext cx="14874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Box 13"/>
            <p:cNvSpPr txBox="1">
              <a:spLocks noChangeArrowheads="1"/>
            </p:cNvSpPr>
            <p:nvPr/>
          </p:nvSpPr>
          <p:spPr bwMode="auto">
            <a:xfrm>
              <a:off x="3120705" y="4941116"/>
              <a:ext cx="377504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u</a:t>
              </a:r>
              <a:r>
                <a:rPr lang="en-US" altLang="en-US" sz="2800" baseline="-25000"/>
                <a:t>i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v</a:t>
              </a:r>
              <a:r>
                <a:rPr lang="en-US" altLang="en-US" sz="2800" baseline="-25000"/>
                <a:t>i</a:t>
              </a:r>
              <a:r>
                <a:rPr lang="en-US" altLang="en-US" sz="2800"/>
                <a:t>+</a:t>
              </a:r>
              <a:r>
                <a:rPr lang="en-US" altLang="en-US" sz="2800">
                  <a:latin typeface="Symbol" panose="05050102010706020507" pitchFamily="18" charset="2"/>
                </a:rPr>
                <a:t>q</a:t>
              </a:r>
              <a:endParaRPr lang="en-US" altLang="en-US" sz="2800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928688" y="5645150"/>
            <a:ext cx="4473575" cy="679450"/>
            <a:chOff x="928047" y="5645791"/>
            <a:chExt cx="4474464" cy="678737"/>
          </a:xfrm>
        </p:grpSpPr>
        <p:graphicFrame>
          <p:nvGraphicFramePr>
            <p:cNvPr id="16393" name="Object 4"/>
            <p:cNvGraphicFramePr>
              <a:graphicFrameLocks noChangeAspect="1"/>
            </p:cNvGraphicFramePr>
            <p:nvPr/>
          </p:nvGraphicFramePr>
          <p:xfrm>
            <a:off x="928047" y="5746678"/>
            <a:ext cx="151288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5" name="Equation" r:id="rId11" imgW="761669" imgH="368140" progId="Equation.3">
                    <p:embed/>
                  </p:oleObj>
                </mc:Choice>
                <mc:Fallback>
                  <p:oleObj name="Equation" r:id="rId11" imgW="761669" imgH="368140" progId="Equation.3">
                    <p:embed/>
                    <p:pic>
                      <p:nvPicPr>
                        <p:cNvPr id="163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047" y="5746678"/>
                          <a:ext cx="151288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Box 14"/>
            <p:cNvSpPr txBox="1">
              <a:spLocks noChangeArrowheads="1"/>
            </p:cNvSpPr>
            <p:nvPr/>
          </p:nvSpPr>
          <p:spPr bwMode="auto">
            <a:xfrm>
              <a:off x="3120705" y="5645791"/>
              <a:ext cx="22818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|S|</a:t>
              </a:r>
              <a:r>
                <a:rPr lang="en-US" altLang="en-US" sz="2800">
                  <a:latin typeface="Symbol" panose="05050102010706020507" pitchFamily="18" charset="2"/>
                </a:rPr>
                <a:t> £ </a:t>
              </a:r>
              <a:r>
                <a:rPr lang="en-US" altLang="en-US" sz="280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09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85175" cy="5308600"/>
          </a:xfrm>
        </p:spPr>
        <p:txBody>
          <a:bodyPr/>
          <a:lstStyle/>
          <a:p>
            <a:r>
              <a:rPr lang="en-US" altLang="en-US" smtClean="0"/>
              <a:t>Suppose item j has the largest value, so v*=v</a:t>
            </a:r>
            <a:r>
              <a:rPr lang="en-US" altLang="en-US" baseline="-25000" smtClean="0"/>
              <a:t>j</a:t>
            </a:r>
            <a:r>
              <a:rPr lang="en-US" altLang="en-US" smtClean="0"/>
              <a:t>. Then</a:t>
            </a:r>
          </a:p>
          <a:p>
            <a:pPr lvl="1"/>
            <a:r>
              <a:rPr lang="en-US" altLang="en-US" smtClean="0"/>
              <a:t>Last inequality because item j itself is feasible solution, so opt solution S is no smaller.</a:t>
            </a:r>
          </a:p>
          <a:p>
            <a:r>
              <a:rPr lang="en-US" altLang="en-US" smtClean="0"/>
              <a:t>So                                    , where first inequality comes inequalities on last page.</a:t>
            </a:r>
          </a:p>
          <a:p>
            <a:r>
              <a:rPr lang="en-US" altLang="en-US" smtClean="0"/>
              <a:t>Assuming </a:t>
            </a:r>
            <a:r>
              <a:rPr lang="en-US" altLang="en-US" smtClean="0">
                <a:latin typeface="Symbol" panose="05050102010706020507" pitchFamily="18" charset="2"/>
              </a:rPr>
              <a:t>e £ </a:t>
            </a:r>
            <a:r>
              <a:rPr lang="en-US" altLang="en-US" smtClean="0"/>
              <a:t>1, then</a:t>
            </a:r>
          </a:p>
          <a:p>
            <a:r>
              <a:rPr lang="en-US" altLang="en-US" smtClean="0"/>
              <a:t>Finally, we have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mtClean="0"/>
              <a:t>	</a:t>
            </a:r>
          </a:p>
        </p:txBody>
      </p:sp>
      <p:graphicFrame>
        <p:nvGraphicFramePr>
          <p:cNvPr id="17412" name="Object 16"/>
          <p:cNvGraphicFramePr>
            <a:graphicFrameLocks noChangeAspect="1"/>
          </p:cNvGraphicFramePr>
          <p:nvPr/>
        </p:nvGraphicFramePr>
        <p:xfrm>
          <a:off x="2967038" y="1870075"/>
          <a:ext cx="37020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3" imgW="1624895" imgH="444307" progId="Equation.3">
                  <p:embed/>
                </p:oleObj>
              </mc:Choice>
              <mc:Fallback>
                <p:oleObj name="Equation" r:id="rId3" imgW="1624895" imgH="444307" progId="Equation.3">
                  <p:embed/>
                  <p:pic>
                    <p:nvPicPr>
                      <p:cNvPr id="1741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1870075"/>
                        <a:ext cx="37020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17"/>
          <p:cNvGraphicFramePr>
            <a:graphicFrameLocks noChangeAspect="1"/>
          </p:cNvGraphicFramePr>
          <p:nvPr/>
        </p:nvGraphicFramePr>
        <p:xfrm>
          <a:off x="1481138" y="3322638"/>
          <a:ext cx="41338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5" imgW="1917700" imgH="457200" progId="Equation.3">
                  <p:embed/>
                </p:oleObj>
              </mc:Choice>
              <mc:Fallback>
                <p:oleObj name="Equation" r:id="rId5" imgW="1917700" imgH="457200" progId="Equation.3">
                  <p:embed/>
                  <p:pic>
                    <p:nvPicPr>
                      <p:cNvPr id="3584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3322638"/>
                        <a:ext cx="41338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7"/>
          <p:cNvGraphicFramePr>
            <a:graphicFrameLocks noChangeAspect="1"/>
          </p:cNvGraphicFramePr>
          <p:nvPr/>
        </p:nvGraphicFramePr>
        <p:xfrm>
          <a:off x="4681538" y="4603750"/>
          <a:ext cx="17859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Equation" r:id="rId7" imgW="749300" imgH="368300" progId="Equation.3">
                  <p:embed/>
                </p:oleObj>
              </mc:Choice>
              <mc:Fallback>
                <p:oleObj name="Equation" r:id="rId7" imgW="749300" imgH="368300" progId="Equation.3">
                  <p:embed/>
                  <p:pic>
                    <p:nvPicPr>
                      <p:cNvPr id="358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603750"/>
                        <a:ext cx="17859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796925" y="5691188"/>
          <a:ext cx="699452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Equation" r:id="rId9" imgW="2794000" imgH="368300" progId="Equation.3">
                  <p:embed/>
                </p:oleObj>
              </mc:Choice>
              <mc:Fallback>
                <p:oleObj name="Equation" r:id="rId9" imgW="2794000" imgH="368300" progId="Equation.3">
                  <p:embed/>
                  <p:pic>
                    <p:nvPicPr>
                      <p:cNvPr id="358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5691188"/>
                        <a:ext cx="6994525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82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We gave a DP for Knapsack.</a:t>
            </a:r>
          </a:p>
          <a:p>
            <a:pPr>
              <a:defRPr/>
            </a:pPr>
            <a:r>
              <a:rPr lang="en-US" dirty="0" smtClean="0"/>
              <a:t>We scale and round to reduce number of different item values.</a:t>
            </a:r>
          </a:p>
          <a:p>
            <a:pPr>
              <a:defRPr/>
            </a:pPr>
            <a:r>
              <a:rPr lang="en-US" dirty="0" smtClean="0"/>
              <a:t>Running the DP on the scaled rounded problem and using the solution for the original problem leads to an arbitrarily good approximation for Knapsack, a PTAS.</a:t>
            </a:r>
          </a:p>
          <a:p>
            <a:pPr>
              <a:defRPr/>
            </a:pPr>
            <a:r>
              <a:rPr lang="en-US" dirty="0" smtClean="0"/>
              <a:t>There are PTAS’s for a number of other problems.</a:t>
            </a:r>
          </a:p>
          <a:p>
            <a:pPr lvl="1">
              <a:defRPr/>
            </a:pPr>
            <a:r>
              <a:rPr lang="en-US" smtClean="0"/>
              <a:t>Multiprocessor scheduling.</a:t>
            </a:r>
          </a:p>
          <a:p>
            <a:pPr lvl="1">
              <a:defRPr/>
            </a:pPr>
            <a:r>
              <a:rPr lang="en-US" smtClean="0"/>
              <a:t>Bin </a:t>
            </a:r>
            <a:r>
              <a:rPr lang="en-US" dirty="0" smtClean="0"/>
              <a:t>packing.</a:t>
            </a:r>
          </a:p>
          <a:p>
            <a:pPr lvl="1">
              <a:defRPr/>
            </a:pPr>
            <a:r>
              <a:rPr lang="en-US" dirty="0" smtClean="0"/>
              <a:t>Euclidean TSP.</a:t>
            </a:r>
          </a:p>
          <a:p>
            <a:pPr>
              <a:defRPr/>
            </a:pPr>
            <a:r>
              <a:rPr lang="en-US" dirty="0" smtClean="0"/>
              <a:t>However, there are also many problems for which PTAS’s do not exist, unless P=NP.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35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Makespan</a:t>
            </a:r>
            <a:r>
              <a:rPr lang="en-US" dirty="0" smtClean="0"/>
              <a:t>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78800" cy="35591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 independent jobs.</a:t>
            </a:r>
          </a:p>
          <a:p>
            <a:pPr lvl="1"/>
            <a:r>
              <a:rPr lang="en-US" dirty="0" smtClean="0"/>
              <a:t>Jobs have different sizes, i.e. time needed to perform job.</a:t>
            </a:r>
          </a:p>
          <a:p>
            <a:pPr lvl="1"/>
            <a:r>
              <a:rPr lang="en-US" dirty="0" smtClean="0"/>
              <a:t>Jobs can be done in any order.</a:t>
            </a:r>
          </a:p>
          <a:p>
            <a:pPr lvl="1"/>
            <a:r>
              <a:rPr lang="en-US" dirty="0" smtClean="0"/>
              <a:t>Any job can be done on any machine.</a:t>
            </a:r>
          </a:p>
          <a:p>
            <a:r>
              <a:rPr lang="en-US" dirty="0" smtClean="0"/>
              <a:t>m processors.</a:t>
            </a:r>
          </a:p>
          <a:p>
            <a:pPr lvl="1"/>
            <a:r>
              <a:rPr lang="en-US" dirty="0" smtClean="0"/>
              <a:t>All have the same speed.</a:t>
            </a:r>
          </a:p>
          <a:p>
            <a:pPr lvl="1"/>
            <a:r>
              <a:rPr lang="en-US" dirty="0" smtClean="0"/>
              <a:t>Each processors can do one job at a time.</a:t>
            </a:r>
          </a:p>
          <a:p>
            <a:r>
              <a:rPr lang="en-US" dirty="0" smtClean="0"/>
              <a:t>Assign the jobs to the processors.</a:t>
            </a:r>
          </a:p>
          <a:p>
            <a:r>
              <a:rPr lang="en-US" dirty="0" err="1" smtClean="0"/>
              <a:t>Makespan</a:t>
            </a:r>
            <a:r>
              <a:rPr lang="en-US" dirty="0" smtClean="0"/>
              <a:t> is when the last processor finishes all its jobs.</a:t>
            </a:r>
          </a:p>
          <a:p>
            <a:r>
              <a:rPr lang="en-US" dirty="0" smtClean="0"/>
              <a:t>Minimize the </a:t>
            </a:r>
            <a:r>
              <a:rPr lang="en-US" dirty="0" err="1" smtClean="0"/>
              <a:t>makespan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I.e., finish all the jobs as fast as possible.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266093" y="4668716"/>
            <a:ext cx="5926015" cy="2136532"/>
            <a:chOff x="1266093" y="4668716"/>
            <a:chExt cx="5926015" cy="2136532"/>
          </a:xfrm>
        </p:grpSpPr>
        <p:grpSp>
          <p:nvGrpSpPr>
            <p:cNvPr id="38" name="Group 37"/>
            <p:cNvGrpSpPr/>
            <p:nvPr/>
          </p:nvGrpSpPr>
          <p:grpSpPr>
            <a:xfrm>
              <a:off x="1266093" y="4668716"/>
              <a:ext cx="5926015" cy="1866900"/>
              <a:chOff x="1274885" y="4800600"/>
              <a:chExt cx="5926015" cy="1866900"/>
            </a:xfrm>
          </p:grpSpPr>
          <p:grpSp>
            <p:nvGrpSpPr>
              <p:cNvPr id="5" name="Group 3"/>
              <p:cNvGrpSpPr/>
              <p:nvPr/>
            </p:nvGrpSpPr>
            <p:grpSpPr>
              <a:xfrm>
                <a:off x="1274885" y="5172362"/>
                <a:ext cx="5227515" cy="1444337"/>
                <a:chOff x="-194786" y="1363453"/>
                <a:chExt cx="6155639" cy="1725763"/>
              </a:xfrm>
            </p:grpSpPr>
            <p:grpSp>
              <p:nvGrpSpPr>
                <p:cNvPr id="7" name="Group 13"/>
                <p:cNvGrpSpPr/>
                <p:nvPr/>
              </p:nvGrpSpPr>
              <p:grpSpPr>
                <a:xfrm>
                  <a:off x="1506267" y="1363453"/>
                  <a:ext cx="2297981" cy="431800"/>
                  <a:chOff x="1506268" y="1363453"/>
                  <a:chExt cx="2297981" cy="431800"/>
                </a:xfrm>
              </p:grpSpPr>
              <p:sp>
                <p:nvSpPr>
                  <p:cNvPr id="33" name="Rounded Rectangle 2"/>
                  <p:cNvSpPr/>
                  <p:nvPr/>
                </p:nvSpPr>
                <p:spPr bwMode="auto">
                  <a:xfrm>
                    <a:off x="1506268" y="1363453"/>
                    <a:ext cx="1435100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4" name="Rounded Rectangle 4"/>
                  <p:cNvSpPr/>
                  <p:nvPr/>
                </p:nvSpPr>
                <p:spPr bwMode="auto">
                  <a:xfrm>
                    <a:off x="2941367" y="1363453"/>
                    <a:ext cx="862882" cy="431800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8" name="Group 14"/>
                <p:cNvGrpSpPr/>
                <p:nvPr/>
              </p:nvGrpSpPr>
              <p:grpSpPr>
                <a:xfrm>
                  <a:off x="1506267" y="2657416"/>
                  <a:ext cx="3695459" cy="431800"/>
                  <a:chOff x="4879197" y="819989"/>
                  <a:chExt cx="3695459" cy="431800"/>
                </a:xfrm>
                <a:solidFill>
                  <a:srgbClr val="FFFF00"/>
                </a:solidFill>
              </p:grpSpPr>
              <p:sp>
                <p:nvSpPr>
                  <p:cNvPr id="31" name="Rounded Rectangle 5"/>
                  <p:cNvSpPr/>
                  <p:nvPr/>
                </p:nvSpPr>
                <p:spPr bwMode="auto">
                  <a:xfrm>
                    <a:off x="4879197" y="819989"/>
                    <a:ext cx="139220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32" name="Rounded Rectangle 6"/>
                  <p:cNvSpPr/>
                  <p:nvPr/>
                </p:nvSpPr>
                <p:spPr bwMode="auto">
                  <a:xfrm>
                    <a:off x="6276675" y="819989"/>
                    <a:ext cx="2297981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9" name="Group 15"/>
                <p:cNvGrpSpPr/>
                <p:nvPr/>
              </p:nvGrpSpPr>
              <p:grpSpPr>
                <a:xfrm>
                  <a:off x="1506267" y="2226095"/>
                  <a:ext cx="2755182" cy="431800"/>
                  <a:chOff x="4905075" y="1527355"/>
                  <a:chExt cx="2755182" cy="431800"/>
                </a:xfrm>
                <a:solidFill>
                  <a:srgbClr val="56FF21"/>
                </a:solidFill>
              </p:grpSpPr>
              <p:sp>
                <p:nvSpPr>
                  <p:cNvPr id="28" name="Rounded Rectangle 7"/>
                  <p:cNvSpPr/>
                  <p:nvPr/>
                </p:nvSpPr>
                <p:spPr bwMode="auto">
                  <a:xfrm>
                    <a:off x="4905075" y="1527355"/>
                    <a:ext cx="2116827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9" name="Rounded Rectangle 8"/>
                  <p:cNvSpPr/>
                  <p:nvPr/>
                </p:nvSpPr>
                <p:spPr bwMode="auto">
                  <a:xfrm>
                    <a:off x="7027175" y="1527355"/>
                    <a:ext cx="633082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0" name="Group 12"/>
                <p:cNvGrpSpPr/>
                <p:nvPr/>
              </p:nvGrpSpPr>
              <p:grpSpPr>
                <a:xfrm>
                  <a:off x="1506267" y="1803399"/>
                  <a:ext cx="4454586" cy="431800"/>
                  <a:chOff x="1506267" y="1803399"/>
                  <a:chExt cx="4454586" cy="431800"/>
                </a:xfrm>
                <a:solidFill>
                  <a:srgbClr val="FF0000"/>
                </a:solidFill>
              </p:grpSpPr>
              <p:sp>
                <p:nvSpPr>
                  <p:cNvPr id="26" name="Rounded Rectangle 25"/>
                  <p:cNvSpPr/>
                  <p:nvPr/>
                </p:nvSpPr>
                <p:spPr bwMode="auto">
                  <a:xfrm>
                    <a:off x="1506267" y="1803399"/>
                    <a:ext cx="1927045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 bwMode="auto">
                  <a:xfrm>
                    <a:off x="3444335" y="1803399"/>
                    <a:ext cx="2516518" cy="431800"/>
                  </a:xfrm>
                  <a:prstGeom prst="roundRect">
                    <a:avLst/>
                  </a:prstGeom>
                  <a:grpFill/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grpSp>
              <p:nvGrpSpPr>
                <p:cNvPr id="12" name="Group 37"/>
                <p:cNvGrpSpPr/>
                <p:nvPr/>
              </p:nvGrpSpPr>
              <p:grpSpPr>
                <a:xfrm>
                  <a:off x="-194786" y="1423359"/>
                  <a:ext cx="1695782" cy="1575859"/>
                  <a:chOff x="-194786" y="1423359"/>
                  <a:chExt cx="1695782" cy="1575859"/>
                </a:xfrm>
              </p:grpSpPr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35168" y="1423359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1</a:t>
                    </a:r>
                    <a:endParaRPr lang="en-US" sz="1400" baseline="-250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26544" y="1837426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2</a:t>
                    </a:r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35170" y="2286000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/>
                      <a:t>3</a:t>
                    </a:r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1026544" y="2691441"/>
                    <a:ext cx="4658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p</a:t>
                    </a:r>
                    <a:r>
                      <a:rPr lang="en-US" sz="1400" baseline="-25000" dirty="0" smtClean="0"/>
                      <a:t>4</a:t>
                    </a:r>
                    <a:endParaRPr lang="en-US" sz="1400" baseline="-25000" dirty="0"/>
                  </a:p>
                </p:txBody>
              </p:sp>
              <p:sp>
                <p:nvSpPr>
                  <p:cNvPr id="22" name="Left Brace 21"/>
                  <p:cNvSpPr/>
                  <p:nvPr/>
                </p:nvSpPr>
                <p:spPr bwMode="auto">
                  <a:xfrm>
                    <a:off x="785003" y="1526876"/>
                    <a:ext cx="319177" cy="1380227"/>
                  </a:xfrm>
                  <a:prstGeom prst="leftBrace">
                    <a:avLst/>
                  </a:prstGeom>
                  <a:noFill/>
                  <a:ln w="1905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-194786" y="2028204"/>
                    <a:ext cx="1092942" cy="3677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smtClean="0"/>
                      <a:t>m CPU’s</a:t>
                    </a:r>
                    <a:endParaRPr lang="en-US" sz="1400" baseline="-25000" dirty="0"/>
                  </a:p>
                </p:txBody>
              </p:sp>
            </p:grpSp>
          </p:grpSp>
          <p:grpSp>
            <p:nvGrpSpPr>
              <p:cNvPr id="37" name="Group 36"/>
              <p:cNvGrpSpPr/>
              <p:nvPr/>
            </p:nvGrpSpPr>
            <p:grpSpPr>
              <a:xfrm>
                <a:off x="5936705" y="4800600"/>
                <a:ext cx="1264195" cy="1866900"/>
                <a:chOff x="5835105" y="1025824"/>
                <a:chExt cx="1264195" cy="2517429"/>
              </a:xfrm>
            </p:grpSpPr>
            <p:cxnSp>
              <p:nvCxnSpPr>
                <p:cNvPr id="35" name="Straight Connector 34"/>
                <p:cNvCxnSpPr/>
                <p:nvPr/>
              </p:nvCxnSpPr>
              <p:spPr bwMode="auto">
                <a:xfrm rot="5400000">
                  <a:off x="5274771" y="2424666"/>
                  <a:ext cx="2237174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lg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5835105" y="1025824"/>
                  <a:ext cx="12641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err="1" smtClean="0"/>
                    <a:t>makespan</a:t>
                  </a:r>
                  <a:endParaRPr lang="en-US" sz="1400" baseline="-25000" dirty="0"/>
                </a:p>
              </p:txBody>
            </p:sp>
          </p:grpSp>
        </p:grpSp>
        <p:sp>
          <p:nvSpPr>
            <p:cNvPr id="39" name="TextBox 38"/>
            <p:cNvSpPr txBox="1"/>
            <p:nvPr/>
          </p:nvSpPr>
          <p:spPr>
            <a:xfrm>
              <a:off x="3651737" y="6497471"/>
              <a:ext cx="7444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time</a:t>
              </a:r>
              <a:endParaRPr lang="en-US" sz="14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366471"/>
            <a:ext cx="8449409" cy="508708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decision version of scheduling is obviously in NP.</a:t>
            </a:r>
          </a:p>
          <a:p>
            <a:r>
              <a:rPr lang="en-US" dirty="0" smtClean="0"/>
              <a:t>SUBSET-SUM: given a set of numbers S and target t, is there a subset of S summing to t?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S={1,3,8,9}.  t=9, yes.  t=14, no.</a:t>
            </a:r>
          </a:p>
          <a:p>
            <a:pPr lvl="1"/>
            <a:r>
              <a:rPr lang="en-US" dirty="0" smtClean="0"/>
              <a:t>This is NP-complete.  We reduce SUBSET-SUM to scheduling.</a:t>
            </a:r>
          </a:p>
          <a:p>
            <a:r>
              <a:rPr lang="en-US" dirty="0" smtClean="0"/>
              <a:t>Let (</a:t>
            </a:r>
            <a:r>
              <a:rPr lang="en-US" dirty="0" err="1" smtClean="0"/>
              <a:t>S,t</a:t>
            </a:r>
            <a:r>
              <a:rPr lang="en-US" dirty="0" smtClean="0"/>
              <a:t>) be an instance of SUBSET-SUM.  </a:t>
            </a:r>
          </a:p>
          <a:p>
            <a:pPr lvl="1"/>
            <a:r>
              <a:rPr lang="en-US" dirty="0" smtClean="0"/>
              <a:t>Let s be sum of all elements in S.</a:t>
            </a:r>
          </a:p>
          <a:p>
            <a:r>
              <a:rPr lang="en-US" dirty="0" smtClean="0"/>
              <a:t>Make a set of jobs J = S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{s-2t}, and schedule them on 2 processors.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</a:t>
            </a:r>
            <a:r>
              <a:rPr lang="en-US" dirty="0" err="1" smtClean="0"/>
              <a:t>makespan</a:t>
            </a:r>
            <a:r>
              <a:rPr lang="en-US" dirty="0" smtClean="0"/>
              <a:t>	is NPC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505191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some subset of S sums to t, then min </a:t>
            </a:r>
            <a:r>
              <a:rPr lang="en-US" dirty="0" err="1" smtClean="0"/>
              <a:t>makespan</a:t>
            </a:r>
            <a:r>
              <a:rPr lang="en-US" dirty="0" smtClean="0"/>
              <a:t> is s-t.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Say S’</a:t>
            </a:r>
            <a:r>
              <a:rPr lang="en-US" dirty="0" smtClean="0">
                <a:latin typeface="Symbol" pitchFamily="18" charset="2"/>
              </a:rPr>
              <a:t>Í</a:t>
            </a:r>
            <a:r>
              <a:rPr lang="en-US" dirty="0" smtClean="0"/>
              <a:t>S sums to t.  Schedule the jobs in S’ and job s-2t on processor 1.  So proc 1 finishes at time t+s-2t=s-t.  Proc 2 does the jobs in S-S’, so it finishes at time s-t as well.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Claim</a:t>
            </a:r>
            <a:r>
              <a:rPr lang="en-US" dirty="0" smtClean="0"/>
              <a:t> If the min </a:t>
            </a:r>
            <a:r>
              <a:rPr lang="en-US" dirty="0" err="1" smtClean="0"/>
              <a:t>makespan</a:t>
            </a:r>
            <a:r>
              <a:rPr lang="en-US" dirty="0" smtClean="0"/>
              <a:t> is s-t, there exists a subset of S that sums to t.</a:t>
            </a:r>
          </a:p>
          <a:p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Suppose WLOG proc 1 does the s-2t job.  Since </a:t>
            </a:r>
            <a:r>
              <a:rPr lang="en-US" dirty="0" err="1" smtClean="0"/>
              <a:t>makespan</a:t>
            </a:r>
            <a:r>
              <a:rPr lang="en-US" dirty="0" smtClean="0"/>
              <a:t> is s-t, the other jobs proc 1 does must have total size s-t-(s-2t)=t.</a:t>
            </a:r>
          </a:p>
          <a:p>
            <a:r>
              <a:rPr lang="en-US" dirty="0" smtClean="0"/>
              <a:t>So (</a:t>
            </a:r>
            <a:r>
              <a:rPr lang="en-US" dirty="0" err="1" smtClean="0"/>
              <a:t>S,t</a:t>
            </a:r>
            <a:r>
              <a:rPr lang="en-US" dirty="0" smtClean="0"/>
              <a:t>) is yes instance of SUBSET-SUM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 err="1" smtClean="0"/>
              <a:t>makespan</a:t>
            </a:r>
            <a:r>
              <a:rPr lang="en-US" dirty="0" smtClean="0"/>
              <a:t> = s-t.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 SUBSET-SUM </a:t>
            </a:r>
            <a:r>
              <a:rPr lang="en-US" dirty="0" smtClean="0">
                <a:solidFill>
                  <a:srgbClr val="000000"/>
                </a:solidFill>
                <a:latin typeface="Symbol" pitchFamily="18" charset="2"/>
              </a:rPr>
              <a:t>£</a:t>
            </a:r>
            <a:r>
              <a:rPr lang="en-US" baseline="-25000" dirty="0" smtClean="0">
                <a:solidFill>
                  <a:srgbClr val="000000"/>
                </a:solidFill>
              </a:rPr>
              <a:t>p </a:t>
            </a:r>
            <a:r>
              <a:rPr lang="en-US" dirty="0" smtClean="0">
                <a:solidFill>
                  <a:srgbClr val="000000"/>
                </a:solidFill>
              </a:rPr>
              <a:t>scheduling, and scheduling is NP-complete.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Since scheduling is NPC, it’s unlikely we can find the min </a:t>
            </a:r>
            <a:r>
              <a:rPr lang="en-US" dirty="0" err="1" smtClean="0"/>
              <a:t>makespan</a:t>
            </a:r>
            <a:r>
              <a:rPr lang="en-US" dirty="0" smtClean="0"/>
              <a:t> in </a:t>
            </a:r>
            <a:r>
              <a:rPr lang="en-US" dirty="0" err="1" smtClean="0"/>
              <a:t>polytime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 scheduling is a simple greedy algorithm.</a:t>
            </a:r>
          </a:p>
          <a:p>
            <a:pPr lvl="1"/>
            <a:r>
              <a:rPr lang="en-US" dirty="0" smtClean="0"/>
              <a:t>Finds a schedule with </a:t>
            </a:r>
            <a:r>
              <a:rPr lang="en-US" dirty="0" err="1" smtClean="0"/>
              <a:t>makespan</a:t>
            </a:r>
            <a:r>
              <a:rPr lang="en-US" dirty="0" smtClean="0"/>
              <a:t> at most twice the minimum.</a:t>
            </a:r>
          </a:p>
          <a:p>
            <a:pPr lvl="1"/>
            <a:r>
              <a:rPr lang="en-US" dirty="0" smtClean="0"/>
              <a:t>A 2-approximation.</a:t>
            </a:r>
          </a:p>
          <a:p>
            <a:r>
              <a:rPr lang="en-US" dirty="0" smtClean="0"/>
              <a:t>If there are n tasks and m processors, list scheduling only takes O(n log n) time.</a:t>
            </a:r>
          </a:p>
          <a:p>
            <a:pPr lvl="1"/>
            <a:r>
              <a:rPr lang="en-US" dirty="0" smtClean="0"/>
              <a:t>Compare this to n! C(n+m-1, m-1) time to try all possible schedules and pick the best.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Graham’s list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the jobs in any order.  </a:t>
            </a:r>
          </a:p>
          <a:p>
            <a:r>
              <a:rPr lang="en-US" dirty="0" smtClean="0"/>
              <a:t>As long as there are unfinished jobs.</a:t>
            </a:r>
          </a:p>
          <a:p>
            <a:pPr lvl="1"/>
            <a:r>
              <a:rPr lang="en-US" dirty="0" smtClean="0"/>
              <a:t>If any processor doesn’t have a job now, give it the next job in the list.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695575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 processors.  The jobs have length 2, 3, 3, 4, 5, 6, 8.</a:t>
            </a:r>
          </a:p>
          <a:p>
            <a:r>
              <a:rPr lang="en-US" dirty="0" smtClean="0"/>
              <a:t>List them in any order.  Say 4, 5, 3, 2, 6, 8, 3.</a:t>
            </a:r>
          </a:p>
          <a:p>
            <a:r>
              <a:rPr lang="en-US" dirty="0" smtClean="0"/>
              <a:t>Initially, no proc has a job.  Give first 3 jobs to the 3 </a:t>
            </a:r>
            <a:r>
              <a:rPr lang="en-US" dirty="0" err="1" smtClean="0"/>
              <a:t>procs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time 3, proc 3 is done.  Give it next job in list, 2.</a:t>
            </a:r>
          </a:p>
          <a:p>
            <a:r>
              <a:rPr lang="en-US" dirty="0" smtClean="0"/>
              <a:t>At time 4, proc 2 is done.  Give it next job in list, 6.</a:t>
            </a:r>
          </a:p>
          <a:p>
            <a:r>
              <a:rPr lang="en-US" dirty="0" smtClean="0"/>
              <a:t>At time 5, both 1, 3 are done. Give them next jobs in list, 8,3.</a:t>
            </a:r>
          </a:p>
          <a:p>
            <a:r>
              <a:rPr lang="en-US" dirty="0" smtClean="0"/>
              <a:t>Everybody finishes by time 13.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makespan</a:t>
            </a:r>
            <a:r>
              <a:rPr lang="en-US" dirty="0" smtClean="0"/>
              <a:t> of this schedule is 13.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372175" y="4610907"/>
            <a:ext cx="2526504" cy="1516702"/>
            <a:chOff x="1372175" y="4610907"/>
            <a:chExt cx="2526504" cy="1516702"/>
          </a:xfrm>
        </p:grpSpPr>
        <p:grpSp>
          <p:nvGrpSpPr>
            <p:cNvPr id="21" name="Group 20"/>
            <p:cNvGrpSpPr/>
            <p:nvPr/>
          </p:nvGrpSpPr>
          <p:grpSpPr>
            <a:xfrm>
              <a:off x="1372175" y="4610907"/>
              <a:ext cx="1996890" cy="498628"/>
              <a:chOff x="1372175" y="4610907"/>
              <a:chExt cx="1996890" cy="498628"/>
            </a:xfrm>
          </p:grpSpPr>
          <p:sp>
            <p:nvSpPr>
              <p:cNvPr id="4" name="Rounded Rectangle 3"/>
              <p:cNvSpPr/>
              <p:nvPr/>
            </p:nvSpPr>
            <p:spPr bwMode="auto">
              <a:xfrm>
                <a:off x="1372175" y="4610907"/>
                <a:ext cx="199689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286000" y="4660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4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378554" y="5122530"/>
              <a:ext cx="2520125" cy="498628"/>
              <a:chOff x="1378554" y="5122530"/>
              <a:chExt cx="2520125" cy="498628"/>
            </a:xfrm>
          </p:grpSpPr>
          <p:sp>
            <p:nvSpPr>
              <p:cNvPr id="5" name="Rounded Rectangle 4"/>
              <p:cNvSpPr/>
              <p:nvPr/>
            </p:nvSpPr>
            <p:spPr bwMode="auto">
              <a:xfrm>
                <a:off x="1378554" y="5122530"/>
                <a:ext cx="2520125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23241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1381141" y="5628981"/>
              <a:ext cx="1532153" cy="498628"/>
              <a:chOff x="1381141" y="5628981"/>
              <a:chExt cx="1532153" cy="498628"/>
            </a:xfrm>
          </p:grpSpPr>
          <p:sp>
            <p:nvSpPr>
              <p:cNvPr id="6" name="Rounded Rectangle 5"/>
              <p:cNvSpPr/>
              <p:nvPr/>
            </p:nvSpPr>
            <p:spPr bwMode="auto">
              <a:xfrm>
                <a:off x="1381141" y="5628981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558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2922390" y="5622716"/>
            <a:ext cx="1205110" cy="498628"/>
            <a:chOff x="2922390" y="5622716"/>
            <a:chExt cx="1205110" cy="498628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2922390" y="5622716"/>
              <a:ext cx="1003504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87700" y="56515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98493" y="4597400"/>
            <a:ext cx="3022778" cy="498628"/>
            <a:chOff x="3398493" y="4597400"/>
            <a:chExt cx="3022778" cy="498628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3398493" y="4597400"/>
              <a:ext cx="3022778" cy="498628"/>
            </a:xfrm>
            <a:prstGeom prst="roundRect">
              <a:avLst/>
            </a:prstGeom>
            <a:gradFill flip="none" rotWithShape="1"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13500000" scaled="1"/>
              <a:tileRect/>
            </a:gra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62500" y="4660900"/>
              <a:ext cx="93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83910" y="5103735"/>
            <a:ext cx="4028080" cy="1000885"/>
            <a:chOff x="3883910" y="5103735"/>
            <a:chExt cx="4028080" cy="1000885"/>
          </a:xfrm>
        </p:grpSpPr>
        <p:grpSp>
          <p:nvGrpSpPr>
            <p:cNvPr id="26" name="Group 25"/>
            <p:cNvGrpSpPr/>
            <p:nvPr/>
          </p:nvGrpSpPr>
          <p:grpSpPr>
            <a:xfrm>
              <a:off x="3883910" y="5103735"/>
              <a:ext cx="4028080" cy="498628"/>
              <a:chOff x="3883910" y="5103735"/>
              <a:chExt cx="4028080" cy="498628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3883910" y="5103735"/>
                <a:ext cx="4028080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524500" y="51689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8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25635" y="5605992"/>
              <a:ext cx="1532153" cy="498628"/>
              <a:chOff x="3925635" y="5605992"/>
              <a:chExt cx="1532153" cy="498628"/>
            </a:xfrm>
          </p:grpSpPr>
          <p:sp>
            <p:nvSpPr>
              <p:cNvPr id="10" name="Rounded Rectangle 9"/>
              <p:cNvSpPr/>
              <p:nvPr/>
            </p:nvSpPr>
            <p:spPr bwMode="auto">
              <a:xfrm>
                <a:off x="3925635" y="5605992"/>
                <a:ext cx="1532153" cy="498628"/>
              </a:xfrm>
              <a:prstGeom prst="roundRect">
                <a:avLst/>
              </a:prstGeom>
              <a:gradFill flip="none" rotWithShape="1">
                <a:gsLst>
                  <a:gs pos="0">
                    <a:srgbClr val="8488C4"/>
                  </a:gs>
                  <a:gs pos="53000">
                    <a:srgbClr val="D4DEFF"/>
                  </a:gs>
                  <a:gs pos="83000">
                    <a:srgbClr val="D4DEFF"/>
                  </a:gs>
                  <a:gs pos="100000">
                    <a:srgbClr val="96AB94"/>
                  </a:gs>
                </a:gsLst>
                <a:lin ang="13500000" scaled="1"/>
                <a:tileRect/>
              </a:gra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70400" y="5651500"/>
                <a:ext cx="93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3</a:t>
                </a:r>
                <a:endParaRPr lang="en-US" dirty="0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19192" y="4563593"/>
            <a:ext cx="625514" cy="1507251"/>
            <a:chOff x="719192" y="4563593"/>
            <a:chExt cx="625514" cy="1507251"/>
          </a:xfrm>
        </p:grpSpPr>
        <p:sp>
          <p:nvSpPr>
            <p:cNvPr id="30" name="TextBox 29"/>
            <p:cNvSpPr txBox="1"/>
            <p:nvPr/>
          </p:nvSpPr>
          <p:spPr>
            <a:xfrm>
              <a:off x="719192" y="456359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1</a:t>
              </a:r>
              <a:endParaRPr lang="en-US" sz="2000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9192" y="5117163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2</a:t>
              </a:r>
              <a:endParaRPr lang="en-US" sz="2000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9192" y="5670734"/>
              <a:ext cx="6255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p</a:t>
              </a:r>
              <a:r>
                <a:rPr lang="en-US" sz="2000" baseline="-25000" dirty="0" smtClean="0"/>
                <a:t>3</a:t>
              </a:r>
              <a:endParaRPr lang="en-US" sz="2000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worst case for 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8987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How badly can list scheduling do compared to optimal?</a:t>
            </a:r>
          </a:p>
          <a:p>
            <a:r>
              <a:rPr lang="en-US" dirty="0" smtClean="0"/>
              <a:t>Say there are m</a:t>
            </a:r>
            <a:r>
              <a:rPr lang="en-US" baseline="30000" dirty="0" smtClean="0"/>
              <a:t>2</a:t>
            </a:r>
            <a:r>
              <a:rPr lang="en-US" dirty="0" smtClean="0"/>
              <a:t> jobs with length 1, and one job with length m.  </a:t>
            </a:r>
          </a:p>
          <a:p>
            <a:pPr lvl="1"/>
            <a:r>
              <a:rPr lang="en-US" dirty="0" smtClean="0"/>
              <a:t>Suppose they’re listed in the order 1,1,1,...,1,m.</a:t>
            </a:r>
          </a:p>
          <a:p>
            <a:pPr lvl="1"/>
            <a:r>
              <a:rPr lang="en-US" dirty="0" smtClean="0"/>
              <a:t>LS has </a:t>
            </a:r>
            <a:r>
              <a:rPr lang="en-US" dirty="0" err="1" smtClean="0"/>
              <a:t>makespan</a:t>
            </a:r>
            <a:r>
              <a:rPr lang="en-US" dirty="0" smtClean="0"/>
              <a:t> 2m.  Optimal </a:t>
            </a:r>
            <a:r>
              <a:rPr lang="en-US" dirty="0" err="1" smtClean="0"/>
              <a:t>makespan</a:t>
            </a:r>
            <a:r>
              <a:rPr lang="en-US" dirty="0" smtClean="0"/>
              <a:t> is m+1.</a:t>
            </a:r>
          </a:p>
          <a:p>
            <a:pPr lvl="1"/>
            <a:r>
              <a:rPr lang="en-US" dirty="0" err="1" smtClean="0"/>
              <a:t>makespan</a:t>
            </a:r>
            <a:r>
              <a:rPr lang="en-US" dirty="0" smtClean="0"/>
              <a:t>(LS) / </a:t>
            </a:r>
            <a:r>
              <a:rPr lang="en-US" dirty="0" err="1" smtClean="0"/>
              <a:t>makespan</a:t>
            </a:r>
            <a:r>
              <a:rPr lang="en-US" dirty="0" smtClean="0"/>
              <a:t>(opt) = 2m/(m+1)</a:t>
            </a:r>
            <a:r>
              <a:rPr lang="en-US" dirty="0" smtClean="0">
                <a:latin typeface="Symbol" pitchFamily="18" charset="2"/>
              </a:rPr>
              <a:t> » </a:t>
            </a:r>
            <a:r>
              <a:rPr lang="en-US" dirty="0" smtClean="0"/>
              <a:t>2.</a:t>
            </a:r>
          </a:p>
          <a:p>
            <a:r>
              <a:rPr lang="en-US" dirty="0" smtClean="0"/>
              <a:t>This is worst possible case for list scheduling.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889000" y="4162821"/>
            <a:ext cx="7543800" cy="2695179"/>
            <a:chOff x="952500" y="3997721"/>
            <a:chExt cx="7543800" cy="2695179"/>
          </a:xfrm>
        </p:grpSpPr>
        <p:grpSp>
          <p:nvGrpSpPr>
            <p:cNvPr id="5" name="Group 4"/>
            <p:cNvGrpSpPr/>
            <p:nvPr/>
          </p:nvGrpSpPr>
          <p:grpSpPr>
            <a:xfrm>
              <a:off x="952500" y="4089400"/>
              <a:ext cx="3510093" cy="2080021"/>
              <a:chOff x="1028700" y="444500"/>
              <a:chExt cx="4072004" cy="2413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41500" y="12747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29" name="Rounded Rectangle 28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Rounded Rectangle 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Rounded Rectangle 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Rounded Rectangle 4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7" name="Group 7"/>
              <p:cNvGrpSpPr/>
              <p:nvPr/>
            </p:nvGrpSpPr>
            <p:grpSpPr>
              <a:xfrm>
                <a:off x="1841500" y="1676400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25" name="Rounded Rectangle 24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Rounded Rectangle 25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7" name="Rounded Rectangle 26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8" name="Group 12"/>
              <p:cNvGrpSpPr/>
              <p:nvPr/>
            </p:nvGrpSpPr>
            <p:grpSpPr>
              <a:xfrm>
                <a:off x="1841500" y="2082800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21" name="Rounded Rectangle 2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9" name="Group 17"/>
              <p:cNvGrpSpPr/>
              <p:nvPr/>
            </p:nvGrpSpPr>
            <p:grpSpPr>
              <a:xfrm>
                <a:off x="1841500" y="2463800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17" name="Rounded Rectangle 1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0" name="Rounded Rectangle 9"/>
              <p:cNvSpPr/>
              <p:nvPr/>
            </p:nvSpPr>
            <p:spPr bwMode="auto">
              <a:xfrm>
                <a:off x="3484253" y="12648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Right Brace 10"/>
              <p:cNvSpPr/>
              <p:nvPr/>
            </p:nvSpPr>
            <p:spPr bwMode="auto">
              <a:xfrm rot="16200000">
                <a:off x="2435225" y="231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Right Brace 11"/>
              <p:cNvSpPr/>
              <p:nvPr/>
            </p:nvSpPr>
            <p:spPr bwMode="auto">
              <a:xfrm rot="16200000">
                <a:off x="4035425" y="2190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Right Brace 12"/>
              <p:cNvSpPr/>
              <p:nvPr/>
            </p:nvSpPr>
            <p:spPr bwMode="auto">
              <a:xfrm rot="10800000">
                <a:off x="1381125" y="12477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4765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64000" y="444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8700" y="18415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5461001" y="3997721"/>
              <a:ext cx="2473976" cy="2171700"/>
              <a:chOff x="1130300" y="2946400"/>
              <a:chExt cx="2870021" cy="2519355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972953" y="3827455"/>
                <a:ext cx="1612900" cy="393700"/>
                <a:chOff x="1841500" y="1270000"/>
                <a:chExt cx="1612900" cy="393700"/>
              </a:xfrm>
            </p:grpSpPr>
            <p:sp>
              <p:nvSpPr>
                <p:cNvPr id="55" name="Rounded Rectangle 31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6" name="Rounded Rectangle 32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7" name="Rounded Rectangle 33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5" name="Group 35"/>
              <p:cNvGrpSpPr/>
              <p:nvPr/>
            </p:nvGrpSpPr>
            <p:grpSpPr>
              <a:xfrm>
                <a:off x="1972953" y="4239011"/>
                <a:ext cx="1612900" cy="393700"/>
                <a:chOff x="1841500" y="1270000"/>
                <a:chExt cx="1612900" cy="393700"/>
              </a:xfrm>
              <a:solidFill>
                <a:srgbClr val="FF0000"/>
              </a:solidFill>
            </p:grpSpPr>
            <p:sp>
              <p:nvSpPr>
                <p:cNvPr id="51" name="Rounded Rectangle 50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Rounded Rectangle 51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3" name="Rounded Rectangle 52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6" name="Group 40"/>
              <p:cNvGrpSpPr/>
              <p:nvPr/>
            </p:nvGrpSpPr>
            <p:grpSpPr>
              <a:xfrm>
                <a:off x="1972953" y="4650567"/>
                <a:ext cx="1612900" cy="393700"/>
                <a:chOff x="1841500" y="1270000"/>
                <a:chExt cx="1612900" cy="393700"/>
              </a:xfrm>
              <a:solidFill>
                <a:srgbClr val="66FF33"/>
              </a:solidFill>
            </p:grpSpPr>
            <p:sp>
              <p:nvSpPr>
                <p:cNvPr id="47" name="Rounded Rectangle 46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grpSp>
            <p:nvGrpSpPr>
              <p:cNvPr id="37" name="Group 45"/>
              <p:cNvGrpSpPr/>
              <p:nvPr/>
            </p:nvGrpSpPr>
            <p:grpSpPr>
              <a:xfrm rot="16200000">
                <a:off x="2997021" y="4438739"/>
                <a:ext cx="1612900" cy="393700"/>
                <a:chOff x="1841500" y="1270000"/>
                <a:chExt cx="1612900" cy="393700"/>
              </a:xfrm>
              <a:solidFill>
                <a:srgbClr val="FFFF00"/>
              </a:solidFill>
            </p:grpSpPr>
            <p:sp>
              <p:nvSpPr>
                <p:cNvPr id="43" name="Rounded Rectangle 42"/>
                <p:cNvSpPr/>
                <p:nvPr/>
              </p:nvSpPr>
              <p:spPr bwMode="auto">
                <a:xfrm>
                  <a:off x="18415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 bwMode="auto">
                <a:xfrm>
                  <a:off x="22479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 bwMode="auto">
                <a:xfrm>
                  <a:off x="26543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 bwMode="auto">
                <a:xfrm>
                  <a:off x="3060700" y="1270000"/>
                  <a:ext cx="393700" cy="393700"/>
                </a:xfrm>
                <a:prstGeom prst="roundRect">
                  <a:avLst/>
                </a:prstGeom>
                <a:grp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38" name="Rounded Rectangle 37"/>
              <p:cNvSpPr/>
              <p:nvPr/>
            </p:nvSpPr>
            <p:spPr bwMode="auto">
              <a:xfrm>
                <a:off x="1972953" y="5062123"/>
                <a:ext cx="1616451" cy="403632"/>
              </a:xfrm>
              <a:prstGeom prst="roundRect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Right Brace 38"/>
              <p:cNvSpPr/>
              <p:nvPr/>
            </p:nvSpPr>
            <p:spPr bwMode="auto">
              <a:xfrm rot="10800000">
                <a:off x="1482725" y="3838575"/>
                <a:ext cx="431800" cy="16065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130300" y="44323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</a:t>
                </a:r>
                <a:endParaRPr lang="en-US" dirty="0"/>
              </a:p>
            </p:txBody>
          </p:sp>
          <p:sp>
            <p:nvSpPr>
              <p:cNvPr id="41" name="Right Brace 40"/>
              <p:cNvSpPr/>
              <p:nvPr/>
            </p:nvSpPr>
            <p:spPr bwMode="auto">
              <a:xfrm rot="16200000">
                <a:off x="2746375" y="2562225"/>
                <a:ext cx="431800" cy="1949450"/>
              </a:xfrm>
              <a:prstGeom prst="rightBrace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17800" y="2946400"/>
                <a:ext cx="832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m+1</a:t>
                </a:r>
                <a:endParaRPr lang="en-US" dirty="0"/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82700" y="6311900"/>
              <a:ext cx="2451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dirty="0" err="1" smtClean="0"/>
                <a:t>akespan</a:t>
              </a:r>
              <a:r>
                <a:rPr lang="en-US" dirty="0" smtClean="0"/>
                <a:t>(LS) = 2m</a:t>
              </a:r>
              <a:endParaRPr 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91200" y="6323568"/>
              <a:ext cx="2705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makespan</a:t>
              </a:r>
              <a:r>
                <a:rPr lang="en-US" dirty="0" smtClean="0"/>
                <a:t>(opt) = m+1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4 - Copy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4 - Copy</Template>
  <TotalTime>6896</TotalTime>
  <Words>2552</Words>
  <Application>Microsoft Office PowerPoint</Application>
  <PresentationFormat>On-screen Show (4:3)</PresentationFormat>
  <Paragraphs>323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宋体</vt:lpstr>
      <vt:lpstr>宋体</vt:lpstr>
      <vt:lpstr>Arial</vt:lpstr>
      <vt:lpstr>Arial Black</vt:lpstr>
      <vt:lpstr>Symbol</vt:lpstr>
      <vt:lpstr>Times New Roman</vt:lpstr>
      <vt:lpstr>Wingdings</vt:lpstr>
      <vt:lpstr>4 - Copy</vt:lpstr>
      <vt:lpstr>Equation</vt:lpstr>
      <vt:lpstr>Approximation algorithms 2 Scheduling, Knapsack</vt:lpstr>
      <vt:lpstr>Parallel computing and scheduling</vt:lpstr>
      <vt:lpstr>Makespan scheduling</vt:lpstr>
      <vt:lpstr>Minimizing makespan is NPC</vt:lpstr>
      <vt:lpstr>Minimizing makespan is NPC</vt:lpstr>
      <vt:lpstr>Graham’s list scheduling</vt:lpstr>
      <vt:lpstr>Graham’s list scheduling</vt:lpstr>
      <vt:lpstr>Example</vt:lpstr>
      <vt:lpstr>The worst case for LS</vt:lpstr>
      <vt:lpstr>LS is a 2-approximation</vt:lpstr>
      <vt:lpstr>LS is a 2-approximation</vt:lpstr>
      <vt:lpstr>LS is a 2-approximation</vt:lpstr>
      <vt:lpstr>LS is a 2-approximation</vt:lpstr>
      <vt:lpstr>LPT scheduling</vt:lpstr>
      <vt:lpstr>LPT is a 4/3-approximation</vt:lpstr>
      <vt:lpstr>LPT is a 4/3-approximation</vt:lpstr>
      <vt:lpstr>LS vs LPT</vt:lpstr>
      <vt:lpstr>The knapsack problem</vt:lpstr>
      <vt:lpstr>A dynamic program for knapsack</vt:lpstr>
      <vt:lpstr>Running time of dynamic program</vt:lpstr>
      <vt:lpstr>Running time of dynamic program</vt:lpstr>
      <vt:lpstr>PTAS</vt:lpstr>
      <vt:lpstr>Main idea: rounding</vt:lpstr>
      <vt:lpstr>Rounding</vt:lpstr>
      <vt:lpstr>Solving the original problem</vt:lpstr>
      <vt:lpstr>Correctness</vt:lpstr>
      <vt:lpstr>Correctness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scheduling</dc:title>
  <dc:creator>MS_staff</dc:creator>
  <cp:lastModifiedBy>Rui</cp:lastModifiedBy>
  <cp:revision>445</cp:revision>
  <cp:lastPrinted>2018-12-13T14:07:57Z</cp:lastPrinted>
  <dcterms:created xsi:type="dcterms:W3CDTF">2011-03-13T06:54:57Z</dcterms:created>
  <dcterms:modified xsi:type="dcterms:W3CDTF">2021-05-10T08:49:41Z</dcterms:modified>
</cp:coreProperties>
</file>