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88" r:id="rId2"/>
    <p:sldId id="310" r:id="rId3"/>
    <p:sldId id="311" r:id="rId4"/>
    <p:sldId id="312" r:id="rId5"/>
    <p:sldId id="313" r:id="rId6"/>
    <p:sldId id="314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56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89" d="5000"/>
        <a:sy n="5589" d="5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01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72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012" y="8830372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70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algn="r"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57" y="4416196"/>
            <a:ext cx="5141888" cy="41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388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70" y="8832388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algn="r"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3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Vertex cover, TSP, k-center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2021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438275"/>
            <a:ext cx="776605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80113" y="4162425"/>
            <a:ext cx="3006725" cy="2251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(b) The MST 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(c) visit T in order abcbhbadefegeda.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(d) converts the tour from (c) to a Hamiltonian cycle, that doesn’t revisit any vertices.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smtClean="0"/>
              <a:t>(e) is the optimal TSP.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7114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84850" cy="51974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To go from (c) to (d), we need to make a tour T’ that revisits vertices into a cycle H that doesn’t revisit vertices.</a:t>
            </a:r>
          </a:p>
          <a:p>
            <a:pPr>
              <a:defRPr/>
            </a:pPr>
            <a:r>
              <a:rPr lang="en-US" dirty="0" smtClean="0"/>
              <a:t>We use shortcutting.</a:t>
            </a:r>
          </a:p>
          <a:p>
            <a:pPr lvl="1">
              <a:defRPr/>
            </a:pPr>
            <a:r>
              <a:rPr lang="en-US" dirty="0" smtClean="0"/>
              <a:t>If we revisit a vertex in T’, we directly jump to the next vertex in T’ we haven’t visited.  </a:t>
            </a:r>
          </a:p>
          <a:p>
            <a:pPr lvl="2">
              <a:defRPr/>
            </a:pPr>
            <a:r>
              <a:rPr lang="en-US" dirty="0" smtClean="0"/>
              <a:t>We allow revisiting the first vertex.</a:t>
            </a:r>
          </a:p>
          <a:p>
            <a:pPr lvl="1">
              <a:defRPr/>
            </a:pPr>
            <a:r>
              <a:rPr lang="en-US" dirty="0" smtClean="0"/>
              <a:t>The sequence of vertices we now visit is H.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err="1" smtClean="0"/>
              <a:t>h</a:t>
            </a:r>
            <a:r>
              <a:rPr lang="en-US" dirty="0" err="1" smtClean="0">
                <a:solidFill>
                  <a:srgbClr val="FF0000"/>
                </a:solidFill>
              </a:rPr>
              <a:t>ba</a:t>
            </a:r>
            <a:r>
              <a:rPr lang="en-US" dirty="0" err="1" smtClean="0"/>
              <a:t>def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g</a:t>
            </a:r>
            <a:r>
              <a:rPr lang="en-US" dirty="0" err="1" smtClean="0">
                <a:solidFill>
                  <a:srgbClr val="FF0000"/>
                </a:solidFill>
              </a:rPr>
              <a:t>ed</a:t>
            </a:r>
            <a:r>
              <a:rPr lang="en-US" dirty="0" err="1" smtClean="0"/>
              <a:t>a</a:t>
            </a:r>
            <a:r>
              <a:rPr lang="en-US" dirty="0" smtClean="0">
                <a:latin typeface="Symbol" pitchFamily="18" charset="2"/>
              </a:rPr>
              <a:t> ® </a:t>
            </a:r>
            <a:r>
              <a:rPr lang="en-US" dirty="0" err="1" smtClean="0"/>
              <a:t>abchdefga</a:t>
            </a:r>
            <a:r>
              <a:rPr lang="en-US" dirty="0" smtClean="0"/>
              <a:t>.</a:t>
            </a:r>
          </a:p>
        </p:txBody>
      </p:sp>
      <p:pic>
        <p:nvPicPr>
          <p:cNvPr id="11268" name="Picture 3" descr="tsp convert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308100"/>
            <a:ext cx="262255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 descr="tsp convert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3814763"/>
            <a:ext cx="2663825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Making the tour Hamiltonian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</a:t>
            </a:r>
            <a:r>
              <a:rPr lang="en-US" dirty="0" smtClean="0"/>
              <a:t>If H is the shortcut of T’, then c(H)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c(T’).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We formed H from T’ by skipping over some vertices.  E.g. we directly went from c to h, skipping over b.</a:t>
            </a:r>
          </a:p>
          <a:p>
            <a:pPr lvl="1">
              <a:defRPr/>
            </a:pPr>
            <a:r>
              <a:rPr lang="en-US" dirty="0" smtClean="0"/>
              <a:t>But by the triangle inequality,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cb</a:t>
            </a:r>
            <a:r>
              <a:rPr lang="en-US" dirty="0" err="1" smtClean="0"/>
              <a:t>+d</a:t>
            </a:r>
            <a:r>
              <a:rPr lang="en-US" baseline="-25000" dirty="0" err="1" smtClean="0"/>
              <a:t>bh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ch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So shortcutting from c to h didn’t increase the distance.</a:t>
            </a:r>
          </a:p>
          <a:p>
            <a:pPr lvl="1">
              <a:defRPr/>
            </a:pPr>
            <a:r>
              <a:rPr lang="en-US" dirty="0" smtClean="0"/>
              <a:t>The same thing applies to all our shortcuts.</a:t>
            </a:r>
          </a:p>
          <a:p>
            <a:pPr lvl="1">
              <a:defRPr/>
            </a:pPr>
            <a:r>
              <a:rPr lang="en-US" dirty="0" smtClean="0"/>
              <a:t>So H is no longer than T’.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180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H* be an optimum TSP.</a:t>
            </a:r>
          </a:p>
          <a:p>
            <a:pPr>
              <a:defRPr/>
            </a:pPr>
            <a:r>
              <a:rPr lang="en-US" dirty="0" smtClean="0"/>
              <a:t>If we delete an edge from H*, we get a spanning tree.</a:t>
            </a:r>
          </a:p>
          <a:p>
            <a:pPr>
              <a:defRPr/>
            </a:pPr>
            <a:r>
              <a:rPr lang="en-US" dirty="0" smtClean="0"/>
              <a:t>Since T is an MST, c(T)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c(H*).</a:t>
            </a:r>
          </a:p>
          <a:p>
            <a:pPr>
              <a:defRPr/>
            </a:pPr>
            <a:r>
              <a:rPr lang="en-US" dirty="0" smtClean="0"/>
              <a:t>Call the path from the depth-first traversal T’.  </a:t>
            </a:r>
          </a:p>
          <a:p>
            <a:pPr lvl="1">
              <a:defRPr/>
            </a:pPr>
            <a:r>
              <a:rPr lang="en-US" dirty="0" smtClean="0"/>
              <a:t>T’ crosses each edge in T twice.</a:t>
            </a:r>
          </a:p>
          <a:p>
            <a:pPr lvl="1">
              <a:defRPr/>
            </a:pPr>
            <a:r>
              <a:rPr lang="en-US" dirty="0" smtClean="0"/>
              <a:t>So </a:t>
            </a:r>
            <a:r>
              <a:rPr lang="en-US" smtClean="0"/>
              <a:t>c(T’) = 2 </a:t>
            </a:r>
            <a:r>
              <a:rPr lang="en-US" dirty="0" smtClean="0"/>
              <a:t>c(T).</a:t>
            </a:r>
          </a:p>
          <a:p>
            <a:pPr>
              <a:defRPr/>
            </a:pPr>
            <a:r>
              <a:rPr lang="en-US" dirty="0" smtClean="0"/>
              <a:t>Let H be the outcome of shortcutting T’.</a:t>
            </a:r>
          </a:p>
          <a:p>
            <a:pPr lvl="1">
              <a:defRPr/>
            </a:pPr>
            <a:r>
              <a:rPr lang="en-US" dirty="0" smtClean="0"/>
              <a:t>H is a Hamiltonian cycle.  It visits all the vertices, and ends where it started.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c(T’), by the lemma.</a:t>
            </a:r>
          </a:p>
          <a:p>
            <a:pPr lvl="1">
              <a:defRPr/>
            </a:pPr>
            <a:r>
              <a:rPr lang="en-US" dirty="0" smtClean="0"/>
              <a:t>c(H)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c(T’) = 2 c(T)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2 c(H*).</a:t>
            </a:r>
          </a:p>
          <a:p>
            <a:pPr>
              <a:defRPr/>
            </a:pPr>
            <a:r>
              <a:rPr lang="en-US" dirty="0" smtClean="0"/>
              <a:t>So H is a 2-approximation.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Matchings and Euler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26113" cy="530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matching in a graph is a set of nonintersecting edges.</a:t>
            </a:r>
          </a:p>
          <a:p>
            <a:pPr lvl="1">
              <a:defRPr/>
            </a:pPr>
            <a:r>
              <a:rPr lang="en-US" dirty="0" smtClean="0"/>
              <a:t>A perfect matching is a matching that includes every vertex.</a:t>
            </a:r>
          </a:p>
          <a:p>
            <a:pPr>
              <a:defRPr/>
            </a:pPr>
            <a:r>
              <a:rPr lang="en-US" dirty="0" smtClean="0"/>
              <a:t>An Euler tour of a graph is a path that starts and ends at the same vertex, and visits every edge once.</a:t>
            </a:r>
          </a:p>
          <a:p>
            <a:pPr lvl="1">
              <a:defRPr/>
            </a:pPr>
            <a:r>
              <a:rPr lang="en-US" dirty="0" smtClean="0"/>
              <a:t>Hamiltonian tour visits every vertex once.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Thm</a:t>
            </a:r>
            <a:r>
              <a:rPr lang="en-US" dirty="0" smtClean="0"/>
              <a:t> (Euler) A graph has an Euler tour if and only if all vertices have even degree.</a:t>
            </a:r>
          </a:p>
          <a:p>
            <a:pPr>
              <a:defRPr/>
            </a:pPr>
            <a:r>
              <a:rPr lang="en-US" dirty="0" smtClean="0"/>
              <a:t>Note how deciding if graph has Euler tour is trivial, but deciding if it has Hamiltonian tour is NPC!</a:t>
            </a:r>
            <a:endParaRPr lang="en-US" dirty="0"/>
          </a:p>
        </p:txBody>
      </p:sp>
      <p:pic>
        <p:nvPicPr>
          <p:cNvPr id="4" name="Picture 3" descr="match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38" y="1484313"/>
            <a:ext cx="30035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uler cy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3624263"/>
            <a:ext cx="265588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Christofides 3/2-approx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5700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 3/2-approximation for TSP with triangle inequality.</a:t>
            </a:r>
          </a:p>
          <a:p>
            <a:pPr>
              <a:defRPr/>
            </a:pPr>
            <a:r>
              <a:rPr lang="en-US" dirty="0" smtClean="0"/>
              <a:t>Construct a minimum spanning tree T on G.</a:t>
            </a:r>
          </a:p>
          <a:p>
            <a:pPr>
              <a:defRPr/>
            </a:pPr>
            <a:r>
              <a:rPr lang="en-US" dirty="0" smtClean="0"/>
              <a:t>Find the set V’ of odd degree vertices in T.</a:t>
            </a:r>
          </a:p>
          <a:p>
            <a:pPr>
              <a:defRPr/>
            </a:pPr>
            <a:r>
              <a:rPr lang="en-US" dirty="0" smtClean="0"/>
              <a:t>Construct a minimum cost perfect matching M on V’.</a:t>
            </a:r>
          </a:p>
          <a:p>
            <a:pPr>
              <a:defRPr/>
            </a:pPr>
            <a:r>
              <a:rPr lang="en-US" dirty="0" smtClean="0"/>
              <a:t>Add M to T to obtain T’.</a:t>
            </a:r>
          </a:p>
          <a:p>
            <a:pPr>
              <a:defRPr/>
            </a:pPr>
            <a:r>
              <a:rPr lang="en-US" dirty="0" smtClean="0"/>
              <a:t>Find an Euler tour T’’ in T’.</a:t>
            </a:r>
          </a:p>
          <a:p>
            <a:pPr>
              <a:defRPr/>
            </a:pPr>
            <a:r>
              <a:rPr lang="en-US" dirty="0" smtClean="0"/>
              <a:t>Shortcut T’’ to obtain a Hamiltonian cycle H.  Output as the TSP.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4475840"/>
            <a:ext cx="3786930" cy="2156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92" y="4543380"/>
            <a:ext cx="4475704" cy="22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Christofides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927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In the 2-approx, we found a TSP by “doubling” the MST to an Euler tour, then shortcutting.</a:t>
            </a:r>
          </a:p>
          <a:p>
            <a:pPr lvl="1">
              <a:defRPr/>
            </a:pPr>
            <a:r>
              <a:rPr lang="en-US" dirty="0" smtClean="0"/>
              <a:t>We need to start with Euler tour before shortcutting to ensure we visit all cities.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Key to </a:t>
            </a:r>
            <a:r>
              <a:rPr lang="en-US" dirty="0" err="1" smtClean="0"/>
              <a:t>Christofides</a:t>
            </a:r>
            <a:r>
              <a:rPr lang="en-US" dirty="0" smtClean="0"/>
              <a:t> is to find a shorter Euler tour, without doubling the MST.</a:t>
            </a:r>
          </a:p>
          <a:p>
            <a:pPr lvl="1">
              <a:defRPr/>
            </a:pPr>
            <a:r>
              <a:rPr lang="en-US" dirty="0" smtClean="0"/>
              <a:t>A graph with only even degree vertices always has Euler tour.</a:t>
            </a:r>
          </a:p>
          <a:p>
            <a:pPr lvl="1">
              <a:defRPr/>
            </a:pPr>
            <a:r>
              <a:rPr lang="en-US" dirty="0" smtClean="0"/>
              <a:t>So we want to modify the MST to have all even degrees, by adding a matching.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76375" y="3228975"/>
            <a:ext cx="5695950" cy="649288"/>
            <a:chOff x="981512" y="5427677"/>
            <a:chExt cx="5696125" cy="647729"/>
          </a:xfrm>
        </p:grpSpPr>
        <p:sp>
          <p:nvSpPr>
            <p:cNvPr id="4" name="TextBox 3"/>
            <p:cNvSpPr txBox="1"/>
            <p:nvPr/>
          </p:nvSpPr>
          <p:spPr>
            <a:xfrm>
              <a:off x="981512" y="5429261"/>
              <a:ext cx="1787580" cy="646145"/>
            </a:xfrm>
            <a:prstGeom prst="rect">
              <a:avLst/>
            </a:prstGeom>
            <a:solidFill>
              <a:srgbClr val="FF5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Euler tour thru all edges</a:t>
              </a:r>
            </a:p>
          </p:txBody>
        </p:sp>
        <p:sp>
          <p:nvSpPr>
            <p:cNvPr id="16390" name="Right Arrow 4"/>
            <p:cNvSpPr>
              <a:spLocks noChangeArrowheads="1"/>
            </p:cNvSpPr>
            <p:nvPr/>
          </p:nvSpPr>
          <p:spPr bwMode="auto">
            <a:xfrm>
              <a:off x="2995569" y="5672735"/>
              <a:ext cx="1526796" cy="402671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0353" y="5429261"/>
              <a:ext cx="1927284" cy="6461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i="1" dirty="0"/>
                <a:t>Hamiltonian tour thru all cities</a:t>
              </a:r>
            </a:p>
          </p:txBody>
        </p:sp>
        <p:sp>
          <p:nvSpPr>
            <p:cNvPr id="16392" name="TextBox 6"/>
            <p:cNvSpPr txBox="1">
              <a:spLocks noChangeArrowheads="1"/>
            </p:cNvSpPr>
            <p:nvPr/>
          </p:nvSpPr>
          <p:spPr bwMode="auto">
            <a:xfrm>
              <a:off x="3078761" y="5427677"/>
              <a:ext cx="13338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/>
                <a:t>shortcutting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50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T’ has an Euler tour.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There are an even number of vertices in V’, because the total degree of T is even.</a:t>
            </a:r>
          </a:p>
          <a:p>
            <a:pPr lvl="1">
              <a:defRPr/>
            </a:pPr>
            <a:r>
              <a:rPr lang="en-US" dirty="0" smtClean="0"/>
              <a:t>Since G is a complete graph and |V’| is even, there’s a perfect matching on V’.</a:t>
            </a:r>
          </a:p>
          <a:p>
            <a:pPr lvl="2">
              <a:defRPr/>
            </a:pPr>
            <a:r>
              <a:rPr lang="en-US" dirty="0" smtClean="0"/>
              <a:t>The min cost perfect matching can be found in 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smtClean="0"/>
              <a:t>time using </a:t>
            </a:r>
            <a:r>
              <a:rPr lang="en-US" dirty="0" smtClean="0"/>
              <a:t>the blossom algorithm.</a:t>
            </a:r>
          </a:p>
          <a:p>
            <a:pPr lvl="1">
              <a:defRPr/>
            </a:pPr>
            <a:r>
              <a:rPr lang="en-US" dirty="0" smtClean="0"/>
              <a:t>The degree of every node in M is odd.  Since V’ are the odd degree nodes in T, adding M to T makes all nodes in T’ have even degree.</a:t>
            </a:r>
          </a:p>
          <a:p>
            <a:pPr lvl="1">
              <a:defRPr/>
            </a:pPr>
            <a:r>
              <a:rPr lang="en-US" dirty="0" smtClean="0"/>
              <a:t>T’ has Euler tour by Euler’s theorem.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90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Let H* be an optimal TSP on G, and let m be the cost of M.  </a:t>
            </a:r>
            <a:r>
              <a:rPr lang="en-US" smtClean="0"/>
              <a:t>Then m </a:t>
            </a:r>
            <a:r>
              <a:rPr lang="en-US" smtClean="0">
                <a:latin typeface="Symbol" pitchFamily="18" charset="2"/>
              </a:rPr>
              <a:t>£ </a:t>
            </a:r>
            <a:r>
              <a:rPr lang="en-US" smtClean="0"/>
              <a:t>c(H</a:t>
            </a:r>
            <a:r>
              <a:rPr lang="en-US" dirty="0" smtClean="0"/>
              <a:t>*)/2.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H’ be the optimal TSP on V’. </a:t>
            </a:r>
          </a:p>
          <a:p>
            <a:pPr lvl="1">
              <a:defRPr/>
            </a:pPr>
            <a:r>
              <a:rPr lang="en-US" dirty="0" smtClean="0"/>
              <a:t>c(H’)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 because H’ is an optimal TSP on fewer vertices.</a:t>
            </a:r>
          </a:p>
          <a:p>
            <a:pPr lvl="1">
              <a:defRPr/>
            </a:pPr>
            <a:r>
              <a:rPr lang="en-US" dirty="0" smtClean="0"/>
              <a:t>H’ is a cycle on V’, so it consists of two </a:t>
            </a:r>
            <a:r>
              <a:rPr lang="en-US" dirty="0" err="1" smtClean="0"/>
              <a:t>matchings</a:t>
            </a:r>
            <a:r>
              <a:rPr lang="en-US" dirty="0" smtClean="0"/>
              <a:t> on V’.  The cheaper one has cost m’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c(H’)/2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c(H*)/2.</a:t>
            </a:r>
          </a:p>
          <a:p>
            <a:pPr lvl="1">
              <a:defRPr/>
            </a:pPr>
            <a:r>
              <a:rPr lang="en-US" dirty="0" smtClean="0"/>
              <a:t>m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m’ because M has min cost.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 descr="christofide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535488"/>
            <a:ext cx="2271712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hristofide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4564063"/>
            <a:ext cx="22764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35125" y="6518275"/>
            <a:ext cx="639286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http://www.mpi-inf.mpg.de/departments/d1/teaching/ss12/AdvancedGraphAlgorithms/Slides06.pdf</a:t>
            </a:r>
          </a:p>
        </p:txBody>
      </p:sp>
    </p:spTree>
    <p:extLst>
      <p:ext uri="{BB962C8B-B14F-4D97-AF65-F5344CB8AC3E}">
        <p14:creationId xmlns:p14="http://schemas.microsoft.com/office/powerpoint/2010/main" val="12694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3/2-approximation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99088" cy="52832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Thm</a:t>
            </a:r>
            <a:r>
              <a:rPr lang="en-US" altLang="en-US" sz="2800" smtClean="0"/>
              <a:t> Let H be the TSP output by Christofides and let H* be an optimal TSP.  Then c(H)</a:t>
            </a:r>
            <a:r>
              <a:rPr lang="en-US" altLang="en-US" sz="2800" smtClean="0">
                <a:latin typeface="Symbol" panose="05050102010706020507" pitchFamily="18" charset="2"/>
              </a:rPr>
              <a:t> £</a:t>
            </a:r>
            <a:r>
              <a:rPr lang="en-US" altLang="en-US" sz="2800" smtClean="0"/>
              <a:t> 3/2*c(H*).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Proof</a:t>
            </a:r>
            <a:r>
              <a:rPr lang="en-US" altLang="en-US" sz="2800" smtClean="0"/>
              <a:t> </a:t>
            </a:r>
          </a:p>
          <a:p>
            <a:pPr lvl="1"/>
            <a:r>
              <a:rPr lang="en-US" altLang="en-US" sz="2400" smtClean="0"/>
              <a:t>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 because T is an MST.</a:t>
            </a:r>
          </a:p>
          <a:p>
            <a:pPr lvl="1"/>
            <a:r>
              <a:rPr lang="en-US" altLang="en-US" sz="2400" smtClean="0"/>
              <a:t>c(T’) = c(M) + c(T) </a:t>
            </a:r>
            <a:r>
              <a:rPr lang="en-US" altLang="en-US" sz="2400" smtClean="0">
                <a:latin typeface="Symbol" panose="05050102010706020507" pitchFamily="18" charset="2"/>
              </a:rPr>
              <a:t>£</a:t>
            </a:r>
            <a:r>
              <a:rPr lang="en-US" altLang="en-US" sz="2400" smtClean="0"/>
              <a:t> c(H*)/2 + c(H*) = 3/2*c(H*).</a:t>
            </a:r>
          </a:p>
          <a:p>
            <a:pPr lvl="1"/>
            <a:r>
              <a:rPr lang="en-US" altLang="en-US" sz="2400" smtClean="0"/>
              <a:t>c(H) </a:t>
            </a:r>
            <a:r>
              <a:rPr lang="en-US" altLang="en-US" sz="2400" smtClean="0">
                <a:latin typeface="Symbol" panose="05050102010706020507" pitchFamily="18" charset="2"/>
              </a:rPr>
              <a:t>£ </a:t>
            </a:r>
            <a:r>
              <a:rPr lang="en-US" altLang="en-US" sz="2400" smtClean="0"/>
              <a:t>c(T’) because H is the shortcut of T’.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72150" y="1468438"/>
            <a:ext cx="31956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spanning tree T on G.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Find set V’ of odd-degree vertices in T.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Construct a minimum cost perfect matching M on V’.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Add M to T to obtain T’.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 i="1"/>
              <a:t>Shortcut T’ to obtain a Hamiltonian cycle.  Output as the TSP.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endParaRPr lang="en-US" altLang="en-US" sz="1600" i="1"/>
          </a:p>
        </p:txBody>
      </p:sp>
    </p:spTree>
    <p:extLst>
      <p:ext uri="{BB962C8B-B14F-4D97-AF65-F5344CB8AC3E}">
        <p14:creationId xmlns:p14="http://schemas.microsoft.com/office/powerpoint/2010/main" val="24212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91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graph with vertices V and edges 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V’ of the vertices, so that every edge in E touches some vertex in V’.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Make |V’| as small as possible.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Finding the minimum vertex cover </a:t>
            </a:r>
            <a:r>
              <a:rPr lang="en-US" smtClean="0"/>
              <a:t>is NP-complete.</a:t>
            </a:r>
          </a:p>
          <a:p>
            <a:pPr>
              <a:defRPr/>
            </a:pPr>
            <a:r>
              <a:rPr lang="en-US" smtClean="0"/>
              <a:t>Vertex cover is a special case of (unweighted) set cover, where each element (edge) can be covered by at most two sets (vertices).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see a simple 2 approximation </a:t>
            </a:r>
            <a:r>
              <a:rPr lang="en-US" smtClean="0"/>
              <a:t>for this problem.</a:t>
            </a:r>
            <a:endParaRPr lang="en-US" dirty="0" smtClean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971800"/>
            <a:ext cx="44037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Vertex cover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59" y="2882289"/>
            <a:ext cx="43037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6665913" y="4232275"/>
            <a:ext cx="2235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source: </a:t>
            </a:r>
            <a:r>
              <a:rPr lang="en-US" altLang="en-US" sz="1400" i="1"/>
              <a:t>Introduction to Algorithms</a:t>
            </a:r>
            <a:r>
              <a:rPr lang="en-US" altLang="en-US" sz="1400"/>
              <a:t>, Cormen et al.</a:t>
            </a:r>
          </a:p>
        </p:txBody>
      </p:sp>
    </p:spTree>
    <p:extLst>
      <p:ext uri="{BB962C8B-B14F-4D97-AF65-F5344CB8AC3E}">
        <p14:creationId xmlns:p14="http://schemas.microsoft.com/office/powerpoint/2010/main" val="2169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k-Center problem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96075" y="1924050"/>
            <a:ext cx="1250950" cy="3232150"/>
            <a:chOff x="6696177" y="1924837"/>
            <a:chExt cx="1250848" cy="3231363"/>
          </a:xfrm>
        </p:grpSpPr>
        <p:pic>
          <p:nvPicPr>
            <p:cNvPr id="7195" name="Picture 10" descr="stor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77" y="1924837"/>
              <a:ext cx="5032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6" name="Picture 11" descr="stor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75" y="4652963"/>
              <a:ext cx="501650" cy="50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419225"/>
            <a:ext cx="5607050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Given a city with n sites, we want to build k centers to serve them.</a:t>
            </a:r>
          </a:p>
          <a:p>
            <a:pPr lvl="1">
              <a:defRPr/>
            </a:pPr>
            <a:r>
              <a:rPr lang="en-US" dirty="0" smtClean="0"/>
              <a:t>Let S be set of sites, C be set of centers.</a:t>
            </a:r>
          </a:p>
          <a:p>
            <a:pPr>
              <a:defRPr/>
            </a:pPr>
            <a:r>
              <a:rPr lang="en-US" dirty="0" smtClean="0"/>
              <a:t>Each site uses the center closest to it.</a:t>
            </a:r>
          </a:p>
          <a:p>
            <a:pPr lvl="1">
              <a:defRPr/>
            </a:pPr>
            <a:r>
              <a:rPr lang="en-US" dirty="0" smtClean="0"/>
              <a:t>Distance of site s from the nearest center is d(</a:t>
            </a:r>
            <a:r>
              <a:rPr lang="en-US" dirty="0" err="1" smtClean="0"/>
              <a:t>s,C</a:t>
            </a:r>
            <a:r>
              <a:rPr lang="en-US" dirty="0" smtClean="0"/>
              <a:t>) =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Goal is to make sure no site is too far from its center.</a:t>
            </a:r>
          </a:p>
          <a:p>
            <a:pPr lvl="1">
              <a:defRPr/>
            </a:pPr>
            <a:r>
              <a:rPr lang="en-US" dirty="0" smtClean="0"/>
              <a:t>We want to minimize the max distance that any site is from its closest center.</a:t>
            </a:r>
          </a:p>
          <a:p>
            <a:pPr lvl="2">
              <a:defRPr/>
            </a:pPr>
            <a:r>
              <a:rPr lang="en-US" dirty="0" smtClean="0"/>
              <a:t>Minimize  r(C)=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C is called a cover of S, and r is called C’s radius.</a:t>
            </a:r>
          </a:p>
          <a:p>
            <a:pPr lvl="1">
              <a:defRPr/>
            </a:pPr>
            <a:r>
              <a:rPr lang="en-US" dirty="0" smtClean="0"/>
              <a:t>Where should we put centers to minimize the radius?</a:t>
            </a:r>
          </a:p>
          <a:p>
            <a:pPr>
              <a:defRPr/>
            </a:pPr>
            <a:r>
              <a:rPr lang="en-US" dirty="0" smtClean="0"/>
              <a:t>Assume distances satisfy triangle inequality.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149975" y="1022350"/>
            <a:ext cx="2659063" cy="5535613"/>
            <a:chOff x="6149975" y="1022263"/>
            <a:chExt cx="2659063" cy="5535700"/>
          </a:xfrm>
        </p:grpSpPr>
        <p:pic>
          <p:nvPicPr>
            <p:cNvPr id="7189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3336" y="1022263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Content Placeholder 3" descr="hous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9899" y="1991643"/>
              <a:ext cx="592138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Content Placeholder 3" descr="house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325" y="2874963"/>
              <a:ext cx="592138" cy="59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9975" y="53086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Content Placeholder 3" descr="hous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313" y="3543300"/>
              <a:ext cx="593725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Content Placeholder 3" descr="hous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963" y="5964238"/>
              <a:ext cx="5937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1" name="TextBox 23"/>
          <p:cNvSpPr txBox="1">
            <a:spLocks noChangeArrowheads="1"/>
          </p:cNvSpPr>
          <p:nvPr/>
        </p:nvSpPr>
        <p:spPr bwMode="auto">
          <a:xfrm>
            <a:off x="8007350" y="5340350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i="1">
                <a:solidFill>
                  <a:srgbClr val="FF0000"/>
                </a:solidFill>
              </a:rPr>
              <a:t>r(C)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175375" y="1350963"/>
            <a:ext cx="1744663" cy="1747837"/>
            <a:chOff x="6175346" y="1350631"/>
            <a:chExt cx="1744298" cy="1748926"/>
          </a:xfrm>
        </p:grpSpPr>
        <p:cxnSp>
          <p:nvCxnSpPr>
            <p:cNvPr id="7183" name="Straight Connector 25"/>
            <p:cNvCxnSpPr>
              <a:cxnSpLocks noChangeShapeType="1"/>
            </p:cNvCxnSpPr>
            <p:nvPr/>
          </p:nvCxnSpPr>
          <p:spPr bwMode="auto">
            <a:xfrm rot="5400000">
              <a:off x="5711923" y="2204815"/>
              <a:ext cx="1554434" cy="4245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Straight Connector 26"/>
            <p:cNvCxnSpPr>
              <a:cxnSpLocks noChangeShapeType="1"/>
            </p:cNvCxnSpPr>
            <p:nvPr/>
          </p:nvCxnSpPr>
          <p:spPr bwMode="auto">
            <a:xfrm flipV="1">
              <a:off x="6635692" y="2457974"/>
              <a:ext cx="1283518" cy="6375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6702804" y="1350631"/>
              <a:ext cx="1191236" cy="75500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TextBox 49"/>
            <p:cNvSpPr txBox="1">
              <a:spLocks noChangeArrowheads="1"/>
            </p:cNvSpPr>
            <p:nvPr/>
          </p:nvSpPr>
          <p:spPr bwMode="auto">
            <a:xfrm>
              <a:off x="7172413" y="1392471"/>
              <a:ext cx="6127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p</a:t>
              </a:r>
            </a:p>
          </p:txBody>
        </p:sp>
        <p:sp>
          <p:nvSpPr>
            <p:cNvPr id="7187" name="TextBox 50"/>
            <p:cNvSpPr txBox="1">
              <a:spLocks noChangeArrowheads="1"/>
            </p:cNvSpPr>
            <p:nvPr/>
          </p:nvSpPr>
          <p:spPr bwMode="auto">
            <a:xfrm>
              <a:off x="6175346" y="2039545"/>
              <a:ext cx="6127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q</a:t>
              </a:r>
            </a:p>
          </p:txBody>
        </p:sp>
        <p:sp>
          <p:nvSpPr>
            <p:cNvPr id="7188" name="TextBox 51"/>
            <p:cNvSpPr txBox="1">
              <a:spLocks noChangeArrowheads="1"/>
            </p:cNvSpPr>
            <p:nvPr/>
          </p:nvSpPr>
          <p:spPr bwMode="auto">
            <a:xfrm>
              <a:off x="7183044" y="2761420"/>
              <a:ext cx="7366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latin typeface="Symbol" panose="05050102010706020507" pitchFamily="18" charset="2"/>
                </a:rPr>
                <a:t>£ </a:t>
              </a:r>
              <a:r>
                <a:rPr lang="en-US" altLang="en-US" sz="1600"/>
                <a:t>p+q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59550" y="1477963"/>
            <a:ext cx="1762125" cy="4594225"/>
            <a:chOff x="6560191" y="1477866"/>
            <a:chExt cx="1761690" cy="4594321"/>
          </a:xfrm>
        </p:grpSpPr>
        <p:cxnSp>
          <p:nvCxnSpPr>
            <p:cNvPr id="7177" name="Straight Arrow Connector 20"/>
            <p:cNvCxnSpPr>
              <a:cxnSpLocks noChangeShapeType="1"/>
            </p:cNvCxnSpPr>
            <p:nvPr/>
          </p:nvCxnSpPr>
          <p:spPr bwMode="auto">
            <a:xfrm rot="16200000" flipH="1">
              <a:off x="7613959" y="5464483"/>
              <a:ext cx="871011" cy="34439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Straight Arrow Connector 20"/>
            <p:cNvCxnSpPr>
              <a:cxnSpLocks noChangeShapeType="1"/>
            </p:cNvCxnSpPr>
            <p:nvPr/>
          </p:nvCxnSpPr>
          <p:spPr bwMode="auto">
            <a:xfrm rot="10800000" flipV="1">
              <a:off x="6618920" y="5117283"/>
              <a:ext cx="830505" cy="38589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Straight Arrow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7725331" y="4141600"/>
              <a:ext cx="703042" cy="490059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Straight Arrow Connector 20"/>
            <p:cNvCxnSpPr>
              <a:cxnSpLocks noChangeShapeType="1"/>
            </p:cNvCxnSpPr>
            <p:nvPr/>
          </p:nvCxnSpPr>
          <p:spPr bwMode="auto">
            <a:xfrm rot="5400000">
              <a:off x="6478984" y="2509283"/>
              <a:ext cx="550020" cy="387605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Arrow Connector 20"/>
            <p:cNvCxnSpPr>
              <a:cxnSpLocks noChangeShapeType="1"/>
            </p:cNvCxnSpPr>
            <p:nvPr/>
          </p:nvCxnSpPr>
          <p:spPr bwMode="auto">
            <a:xfrm rot="16200000" flipV="1">
              <a:off x="6460924" y="1586923"/>
              <a:ext cx="569051" cy="35093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Straight Arrow Connector 20"/>
            <p:cNvCxnSpPr>
              <a:cxnSpLocks noChangeShapeType="1"/>
            </p:cNvCxnSpPr>
            <p:nvPr/>
          </p:nvCxnSpPr>
          <p:spPr bwMode="auto">
            <a:xfrm>
              <a:off x="7199414" y="2176456"/>
              <a:ext cx="635903" cy="11373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92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1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003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k-Center is NP-complete.</a:t>
            </a:r>
          </a:p>
          <a:p>
            <a:pPr>
              <a:defRPr/>
            </a:pPr>
            <a:r>
              <a:rPr lang="en-US" dirty="0" smtClean="0"/>
              <a:t>We’ll give a simple 2-approximation for 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Idea</a:t>
            </a:r>
            <a:r>
              <a:rPr lang="en-US" dirty="0" smtClean="0"/>
              <a:t> Say there’s one site that’s farthest away from all centers.  Then it makes the radius large.  We’ll put a center at that site, to reduce the radius.</a:t>
            </a:r>
          </a:p>
          <a:p>
            <a:pPr lvl="1">
              <a:defRPr/>
            </a:pPr>
            <a:r>
              <a:rPr lang="en-US" dirty="0" smtClean="0"/>
              <a:t>Note we allow putting center at same location as site. 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28788" y="4397375"/>
            <a:ext cx="5184775" cy="2022475"/>
            <a:chOff x="1728788" y="4397375"/>
            <a:chExt cx="5184775" cy="2022475"/>
          </a:xfrm>
        </p:grpSpPr>
        <p:sp>
          <p:nvSpPr>
            <p:cNvPr id="4" name="Oval 3"/>
            <p:cNvSpPr/>
            <p:nvPr/>
          </p:nvSpPr>
          <p:spPr bwMode="auto">
            <a:xfrm>
              <a:off x="1728788" y="5067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>
              <a:off x="2566988" y="5461000"/>
              <a:ext cx="217487" cy="219075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013075" y="4589463"/>
              <a:ext cx="209550" cy="21113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033588" y="61023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704013" y="439737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0513" y="621030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11775" y="4581525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84875" y="5581650"/>
              <a:ext cx="209550" cy="209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6704013" y="4397375"/>
            <a:ext cx="219075" cy="217488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7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Gonzalez’s algorithm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 is set of centers, initially empty.</a:t>
            </a:r>
          </a:p>
          <a:p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repeat k times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choose site s with maximum d(s,C)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3200" smtClean="0"/>
              <a:t>add s to C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return 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>
                <a:solidFill>
                  <a:srgbClr val="1503FB"/>
                </a:solidFill>
              </a:rPr>
              <a:t>Note</a:t>
            </a:r>
            <a:r>
              <a:rPr lang="en-US" altLang="en-US" smtClean="0"/>
              <a:t> The centers are located at the sites.</a:t>
            </a:r>
          </a:p>
        </p:txBody>
      </p:sp>
    </p:spTree>
    <p:extLst>
      <p:ext uri="{BB962C8B-B14F-4D97-AF65-F5344CB8AC3E}">
        <p14:creationId xmlns:p14="http://schemas.microsoft.com/office/powerpoint/2010/main" val="38844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916738" cy="5019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C be the algorithm’s output, and r be C’s radius.</a:t>
            </a:r>
          </a:p>
          <a:p>
            <a:pPr lvl="1">
              <a:defRPr/>
            </a:pPr>
            <a:r>
              <a:rPr lang="en-US" dirty="0" smtClean="0"/>
              <a:t>r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min</a:t>
            </a:r>
            <a:r>
              <a:rPr lang="en-US" baseline="-25000" dirty="0" err="1" smtClean="0"/>
              <a:t>c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C</a:t>
            </a:r>
            <a:r>
              <a:rPr lang="en-US" dirty="0" smtClean="0"/>
              <a:t> d(</a:t>
            </a:r>
            <a:r>
              <a:rPr lang="en-US" dirty="0" err="1" smtClean="0"/>
              <a:t>s,c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1</a:t>
            </a:r>
            <a:r>
              <a:rPr lang="en-US" dirty="0" smtClean="0"/>
              <a:t> For any </a:t>
            </a:r>
            <a:r>
              <a:rPr lang="en-US" dirty="0" err="1" smtClean="0"/>
              <a:t>c,c’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, d(</a:t>
            </a:r>
            <a:r>
              <a:rPr lang="en-US" dirty="0" err="1" smtClean="0"/>
              <a:t>c,c</a:t>
            </a:r>
            <a:r>
              <a:rPr lang="en-US" dirty="0" smtClean="0"/>
              <a:t>’)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r.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Since r is the radius, there exists a point </a:t>
            </a:r>
            <a:r>
              <a:rPr lang="en-US" dirty="0" err="1" smtClean="0"/>
              <a:t>s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 at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all the centers.  </a:t>
            </a:r>
          </a:p>
          <a:p>
            <a:pPr lvl="1">
              <a:defRPr/>
            </a:pPr>
            <a:r>
              <a:rPr lang="en-US" dirty="0" smtClean="0"/>
              <a:t>If there’s no such s, then C’s radius &lt; r.</a:t>
            </a:r>
          </a:p>
          <a:p>
            <a:pPr lvl="1">
              <a:defRPr/>
            </a:pPr>
            <a:r>
              <a:rPr lang="en-US" dirty="0" smtClean="0"/>
              <a:t>So s is distance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r from c and c’.</a:t>
            </a:r>
          </a:p>
          <a:p>
            <a:pPr lvl="1">
              <a:defRPr/>
            </a:pPr>
            <a:r>
              <a:rPr lang="en-US" dirty="0" smtClean="0"/>
              <a:t>Suppose WLOG c’ is added to C after c.</a:t>
            </a:r>
          </a:p>
          <a:p>
            <a:pPr lvl="1">
              <a:defRPr/>
            </a:pPr>
            <a:r>
              <a:rPr lang="en-US" dirty="0" smtClean="0"/>
              <a:t>If d(</a:t>
            </a:r>
            <a:r>
              <a:rPr lang="en-US" dirty="0" err="1" smtClean="0"/>
              <a:t>c,c</a:t>
            </a:r>
            <a:r>
              <a:rPr lang="en-US" dirty="0" smtClean="0"/>
              <a:t>’)&lt;r, then algorithm would add s to C instead of </a:t>
            </a:r>
            <a:r>
              <a:rPr lang="en-US" smtClean="0"/>
              <a:t>c’, since s is farther.</a:t>
            </a:r>
            <a:endParaRPr lang="en-US" dirty="0" smtClean="0"/>
          </a:p>
        </p:txBody>
      </p:sp>
      <p:sp>
        <p:nvSpPr>
          <p:cNvPr id="10252" name="TextBox 21"/>
          <p:cNvSpPr txBox="1">
            <a:spLocks noChangeArrowheads="1"/>
          </p:cNvSpPr>
          <p:nvPr/>
        </p:nvSpPr>
        <p:spPr bwMode="auto">
          <a:xfrm>
            <a:off x="8005763" y="2006600"/>
            <a:ext cx="398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Symbol" panose="05050102010706020507" pitchFamily="18" charset="2"/>
              </a:rPr>
              <a:t>&lt; </a:t>
            </a:r>
            <a:r>
              <a:rPr lang="en-US" altLang="en-US" sz="1400" b="1"/>
              <a:t>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1855788"/>
            <a:ext cx="1638300" cy="3386137"/>
            <a:chOff x="7315200" y="1855788"/>
            <a:chExt cx="1638300" cy="3386603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7508875" y="2122488"/>
              <a:ext cx="100013" cy="10001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8701088" y="2409825"/>
              <a:ext cx="101600" cy="10001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7869238" y="4806950"/>
              <a:ext cx="117475" cy="117475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249" name="Straight Arrow Connector 7"/>
            <p:cNvCxnSpPr>
              <a:cxnSpLocks noChangeShapeType="1"/>
              <a:stCxn id="10246" idx="2"/>
              <a:endCxn id="10248" idx="0"/>
            </p:cNvCxnSpPr>
            <p:nvPr/>
          </p:nvCxnSpPr>
          <p:spPr bwMode="auto">
            <a:xfrm rot="16200000" flipH="1">
              <a:off x="6450807" y="3329781"/>
              <a:ext cx="2584450" cy="3698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Straight Arrow Connector 9"/>
            <p:cNvCxnSpPr>
              <a:cxnSpLocks noChangeShapeType="1"/>
              <a:stCxn id="10247" idx="2"/>
              <a:endCxn id="10248" idx="7"/>
            </p:cNvCxnSpPr>
            <p:nvPr/>
          </p:nvCxnSpPr>
          <p:spPr bwMode="auto">
            <a:xfrm rot="5400000">
              <a:off x="7203281" y="3275807"/>
              <a:ext cx="2314575" cy="78263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Straight Arrow Connector 12"/>
            <p:cNvCxnSpPr>
              <a:cxnSpLocks noChangeShapeType="1"/>
              <a:stCxn id="10246" idx="3"/>
              <a:endCxn id="10247" idx="1"/>
            </p:cNvCxnSpPr>
            <p:nvPr/>
          </p:nvCxnSpPr>
          <p:spPr bwMode="auto">
            <a:xfrm>
              <a:off x="7608888" y="2173288"/>
              <a:ext cx="1092200" cy="28575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TextBox 18"/>
            <p:cNvSpPr txBox="1">
              <a:spLocks noChangeArrowheads="1"/>
            </p:cNvSpPr>
            <p:nvPr/>
          </p:nvSpPr>
          <p:spPr bwMode="auto">
            <a:xfrm>
              <a:off x="7315200" y="3346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10253" name="TextBox 20"/>
            <p:cNvSpPr txBox="1">
              <a:spLocks noChangeArrowheads="1"/>
            </p:cNvSpPr>
            <p:nvPr/>
          </p:nvSpPr>
          <p:spPr bwMode="auto">
            <a:xfrm>
              <a:off x="8415338" y="3473450"/>
              <a:ext cx="4000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latin typeface="Symbol" panose="05050102010706020507" pitchFamily="18" charset="2"/>
                </a:rPr>
                <a:t>³ </a:t>
              </a:r>
              <a:r>
                <a:rPr lang="en-US" altLang="en-US" sz="1400" b="1"/>
                <a:t>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67588" y="1855788"/>
              <a:ext cx="2841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18538" y="2133638"/>
              <a:ext cx="334962" cy="3080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j-lt"/>
                </a:rPr>
                <a:t>c’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96213" y="4935962"/>
              <a:ext cx="284162" cy="3064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2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Cor</a:t>
            </a:r>
            <a:r>
              <a:rPr lang="en-US" altLang="en-US" smtClean="0"/>
              <a:t> There exist k+1 points mutually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each other.</a:t>
            </a:r>
          </a:p>
          <a:p>
            <a:pPr lvl="1"/>
            <a:r>
              <a:rPr lang="en-US" altLang="en-US" smtClean="0"/>
              <a:t>By the lemma, the k centers are mutually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distance apart.  </a:t>
            </a:r>
          </a:p>
          <a:p>
            <a:pPr lvl="1"/>
            <a:r>
              <a:rPr lang="en-US" altLang="en-US" smtClean="0"/>
              <a:t>Also, there’s an s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S at distance </a:t>
            </a:r>
            <a:r>
              <a:rPr lang="en-US" altLang="en-US" smtClean="0">
                <a:latin typeface="Symbol" panose="05050102010706020507" pitchFamily="18" charset="2"/>
              </a:rPr>
              <a:t>³ </a:t>
            </a:r>
            <a:r>
              <a:rPr lang="en-US" altLang="en-US" smtClean="0"/>
              <a:t>r from all the centers.</a:t>
            </a:r>
          </a:p>
          <a:p>
            <a:pPr lvl="2"/>
            <a:r>
              <a:rPr lang="en-US" altLang="en-US" smtClean="0"/>
              <a:t>Otherwise C’s covering radius is &lt; r.</a:t>
            </a:r>
          </a:p>
          <a:p>
            <a:pPr lvl="1"/>
            <a:r>
              <a:rPr lang="en-US" altLang="en-US" smtClean="0"/>
              <a:t>So the k centers plus s are the k+1 points.</a:t>
            </a:r>
          </a:p>
          <a:p>
            <a:r>
              <a:rPr lang="en-US" altLang="en-US" smtClean="0"/>
              <a:t>Call these k+1 points D.</a:t>
            </a:r>
          </a:p>
        </p:txBody>
      </p:sp>
    </p:spTree>
    <p:extLst>
      <p:ext uri="{BB962C8B-B14F-4D97-AF65-F5344CB8AC3E}">
        <p14:creationId xmlns:p14="http://schemas.microsoft.com/office/powerpoint/2010/main" val="19323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2338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Let C* be an optimal cover with radius r*.  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 2</a:t>
            </a:r>
            <a:r>
              <a:rPr lang="en-US" dirty="0" smtClean="0"/>
              <a:t> </a:t>
            </a:r>
            <a:r>
              <a:rPr lang="en-US" smtClean="0"/>
              <a:t>Suppose r &gt; 2r</a:t>
            </a:r>
            <a:r>
              <a:rPr lang="en-US" dirty="0" smtClean="0"/>
              <a:t>*.  Then for every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, there exists a corresponding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*.  Furthermore, all these c’ are unique.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Draw a circle of radius r/2 around each </a:t>
            </a:r>
            <a:r>
              <a:rPr lang="en-US" dirty="0" err="1" smtClean="0"/>
              <a:t>c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D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smtClean="0"/>
              <a:t>There must be a </a:t>
            </a:r>
            <a:r>
              <a:rPr lang="en-US" dirty="0" err="1" smtClean="0"/>
              <a:t>c’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</a:t>
            </a:r>
            <a:r>
              <a:rPr lang="en-US" dirty="0" smtClean="0"/>
              <a:t>* inside the circle, because </a:t>
            </a:r>
          </a:p>
          <a:p>
            <a:pPr lvl="2">
              <a:defRPr/>
            </a:pPr>
            <a:r>
              <a:rPr lang="en-US" dirty="0" smtClean="0"/>
              <a:t>c is at most distance r* away from its nearest center, since r* is C*’s radius.  </a:t>
            </a:r>
          </a:p>
          <a:p>
            <a:pPr lvl="2">
              <a:defRPr/>
            </a:pPr>
            <a:r>
              <a:rPr lang="en-US" dirty="0" smtClean="0"/>
              <a:t>r/2&gt;r*.</a:t>
            </a:r>
          </a:p>
          <a:p>
            <a:pPr lvl="1">
              <a:defRPr/>
            </a:pPr>
            <a:r>
              <a:rPr lang="en-US" dirty="0" smtClean="0"/>
              <a:t>Given 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D, let c’</a:t>
            </a:r>
            <a:r>
              <a:rPr lang="en-US" baseline="-25000" dirty="0" smtClean="0"/>
              <a:t>1</a:t>
            </a:r>
            <a:r>
              <a:rPr lang="en-US" dirty="0" smtClean="0"/>
              <a:t>,c’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C* be inside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circle, resp.</a:t>
            </a:r>
          </a:p>
          <a:p>
            <a:pPr lvl="1">
              <a:defRPr/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’s circles don’t touch, because d(c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r.  </a:t>
            </a:r>
          </a:p>
          <a:p>
            <a:pPr lvl="1">
              <a:defRPr/>
            </a:pPr>
            <a:r>
              <a:rPr lang="en-US" dirty="0" smtClean="0"/>
              <a:t>So c’</a:t>
            </a:r>
            <a:r>
              <a:rPr lang="en-US" baseline="-25000" dirty="0" smtClean="0"/>
              <a:t>1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c’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459538" y="1377950"/>
            <a:ext cx="2498725" cy="4278313"/>
            <a:chOff x="6459538" y="1377950"/>
            <a:chExt cx="2498725" cy="4278313"/>
          </a:xfrm>
        </p:grpSpPr>
        <p:sp>
          <p:nvSpPr>
            <p:cNvPr id="6" name="Oval 5"/>
            <p:cNvSpPr/>
            <p:nvPr/>
          </p:nvSpPr>
          <p:spPr bwMode="auto">
            <a:xfrm>
              <a:off x="6459538" y="1377950"/>
              <a:ext cx="2028825" cy="202723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6" name="Straight Arrow Connector 11"/>
            <p:cNvCxnSpPr>
              <a:cxnSpLocks noChangeShapeType="1"/>
            </p:cNvCxnSpPr>
            <p:nvPr/>
          </p:nvCxnSpPr>
          <p:spPr bwMode="auto">
            <a:xfrm>
              <a:off x="7550031" y="2393683"/>
              <a:ext cx="641218" cy="71462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TextBox 14"/>
            <p:cNvSpPr txBox="1">
              <a:spLocks noChangeArrowheads="1"/>
            </p:cNvSpPr>
            <p:nvPr/>
          </p:nvSpPr>
          <p:spPr bwMode="auto">
            <a:xfrm>
              <a:off x="7676832" y="2290208"/>
              <a:ext cx="798849" cy="418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929438" y="3627438"/>
              <a:ext cx="2028825" cy="202882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230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8019931" y="3924552"/>
              <a:ext cx="641218" cy="71941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Box 18"/>
            <p:cNvSpPr txBox="1">
              <a:spLocks noChangeArrowheads="1"/>
            </p:cNvSpPr>
            <p:nvPr/>
          </p:nvSpPr>
          <p:spPr bwMode="auto">
            <a:xfrm>
              <a:off x="7880449" y="3944442"/>
              <a:ext cx="798849" cy="418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r/2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473950" y="2470150"/>
            <a:ext cx="773113" cy="2097088"/>
            <a:chOff x="7473950" y="2470150"/>
            <a:chExt cx="773113" cy="2097088"/>
          </a:xfrm>
        </p:grpSpPr>
        <p:cxnSp>
          <p:nvCxnSpPr>
            <p:cNvPr id="12303" name="Straight Arrow Connector 28"/>
            <p:cNvCxnSpPr>
              <a:cxnSpLocks noChangeShapeType="1"/>
            </p:cNvCxnSpPr>
            <p:nvPr/>
          </p:nvCxnSpPr>
          <p:spPr bwMode="auto">
            <a:xfrm rot="16200000" flipH="1">
              <a:off x="6660356" y="3283744"/>
              <a:ext cx="2097088" cy="4699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Box 30"/>
            <p:cNvSpPr txBox="1">
              <a:spLocks noChangeArrowheads="1"/>
            </p:cNvSpPr>
            <p:nvPr/>
          </p:nvSpPr>
          <p:spPr bwMode="auto">
            <a:xfrm>
              <a:off x="7693025" y="3305175"/>
              <a:ext cx="554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Symbol" panose="05050102010706020507" pitchFamily="18" charset="2"/>
                </a:rPr>
                <a:t>³ </a:t>
              </a:r>
              <a:r>
                <a:rPr lang="en-US" altLang="en-US"/>
                <a:t>r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983413" y="2005013"/>
            <a:ext cx="1431925" cy="2984500"/>
            <a:chOff x="6983413" y="2005013"/>
            <a:chExt cx="1431925" cy="29845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7397869" y="2317661"/>
              <a:ext cx="152162" cy="15204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7867769" y="4567885"/>
              <a:ext cx="152162" cy="15216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5-Point Star 19"/>
            <p:cNvSpPr/>
            <p:nvPr/>
          </p:nvSpPr>
          <p:spPr bwMode="auto">
            <a:xfrm>
              <a:off x="7105650" y="29956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5-Point Star 20"/>
            <p:cNvSpPr/>
            <p:nvPr/>
          </p:nvSpPr>
          <p:spPr bwMode="auto">
            <a:xfrm>
              <a:off x="7273925" y="3986213"/>
              <a:ext cx="176213" cy="176212"/>
            </a:xfrm>
            <a:prstGeom prst="star5">
              <a:avLst/>
            </a:prstGeom>
            <a:solidFill>
              <a:srgbClr val="1503F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299" name="TextBox 35"/>
            <p:cNvSpPr txBox="1">
              <a:spLocks noChangeArrowheads="1"/>
            </p:cNvSpPr>
            <p:nvPr/>
          </p:nvSpPr>
          <p:spPr bwMode="auto">
            <a:xfrm>
              <a:off x="7289800" y="20050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  <p:sp>
          <p:nvSpPr>
            <p:cNvPr id="12300" name="TextBox 36"/>
            <p:cNvSpPr txBox="1">
              <a:spLocks noChangeArrowheads="1"/>
            </p:cNvSpPr>
            <p:nvPr/>
          </p:nvSpPr>
          <p:spPr bwMode="auto">
            <a:xfrm>
              <a:off x="7778750" y="4683125"/>
              <a:ext cx="6365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1" name="TextBox 37"/>
            <p:cNvSpPr txBox="1">
              <a:spLocks noChangeArrowheads="1"/>
            </p:cNvSpPr>
            <p:nvPr/>
          </p:nvSpPr>
          <p:spPr bwMode="auto">
            <a:xfrm>
              <a:off x="7191375" y="411321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2</a:t>
              </a:r>
              <a:endParaRPr lang="en-US" altLang="en-US" sz="1400" b="1"/>
            </a:p>
          </p:txBody>
        </p:sp>
        <p:sp>
          <p:nvSpPr>
            <p:cNvPr id="12302" name="TextBox 38"/>
            <p:cNvSpPr txBox="1">
              <a:spLocks noChangeArrowheads="1"/>
            </p:cNvSpPr>
            <p:nvPr/>
          </p:nvSpPr>
          <p:spPr bwMode="auto">
            <a:xfrm>
              <a:off x="6983413" y="2722563"/>
              <a:ext cx="638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/>
                <a:t>c’</a:t>
              </a:r>
              <a:r>
                <a:rPr lang="en-US" altLang="en-US" sz="1400" b="1" baseline="-25000"/>
                <a:t>1</a:t>
              </a:r>
              <a:endParaRPr lang="en-US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293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C be the output of Gonzalez’s algorithm, and let C* be an optimal k-center.  Then r(C) </a:t>
            </a:r>
            <a:r>
              <a:rPr lang="en-US" altLang="en-US" smtClean="0">
                <a:latin typeface="Symbol" panose="05050102010706020507" pitchFamily="18" charset="2"/>
              </a:rPr>
              <a:t>£</a:t>
            </a:r>
            <a:r>
              <a:rPr lang="en-US" altLang="en-US" smtClean="0"/>
              <a:t> 2r(C*).</a:t>
            </a:r>
          </a:p>
          <a:p>
            <a:r>
              <a:rPr lang="en-US" altLang="en-US" smtClean="0">
                <a:solidFill>
                  <a:srgbClr val="1503FB"/>
                </a:solidFill>
              </a:rPr>
              <a:t>Proof</a:t>
            </a:r>
            <a:r>
              <a:rPr lang="en-US" altLang="en-US" smtClean="0"/>
              <a:t> By Lemma 2, if r(C)&gt;2r(C*), then for every c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D, there is a unique c’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C*.  </a:t>
            </a:r>
          </a:p>
          <a:p>
            <a:pPr lvl="1"/>
            <a:r>
              <a:rPr lang="en-US" altLang="en-US" smtClean="0"/>
              <a:t>But there are k+1 points in D, by the corollary.</a:t>
            </a:r>
          </a:p>
          <a:p>
            <a:pPr lvl="1"/>
            <a:r>
              <a:rPr lang="en-US" altLang="en-US" smtClean="0"/>
              <a:t>So there are k+1 points in C*.  This is a contradiction because C* is a k-center.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50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vertex cover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Initially, let D be all the edges in the graph, and C be the empty set.</a:t>
            </a:r>
          </a:p>
          <a:p>
            <a:pPr lvl="1"/>
            <a:r>
              <a:rPr lang="en-US" altLang="en-US" smtClean="0"/>
              <a:t>C is our eventual vertex cover.</a:t>
            </a:r>
          </a:p>
          <a:p>
            <a:r>
              <a:rPr lang="en-US" altLang="en-US" smtClean="0"/>
              <a:t>Repeat as long as there are edge left in D.</a:t>
            </a:r>
          </a:p>
          <a:p>
            <a:pPr lvl="1"/>
            <a:r>
              <a:rPr lang="en-US" altLang="en-US" smtClean="0"/>
              <a:t>Take any edge (u,v) in D.</a:t>
            </a:r>
          </a:p>
          <a:p>
            <a:pPr lvl="1"/>
            <a:r>
              <a:rPr lang="en-US" altLang="en-US" smtClean="0"/>
              <a:t>Add {u,v} to C.</a:t>
            </a:r>
          </a:p>
          <a:p>
            <a:pPr lvl="1"/>
            <a:r>
              <a:rPr lang="en-US" altLang="en-US" smtClean="0"/>
              <a:t>Remove all the edges adjacent to u or v from D.</a:t>
            </a:r>
          </a:p>
          <a:p>
            <a:r>
              <a:rPr lang="en-US" altLang="en-US" smtClean="0"/>
              <a:t>Output C as the vertex cover.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95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440488" y="1038225"/>
            <a:ext cx="2093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source: CLRS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54175"/>
            <a:ext cx="673735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7" name="Straight Connector 8"/>
          <p:cNvCxnSpPr>
            <a:cxnSpLocks noChangeShapeType="1"/>
          </p:cNvCxnSpPr>
          <p:nvPr/>
        </p:nvCxnSpPr>
        <p:spPr bwMode="auto">
          <a:xfrm>
            <a:off x="5456238" y="1836738"/>
            <a:ext cx="541337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Connector 14"/>
          <p:cNvCxnSpPr>
            <a:cxnSpLocks noChangeShapeType="1"/>
          </p:cNvCxnSpPr>
          <p:nvPr/>
        </p:nvCxnSpPr>
        <p:spPr bwMode="auto">
          <a:xfrm>
            <a:off x="5456238" y="3441700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Connector 15"/>
          <p:cNvCxnSpPr>
            <a:cxnSpLocks noChangeShapeType="1"/>
          </p:cNvCxnSpPr>
          <p:nvPr/>
        </p:nvCxnSpPr>
        <p:spPr bwMode="auto">
          <a:xfrm>
            <a:off x="6267450" y="4238625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Straight Connector 16"/>
          <p:cNvCxnSpPr>
            <a:cxnSpLocks noChangeShapeType="1"/>
          </p:cNvCxnSpPr>
          <p:nvPr/>
        </p:nvCxnSpPr>
        <p:spPr bwMode="auto">
          <a:xfrm>
            <a:off x="1716088" y="3436938"/>
            <a:ext cx="542925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Straight Connector 17"/>
          <p:cNvCxnSpPr>
            <a:cxnSpLocks noChangeShapeType="1"/>
          </p:cNvCxnSpPr>
          <p:nvPr/>
        </p:nvCxnSpPr>
        <p:spPr bwMode="auto">
          <a:xfrm>
            <a:off x="2524125" y="4243388"/>
            <a:ext cx="54133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Straight Connector 18"/>
          <p:cNvCxnSpPr>
            <a:cxnSpLocks noChangeShapeType="1"/>
          </p:cNvCxnSpPr>
          <p:nvPr/>
        </p:nvCxnSpPr>
        <p:spPr bwMode="auto">
          <a:xfrm rot="16200000" flipH="1">
            <a:off x="7017544" y="3540919"/>
            <a:ext cx="609600" cy="601662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21"/>
          <p:cNvSpPr>
            <a:spLocks noChangeArrowheads="1"/>
          </p:cNvSpPr>
          <p:nvPr/>
        </p:nvSpPr>
        <p:spPr bwMode="auto">
          <a:xfrm>
            <a:off x="3856038" y="5716588"/>
            <a:ext cx="263525" cy="265112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28"/>
          <p:cNvSpPr>
            <a:spLocks noChangeArrowheads="1"/>
          </p:cNvSpPr>
          <p:nvPr/>
        </p:nvSpPr>
        <p:spPr bwMode="auto">
          <a:xfrm>
            <a:off x="3055938" y="5713413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Oval 29"/>
          <p:cNvSpPr>
            <a:spLocks noChangeArrowheads="1"/>
          </p:cNvSpPr>
          <p:nvPr/>
        </p:nvSpPr>
        <p:spPr bwMode="auto">
          <a:xfrm>
            <a:off x="2255838" y="5716588"/>
            <a:ext cx="263525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6" name="Oval 30"/>
          <p:cNvSpPr>
            <a:spLocks noChangeArrowheads="1"/>
          </p:cNvSpPr>
          <p:nvPr/>
        </p:nvSpPr>
        <p:spPr bwMode="auto">
          <a:xfrm>
            <a:off x="1454150" y="4916488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31"/>
          <p:cNvSpPr>
            <a:spLocks noChangeArrowheads="1"/>
          </p:cNvSpPr>
          <p:nvPr/>
        </p:nvSpPr>
        <p:spPr bwMode="auto">
          <a:xfrm>
            <a:off x="2257425" y="4908550"/>
            <a:ext cx="265113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Oval 32"/>
          <p:cNvSpPr>
            <a:spLocks noChangeArrowheads="1"/>
          </p:cNvSpPr>
          <p:nvPr/>
        </p:nvSpPr>
        <p:spPr bwMode="auto">
          <a:xfrm>
            <a:off x="3052763" y="4914900"/>
            <a:ext cx="265112" cy="263525"/>
          </a:xfrm>
          <a:prstGeom prst="ellipse">
            <a:avLst/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9" name="Oval 33"/>
          <p:cNvSpPr>
            <a:spLocks noChangeArrowheads="1"/>
          </p:cNvSpPr>
          <p:nvPr/>
        </p:nvSpPr>
        <p:spPr bwMode="auto">
          <a:xfrm>
            <a:off x="519112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Oval 34"/>
          <p:cNvSpPr>
            <a:spLocks noChangeArrowheads="1"/>
          </p:cNvSpPr>
          <p:nvPr/>
        </p:nvSpPr>
        <p:spPr bwMode="auto">
          <a:xfrm>
            <a:off x="6797675" y="4918075"/>
            <a:ext cx="263525" cy="263525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1" name="Oval 35"/>
          <p:cNvSpPr>
            <a:spLocks noChangeArrowheads="1"/>
          </p:cNvSpPr>
          <p:nvPr/>
        </p:nvSpPr>
        <p:spPr bwMode="auto">
          <a:xfrm>
            <a:off x="5989638" y="5722938"/>
            <a:ext cx="265112" cy="265112"/>
          </a:xfrm>
          <a:prstGeom prst="ellipse">
            <a:avLst/>
          </a:prstGeom>
          <a:solidFill>
            <a:srgbClr val="1503FB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12" name="TextBox 36"/>
          <p:cNvSpPr txBox="1">
            <a:spLocks noChangeArrowheads="1"/>
          </p:cNvSpPr>
          <p:nvPr/>
        </p:nvSpPr>
        <p:spPr bwMode="auto">
          <a:xfrm>
            <a:off x="1419225" y="6316663"/>
            <a:ext cx="2647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Algorithm’s vertex cover</a:t>
            </a:r>
          </a:p>
        </p:txBody>
      </p:sp>
      <p:sp>
        <p:nvSpPr>
          <p:cNvPr id="8213" name="TextBox 37"/>
          <p:cNvSpPr txBox="1">
            <a:spLocks noChangeArrowheads="1"/>
          </p:cNvSpPr>
          <p:nvPr/>
        </p:nvSpPr>
        <p:spPr bwMode="auto">
          <a:xfrm>
            <a:off x="5181600" y="63373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503FB"/>
                </a:solidFill>
              </a:rPr>
              <a:t>Optimal vertex cover</a:t>
            </a:r>
          </a:p>
        </p:txBody>
      </p:sp>
    </p:spTree>
    <p:extLst>
      <p:ext uri="{BB962C8B-B14F-4D97-AF65-F5344CB8AC3E}">
        <p14:creationId xmlns:p14="http://schemas.microsoft.com/office/powerpoint/2010/main" val="35084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22838"/>
          </a:xfrm>
        </p:spPr>
        <p:txBody>
          <a:bodyPr/>
          <a:lstStyle/>
          <a:p>
            <a:r>
              <a:rPr lang="en-US" altLang="en-US" smtClean="0"/>
              <a:t>The output is certainly a vertex cover. 	</a:t>
            </a:r>
          </a:p>
          <a:p>
            <a:pPr lvl="1"/>
            <a:r>
              <a:rPr lang="en-US" altLang="en-US" smtClean="0"/>
              <a:t>In each iteration, we only take out edges that get covered.</a:t>
            </a:r>
          </a:p>
          <a:p>
            <a:pPr lvl="1"/>
            <a:r>
              <a:rPr lang="en-US" altLang="en-US" smtClean="0"/>
              <a:t>We keep adding vertices till all edges are covered.</a:t>
            </a:r>
          </a:p>
          <a:p>
            <a:r>
              <a:rPr lang="en-US" altLang="en-US" smtClean="0"/>
              <a:t>Now, we show it’s a 2 approximation.</a:t>
            </a:r>
          </a:p>
          <a:p>
            <a:r>
              <a:rPr lang="en-US" altLang="en-US" smtClean="0"/>
              <a:t>Let C* be an optimal vertex cover.</a:t>
            </a:r>
          </a:p>
          <a:p>
            <a:r>
              <a:rPr lang="en-US" altLang="en-US" smtClean="0"/>
              <a:t>Let A be the set of edges the algorithm picked.</a:t>
            </a:r>
          </a:p>
        </p:txBody>
      </p:sp>
    </p:spTree>
    <p:extLst>
      <p:ext uri="{BB962C8B-B14F-4D97-AF65-F5344CB8AC3E}">
        <p14:creationId xmlns:p14="http://schemas.microsoft.com/office/powerpoint/2010/main" val="10887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07363" cy="39163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None of the edges in A touch each other.</a:t>
            </a:r>
          </a:p>
          <a:p>
            <a:pPr lvl="1">
              <a:defRPr/>
            </a:pPr>
            <a:r>
              <a:rPr lang="en-US" dirty="0" smtClean="0"/>
              <a:t>Each time we pick an edge, we remove all adjacent edges.</a:t>
            </a:r>
          </a:p>
          <a:p>
            <a:pPr>
              <a:defRPr/>
            </a:pPr>
            <a:r>
              <a:rPr lang="en-US" dirty="0" smtClean="0"/>
              <a:t>So each vertex in C* covers at most one edge in A.</a:t>
            </a:r>
          </a:p>
          <a:p>
            <a:pPr lvl="1">
              <a:defRPr/>
            </a:pPr>
            <a:r>
              <a:rPr lang="en-US" dirty="0" smtClean="0"/>
              <a:t>The edges covered by a vertex all touch each other.</a:t>
            </a:r>
          </a:p>
          <a:p>
            <a:pPr>
              <a:defRPr/>
            </a:pPr>
            <a:r>
              <a:rPr lang="en-US" dirty="0" smtClean="0"/>
              <a:t>Every edge in A is covered by a vertex in C*.</a:t>
            </a:r>
          </a:p>
          <a:p>
            <a:pPr lvl="1">
              <a:defRPr/>
            </a:pPr>
            <a:r>
              <a:rPr lang="en-US" dirty="0" smtClean="0"/>
              <a:t>Because C* is a vertex cover.</a:t>
            </a:r>
          </a:p>
          <a:p>
            <a:pPr>
              <a:defRPr/>
            </a:pPr>
            <a:r>
              <a:rPr lang="en-US" dirty="0" smtClean="0"/>
              <a:t>So |C*|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|A|.</a:t>
            </a:r>
          </a:p>
          <a:p>
            <a:pPr>
              <a:defRPr/>
            </a:pPr>
            <a:r>
              <a:rPr lang="en-US" dirty="0" smtClean="0"/>
              <a:t>The number of vertices the algorithm uses is 2|A|.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alg</a:t>
            </a:r>
            <a:r>
              <a:rPr lang="en-US" dirty="0" smtClean="0"/>
              <a:t> picks edge (</a:t>
            </a:r>
            <a:r>
              <a:rPr lang="en-US" dirty="0" err="1" smtClean="0"/>
              <a:t>u,v</a:t>
            </a:r>
            <a:r>
              <a:rPr lang="en-US" dirty="0" smtClean="0"/>
              <a:t>), it uses {</a:t>
            </a:r>
            <a:r>
              <a:rPr lang="en-US" dirty="0" err="1" smtClean="0"/>
              <a:t>u,v</a:t>
            </a:r>
            <a:r>
              <a:rPr lang="en-US" dirty="0" smtClean="0"/>
              <a:t>} in the cover.</a:t>
            </a:r>
          </a:p>
          <a:p>
            <a:pPr>
              <a:defRPr/>
            </a:pPr>
            <a:r>
              <a:rPr lang="en-US" dirty="0" smtClean="0"/>
              <a:t>So (# vertices </a:t>
            </a:r>
            <a:r>
              <a:rPr lang="en-US" dirty="0" err="1" smtClean="0"/>
              <a:t>alg</a:t>
            </a:r>
            <a:r>
              <a:rPr lang="en-US" dirty="0" smtClean="0"/>
              <a:t> uses) / (# vertices in opt cover) = 2|A| / |C*|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2|A| / |A| = 2.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4933950"/>
            <a:ext cx="3465513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5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3544888"/>
            <a:ext cx="36671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Salesman Problem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1503FB"/>
                </a:solidFill>
              </a:rPr>
              <a:t>Input</a:t>
            </a:r>
            <a:r>
              <a:rPr lang="en-US" altLang="en-US" sz="2800" smtClean="0"/>
              <a:t> A complete graph with weights on the edges.</a:t>
            </a:r>
          </a:p>
          <a:p>
            <a:r>
              <a:rPr lang="en-US" altLang="en-US" sz="2800" smtClean="0">
                <a:solidFill>
                  <a:srgbClr val="1503FB"/>
                </a:solidFill>
              </a:rPr>
              <a:t>Output</a:t>
            </a:r>
            <a:r>
              <a:rPr lang="en-US" altLang="en-US" sz="2800" smtClean="0"/>
              <a:t> A cycle that visits each city once.</a:t>
            </a:r>
            <a:endParaRPr lang="en-US" altLang="en-US" sz="2800" smtClean="0">
              <a:solidFill>
                <a:srgbClr val="FF0000"/>
              </a:solidFill>
            </a:endParaRPr>
          </a:p>
          <a:p>
            <a:r>
              <a:rPr lang="en-US" altLang="en-US" sz="2800" smtClean="0">
                <a:solidFill>
                  <a:srgbClr val="1503FB"/>
                </a:solidFill>
              </a:rPr>
              <a:t>Goal</a:t>
            </a:r>
            <a:r>
              <a:rPr lang="en-US" altLang="en-US" sz="2800" smtClean="0"/>
              <a:t> Find a cycle with minimum total weight.</a:t>
            </a:r>
          </a:p>
          <a:p>
            <a:endParaRPr lang="en-US" altLang="en-US" sz="2800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502025"/>
            <a:ext cx="36782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6129338" y="5707063"/>
            <a:ext cx="238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source: CLRS</a:t>
            </a:r>
          </a:p>
        </p:txBody>
      </p:sp>
    </p:spTree>
    <p:extLst>
      <p:ext uri="{BB962C8B-B14F-4D97-AF65-F5344CB8AC3E}">
        <p14:creationId xmlns:p14="http://schemas.microsoft.com/office/powerpoint/2010/main" val="1062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Metric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39667" cy="419840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TSP is NP-hard.  In fact, it’s even NP-hard to approximate when weights can  be arbitrary.</a:t>
            </a:r>
          </a:p>
          <a:p>
            <a:pPr>
              <a:defRPr/>
            </a:pPr>
            <a:r>
              <a:rPr lang="en-US" smtClean="0"/>
              <a:t>However, TSP is </a:t>
            </a:r>
            <a:r>
              <a:rPr lang="en-US" dirty="0" err="1" smtClean="0"/>
              <a:t>approximable</a:t>
            </a:r>
            <a:r>
              <a:rPr lang="en-US" dirty="0" smtClean="0"/>
              <a:t> for special types of weights.</a:t>
            </a:r>
          </a:p>
          <a:p>
            <a:pPr>
              <a:defRPr/>
            </a:pPr>
            <a:r>
              <a:rPr lang="en-US" dirty="0" smtClean="0"/>
              <a:t>A weighted graph satisfies the triangle inequality if for any 3 vertices p, q, r, we </a:t>
            </a:r>
            <a:r>
              <a:rPr lang="en-US" smtClean="0"/>
              <a:t>have d</a:t>
            </a:r>
            <a:r>
              <a:rPr lang="en-US" baseline="-25000" smtClean="0"/>
              <a:t>pq</a:t>
            </a:r>
            <a:r>
              <a:rPr lang="en-US" smtClean="0"/>
              <a:t>+d</a:t>
            </a:r>
            <a:r>
              <a:rPr lang="en-US" baseline="-25000" smtClean="0"/>
              <a:t>qr </a:t>
            </a:r>
            <a:r>
              <a:rPr lang="en-US" smtClean="0">
                <a:latin typeface="Symbol" pitchFamily="18" charset="2"/>
              </a:rPr>
              <a:t>³ </a:t>
            </a:r>
            <a:r>
              <a:rPr lang="en-US" smtClean="0"/>
              <a:t>d</a:t>
            </a:r>
            <a:r>
              <a:rPr lang="en-US" baseline="-25000" smtClean="0"/>
              <a:t>pr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I.e</a:t>
            </a:r>
            <a:r>
              <a:rPr lang="en-US" smtClean="0"/>
              <a:t>., direct </a:t>
            </a:r>
            <a:r>
              <a:rPr lang="en-US" dirty="0" smtClean="0"/>
              <a:t>path is always no worse than a roundabout path.</a:t>
            </a:r>
          </a:p>
          <a:p>
            <a:pPr lvl="1">
              <a:defRPr/>
            </a:pPr>
            <a:r>
              <a:rPr lang="en-US" dirty="0" smtClean="0"/>
              <a:t>This is called a metric TSP.</a:t>
            </a:r>
          </a:p>
          <a:p>
            <a:pPr>
              <a:defRPr/>
            </a:pPr>
            <a:r>
              <a:rPr lang="en-US" smtClean="0"/>
              <a:t>There </a:t>
            </a:r>
            <a:r>
              <a:rPr lang="en-US" dirty="0" smtClean="0"/>
              <a:t>is a 1.5-approx algorithm for TSP in graphs with the triangle inequality.</a:t>
            </a:r>
          </a:p>
          <a:p>
            <a:pPr lvl="1">
              <a:defRPr/>
            </a:pPr>
            <a:r>
              <a:rPr lang="en-US" dirty="0" smtClean="0"/>
              <a:t>Let’s look at a simpler 2-approx first.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61242" y="5420255"/>
            <a:ext cx="2459038" cy="1173162"/>
            <a:chOff x="3127513" y="5254487"/>
            <a:chExt cx="2458279" cy="1172817"/>
          </a:xfrm>
        </p:grpSpPr>
        <p:sp>
          <p:nvSpPr>
            <p:cNvPr id="8197" name="Oval 3"/>
            <p:cNvSpPr>
              <a:spLocks noChangeArrowheads="1"/>
            </p:cNvSpPr>
            <p:nvPr/>
          </p:nvSpPr>
          <p:spPr bwMode="auto">
            <a:xfrm>
              <a:off x="3246783" y="6294783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8" name="Oval 5"/>
            <p:cNvSpPr>
              <a:spLocks noChangeArrowheads="1"/>
            </p:cNvSpPr>
            <p:nvPr/>
          </p:nvSpPr>
          <p:spPr bwMode="auto">
            <a:xfrm>
              <a:off x="4181061" y="5599044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99" name="Oval 6"/>
            <p:cNvSpPr>
              <a:spLocks noChangeArrowheads="1"/>
            </p:cNvSpPr>
            <p:nvPr/>
          </p:nvSpPr>
          <p:spPr bwMode="auto">
            <a:xfrm>
              <a:off x="5141844" y="5883966"/>
              <a:ext cx="132521" cy="132521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8200" name="Straight Arrow Connector 8"/>
            <p:cNvCxnSpPr>
              <a:cxnSpLocks noChangeShapeType="1"/>
              <a:stCxn id="8197" idx="7"/>
              <a:endCxn id="8198" idx="3"/>
            </p:cNvCxnSpPr>
            <p:nvPr/>
          </p:nvCxnSpPr>
          <p:spPr bwMode="auto">
            <a:xfrm rot="5400000" flipH="1" flipV="1">
              <a:off x="3479166" y="5592889"/>
              <a:ext cx="602032" cy="84057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Straight Arrow Connector 9"/>
            <p:cNvCxnSpPr>
              <a:cxnSpLocks noChangeShapeType="1"/>
              <a:endCxn id="8199" idx="1"/>
            </p:cNvCxnSpPr>
            <p:nvPr/>
          </p:nvCxnSpPr>
          <p:spPr bwMode="auto">
            <a:xfrm>
              <a:off x="4294176" y="5671461"/>
              <a:ext cx="867075" cy="23191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2" name="Straight Arrow Connector 11"/>
            <p:cNvCxnSpPr>
              <a:cxnSpLocks noChangeShapeType="1"/>
              <a:endCxn id="8199" idx="2"/>
            </p:cNvCxnSpPr>
            <p:nvPr/>
          </p:nvCxnSpPr>
          <p:spPr bwMode="auto">
            <a:xfrm flipV="1">
              <a:off x="3379775" y="5950227"/>
              <a:ext cx="1762069" cy="43685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3" name="TextBox 13"/>
            <p:cNvSpPr txBox="1">
              <a:spLocks noChangeArrowheads="1"/>
            </p:cNvSpPr>
            <p:nvPr/>
          </p:nvSpPr>
          <p:spPr bwMode="auto">
            <a:xfrm>
              <a:off x="3127513" y="5936973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p</a:t>
              </a:r>
            </a:p>
          </p:txBody>
        </p:sp>
        <p:sp>
          <p:nvSpPr>
            <p:cNvPr id="8204" name="TextBox 15"/>
            <p:cNvSpPr txBox="1">
              <a:spLocks noChangeArrowheads="1"/>
            </p:cNvSpPr>
            <p:nvPr/>
          </p:nvSpPr>
          <p:spPr bwMode="auto">
            <a:xfrm>
              <a:off x="4114800" y="525448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q</a:t>
              </a:r>
            </a:p>
          </p:txBody>
        </p:sp>
        <p:sp>
          <p:nvSpPr>
            <p:cNvPr id="8205" name="TextBox 16"/>
            <p:cNvSpPr txBox="1">
              <a:spLocks noChangeArrowheads="1"/>
            </p:cNvSpPr>
            <p:nvPr/>
          </p:nvSpPr>
          <p:spPr bwMode="auto">
            <a:xfrm>
              <a:off x="5055705" y="5506277"/>
              <a:ext cx="530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1503FB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3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2-approximation for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1050" cy="5219700"/>
          </a:xfrm>
        </p:spPr>
        <p:txBody>
          <a:bodyPr/>
          <a:lstStyle/>
          <a:p>
            <a:r>
              <a:rPr lang="en-US" altLang="en-US" smtClean="0"/>
              <a:t>Construct a minimum spanning tree T on G.</a:t>
            </a:r>
          </a:p>
          <a:p>
            <a:r>
              <a:rPr lang="en-US" altLang="en-US" smtClean="0"/>
              <a:t>Use depth-first traversal to visit all the vertices in T, starting from an arbitrary vertex.</a:t>
            </a:r>
          </a:p>
          <a:p>
            <a:r>
              <a:rPr lang="en-US" altLang="en-US" smtClean="0"/>
              <a:t>Convert this depth-first traversal T’ to a cycle H that doesn’t revisit any vertex.</a:t>
            </a:r>
          </a:p>
          <a:p>
            <a:r>
              <a:rPr lang="en-US" altLang="en-US" smtClean="0"/>
              <a:t>Return H as the TSP tour. </a:t>
            </a:r>
          </a:p>
        </p:txBody>
      </p:sp>
    </p:spTree>
    <p:extLst>
      <p:ext uri="{BB962C8B-B14F-4D97-AF65-F5344CB8AC3E}">
        <p14:creationId xmlns:p14="http://schemas.microsoft.com/office/powerpoint/2010/main" val="34048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7082</TotalTime>
  <Words>2079</Words>
  <Application>Microsoft Office PowerPoint</Application>
  <PresentationFormat>On-screen Show (4:3)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Symbol</vt:lpstr>
      <vt:lpstr>Times New Roman</vt:lpstr>
      <vt:lpstr>Wingdings</vt:lpstr>
      <vt:lpstr>4 - Copy</vt:lpstr>
      <vt:lpstr>Approximation algorithms 3 Vertex cover, TSP, k-center</vt:lpstr>
      <vt:lpstr>Vertex cover</vt:lpstr>
      <vt:lpstr>A vertex cover algorithm</vt:lpstr>
      <vt:lpstr>Example</vt:lpstr>
      <vt:lpstr>Proof of correctness</vt:lpstr>
      <vt:lpstr>Proof of Correctness</vt:lpstr>
      <vt:lpstr>Traveling Salesman Problem</vt:lpstr>
      <vt:lpstr>Metric TSP</vt:lpstr>
      <vt:lpstr>A 2-approximation for TSP</vt:lpstr>
      <vt:lpstr>Example</vt:lpstr>
      <vt:lpstr>Making the tour Hamiltonian</vt:lpstr>
      <vt:lpstr>Making the tour Hamiltonian</vt:lpstr>
      <vt:lpstr>Proof of 2-approximation</vt:lpstr>
      <vt:lpstr>Matchings and Euler cycles</vt:lpstr>
      <vt:lpstr>Christofides 3/2-approx algorithm</vt:lpstr>
      <vt:lpstr>Why Christofides works well</vt:lpstr>
      <vt:lpstr>Proof of correctness</vt:lpstr>
      <vt:lpstr>Proof of correctness</vt:lpstr>
      <vt:lpstr>Proof of 3/2-approximation</vt:lpstr>
      <vt:lpstr>k-Center problem</vt:lpstr>
      <vt:lpstr>Gonzalez’s algorithm</vt:lpstr>
      <vt:lpstr>Gonzalez’s algorithm</vt:lpstr>
      <vt:lpstr>Proof of correctness</vt:lpstr>
      <vt:lpstr>Proof of correctness</vt:lpstr>
      <vt:lpstr>Proof of correctness</vt:lpstr>
      <vt:lpstr>Proof of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445</cp:revision>
  <cp:lastPrinted>2018-12-13T14:07:57Z</cp:lastPrinted>
  <dcterms:created xsi:type="dcterms:W3CDTF">2011-03-13T06:54:57Z</dcterms:created>
  <dcterms:modified xsi:type="dcterms:W3CDTF">2021-05-12T10:29:13Z</dcterms:modified>
</cp:coreProperties>
</file>