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665" r:id="rId3"/>
    <p:sldId id="695" r:id="rId4"/>
    <p:sldId id="697" r:id="rId5"/>
    <p:sldId id="696" r:id="rId6"/>
    <p:sldId id="694" r:id="rId7"/>
    <p:sldId id="682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79" r:id="rId19"/>
    <p:sldId id="698" r:id="rId20"/>
    <p:sldId id="699" r:id="rId21"/>
    <p:sldId id="700" r:id="rId22"/>
    <p:sldId id="701" r:id="rId23"/>
    <p:sldId id="702" r:id="rId24"/>
    <p:sldId id="703" r:id="rId25"/>
    <p:sldId id="704" r:id="rId26"/>
    <p:sldId id="705" r:id="rId2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18" autoAdjust="0"/>
  </p:normalViewPr>
  <p:slideViewPr>
    <p:cSldViewPr>
      <p:cViewPr>
        <p:scale>
          <a:sx n="64" d="100"/>
          <a:sy n="64" d="100"/>
        </p:scale>
        <p:origin x="-147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3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1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 options for Request-URI are dependent on the nature of the request. The asterisk "*" means that the request does not apply to a particular resource, but to the server itself, and is only allowed when the method used does not necessarily apply to a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un.com/software/products/web_srvr/home_web_srvr.xml" TargetMode="External"/><Relationship Id="rId4" Type="http://schemas.openxmlformats.org/officeDocument/2006/relationships/hyperlink" Target="http://www.microsoft.com/i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cap="all" dirty="0" smtClean="0"/>
              <a:t>Web Technologies</a:t>
            </a:r>
            <a:endParaRPr lang="en-US" b="0" cap="al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Request-Line </a:t>
            </a:r>
            <a:br>
              <a:rPr lang="en-IN" dirty="0" smtClean="0"/>
            </a:br>
            <a:r>
              <a:rPr lang="en-US" sz="2700" dirty="0" smtClean="0">
                <a:effectLst/>
              </a:rPr>
              <a:t>Request-URI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00200"/>
            <a:ext cx="777240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/>
              <a:t>Request-URI = "*" | </a:t>
            </a:r>
            <a:r>
              <a:rPr lang="en-US" sz="2000" dirty="0" err="1"/>
              <a:t>absoluteURI</a:t>
            </a:r>
            <a:r>
              <a:rPr lang="en-US" sz="2000" dirty="0"/>
              <a:t> | </a:t>
            </a:r>
            <a:r>
              <a:rPr lang="en-US" sz="2000" dirty="0" err="1"/>
              <a:t>abs_path</a:t>
            </a:r>
            <a:r>
              <a:rPr lang="en-US" sz="2000" dirty="0"/>
              <a:t> | authority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996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Request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General header</a:t>
            </a:r>
            <a:endParaRPr lang="en-US" sz="27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00200"/>
            <a:ext cx="7772400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/>
              <a:t>general-header = Cache-Control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Connection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Date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Pragma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Trailer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Transfer-Encoding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Upgrade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Via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Warning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35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Request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err="1" smtClean="0"/>
              <a:t>Request</a:t>
            </a:r>
            <a:r>
              <a:rPr lang="en-US" sz="2700" dirty="0" smtClean="0"/>
              <a:t> header</a:t>
            </a:r>
            <a:endParaRPr lang="en-US" sz="27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7772400" cy="47705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/>
              <a:t>request-header = </a:t>
            </a:r>
            <a:r>
              <a:rPr lang="en-US" sz="1600" dirty="0" smtClean="0"/>
              <a:t>	Accept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/>
              <a:t>Accept-Charset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/>
              <a:t>Accept-Encoding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/>
              <a:t>Accept-Language </a:t>
            </a:r>
          </a:p>
          <a:p>
            <a:r>
              <a:rPr lang="en-US" sz="1600" dirty="0"/>
              <a:t>                     </a:t>
            </a:r>
            <a:r>
              <a:rPr lang="en-US" sz="1600" dirty="0" smtClean="0"/>
              <a:t>	| </a:t>
            </a:r>
            <a:r>
              <a:rPr lang="en-US" sz="1600" dirty="0"/>
              <a:t>Authorization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/>
              <a:t>Expect                   </a:t>
            </a:r>
          </a:p>
          <a:p>
            <a:r>
              <a:rPr lang="en-US" sz="1600" dirty="0"/>
              <a:t>                     </a:t>
            </a:r>
            <a:r>
              <a:rPr lang="en-US" sz="1600" dirty="0" smtClean="0"/>
              <a:t>	| </a:t>
            </a:r>
            <a:r>
              <a:rPr lang="en-US" sz="1600" dirty="0"/>
              <a:t>From                     </a:t>
            </a:r>
          </a:p>
          <a:p>
            <a:r>
              <a:rPr lang="en-US" sz="1600" dirty="0"/>
              <a:t>                     </a:t>
            </a:r>
            <a:r>
              <a:rPr lang="en-US" sz="1600" dirty="0" smtClean="0"/>
              <a:t>	| </a:t>
            </a:r>
            <a:r>
              <a:rPr lang="en-US" sz="1600" dirty="0"/>
              <a:t>Host                     </a:t>
            </a:r>
          </a:p>
          <a:p>
            <a:r>
              <a:rPr lang="en-US" sz="1600" dirty="0"/>
              <a:t>                     </a:t>
            </a:r>
            <a:r>
              <a:rPr lang="en-US" sz="1600" dirty="0" smtClean="0"/>
              <a:t>	| </a:t>
            </a:r>
            <a:r>
              <a:rPr lang="en-US" sz="1600" dirty="0"/>
              <a:t>If-Match                 </a:t>
            </a:r>
          </a:p>
          <a:p>
            <a:r>
              <a:rPr lang="en-US" sz="1600" dirty="0"/>
              <a:t>                     </a:t>
            </a:r>
            <a:r>
              <a:rPr lang="en-US" sz="1600" dirty="0" smtClean="0"/>
              <a:t>	| </a:t>
            </a:r>
            <a:r>
              <a:rPr lang="en-US" sz="1600" dirty="0"/>
              <a:t>If-Modified-Since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/>
              <a:t>If-None-Match            </a:t>
            </a:r>
          </a:p>
          <a:p>
            <a:r>
              <a:rPr lang="en-US" sz="1600" dirty="0"/>
              <a:t>                     </a:t>
            </a:r>
            <a:r>
              <a:rPr lang="en-US" sz="1600" dirty="0" smtClean="0"/>
              <a:t>	| </a:t>
            </a:r>
            <a:r>
              <a:rPr lang="en-US" sz="1600" dirty="0"/>
              <a:t>If-Range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/>
              <a:t>If-Unmodified-Since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Max-Forwards</a:t>
            </a:r>
            <a:endParaRPr lang="en-US" sz="1600" dirty="0"/>
          </a:p>
          <a:p>
            <a:r>
              <a:rPr lang="en-US" sz="1600" dirty="0"/>
              <a:t>                      </a:t>
            </a:r>
            <a:r>
              <a:rPr lang="en-US" sz="1600" dirty="0" smtClean="0"/>
              <a:t>	| </a:t>
            </a:r>
            <a:r>
              <a:rPr lang="en-US" sz="1600" dirty="0"/>
              <a:t>Proxy-Authorization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/>
              <a:t>Range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 err="1"/>
              <a:t>Referer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/>
              <a:t>TE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| </a:t>
            </a:r>
            <a:r>
              <a:rPr lang="en-US" sz="1600" dirty="0"/>
              <a:t>User-Agent              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505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Request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Entity header</a:t>
            </a:r>
            <a:endParaRPr lang="en-US" sz="27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982212"/>
            <a:ext cx="7772400" cy="30469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/>
              <a:t>entity-header  = Allow                    </a:t>
            </a:r>
          </a:p>
          <a:p>
            <a:r>
              <a:rPr lang="en-US" sz="1600" dirty="0"/>
              <a:t>                      | Content-Encoding         </a:t>
            </a:r>
          </a:p>
          <a:p>
            <a:r>
              <a:rPr lang="en-US" sz="1600" dirty="0"/>
              <a:t>                      | Content-Language         </a:t>
            </a:r>
          </a:p>
          <a:p>
            <a:r>
              <a:rPr lang="en-US" sz="1600" dirty="0"/>
              <a:t>                      | Content-Length           </a:t>
            </a:r>
          </a:p>
          <a:p>
            <a:r>
              <a:rPr lang="en-US" sz="1600" dirty="0"/>
              <a:t>                      | Content-Location         </a:t>
            </a:r>
          </a:p>
          <a:p>
            <a:r>
              <a:rPr lang="en-US" sz="1600" dirty="0"/>
              <a:t>                      | Content-MD5              </a:t>
            </a:r>
          </a:p>
          <a:p>
            <a:r>
              <a:rPr lang="en-US" sz="1600" dirty="0"/>
              <a:t>                      | Content-Range            </a:t>
            </a:r>
          </a:p>
          <a:p>
            <a:r>
              <a:rPr lang="en-US" sz="1600" dirty="0"/>
              <a:t>                      | Content-Type             </a:t>
            </a:r>
          </a:p>
          <a:p>
            <a:r>
              <a:rPr lang="en-US" sz="1600" dirty="0"/>
              <a:t>                      | Expires                  </a:t>
            </a:r>
          </a:p>
          <a:p>
            <a:r>
              <a:rPr lang="en-US" sz="1600" dirty="0"/>
              <a:t>                      | Last-Modified            </a:t>
            </a:r>
          </a:p>
          <a:p>
            <a:r>
              <a:rPr lang="en-US" sz="1600" dirty="0"/>
              <a:t>                      | extension-header</a:t>
            </a:r>
          </a:p>
          <a:p>
            <a:r>
              <a:rPr lang="en-US" sz="1600" dirty="0"/>
              <a:t>       extension-header = message-header  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918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Request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Message body</a:t>
            </a:r>
            <a:endParaRPr lang="en-US" sz="27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982212"/>
            <a:ext cx="7772400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/>
              <a:t>message-body = entity-body</a:t>
            </a:r>
          </a:p>
          <a:p>
            <a:r>
              <a:rPr lang="en-US" sz="1600" dirty="0"/>
              <a:t>                    | &lt;entity-body encoded as per Transfer-Encoding&gt;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51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08324"/>
          </a:xfr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Arial" charset="0"/>
                <a:cs typeface="Arial" charset="0"/>
              </a:rPr>
              <a:t>Response      = Status-Line </a:t>
            </a:r>
            <a:r>
              <a:rPr lang="en-US" sz="2400" dirty="0" smtClean="0">
                <a:latin typeface="Arial" charset="0"/>
                <a:cs typeface="Arial" charset="0"/>
              </a:rPr>
              <a:t>              </a:t>
            </a: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                *(( general-header        </a:t>
            </a: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                 </a:t>
            </a:r>
            <a:r>
              <a:rPr lang="en-US" sz="2400" dirty="0">
                <a:latin typeface="Arial" charset="0"/>
                <a:cs typeface="Arial" charset="0"/>
              </a:rPr>
              <a:t>| response-header        </a:t>
            </a: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Arial" charset="0"/>
                <a:cs typeface="Arial" charset="0"/>
              </a:rPr>
              <a:t>                        | entity-header ) CRLF)  </a:t>
            </a: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Arial" charset="0"/>
                <a:cs typeface="Arial" charset="0"/>
              </a:rPr>
              <a:t>                       CRLF</a:t>
            </a: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Arial" charset="0"/>
                <a:cs typeface="Arial" charset="0"/>
              </a:rPr>
              <a:t>                       [ message-body </a:t>
            </a:r>
            <a:r>
              <a:rPr lang="en-US" sz="2400" dirty="0" smtClean="0">
                <a:latin typeface="Arial" charset="0"/>
                <a:cs typeface="Arial" charset="0"/>
              </a:rPr>
              <a:t>]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IN" dirty="0"/>
              <a:t>HTTP </a:t>
            </a:r>
            <a:r>
              <a:rPr lang="en-IN" dirty="0" smtClean="0"/>
              <a:t>Response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5943600"/>
            <a:ext cx="533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 : http</a:t>
            </a:r>
            <a:r>
              <a:rPr lang="en-US" sz="1200" dirty="0"/>
              <a:t>://www.w3.org/Protocols/rfc2616/rfc2616-sec5.html#sec5</a:t>
            </a:r>
          </a:p>
        </p:txBody>
      </p:sp>
      <p:sp>
        <p:nvSpPr>
          <p:cNvPr id="6" name="AutoShape 2" descr="Image result for http response hea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http response head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8" name="Picture 6" descr="http://calendar.perfplanet.com/wp-content/uploads/2010/12/response-header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6823465" cy="2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0375" y="359806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830997"/>
          </a:xfr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Arial" charset="0"/>
                <a:cs typeface="Arial" charset="0"/>
              </a:rPr>
              <a:t>Status-Line = HTTP-Version SP Status-Code SP Reason-Phrase CRLF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</a:t>
            </a:r>
            <a:r>
              <a:rPr lang="en-IN" dirty="0" smtClean="0"/>
              <a:t>Response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5943600"/>
            <a:ext cx="533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 </a:t>
            </a:r>
            <a:r>
              <a:rPr lang="en-US" sz="1200" dirty="0"/>
              <a:t>: http://www.w3.org/Protocols/rfc2616/rfc2616-sec6.html#sec6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2967479" cy="7232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eaLnBrk="1" latinLnBrk="0" hangingPunct="1">
              <a:buNone/>
              <a:defRPr kumimoji="0"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/>
              <a:t>Status Line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352800"/>
            <a:ext cx="5655715" cy="5232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Status Code and Reason Phrase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8444" y="3886200"/>
            <a:ext cx="778450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1xx: Informational - Request received, continuing process –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2xx: Success - The action was successfully received, understood, and accepted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3xx: Redirection - Further action must be taken in order to complete the request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4xx: Client Error - The request contains bad syntax or cannot be fulfilled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5xx: Server Error - The server failed to fulfill an apparently valid request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45934" y="5424978"/>
            <a:ext cx="8221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For a detailed list of status codes refer : </a:t>
            </a:r>
            <a:r>
              <a:rPr lang="en-US" sz="1400" dirty="0"/>
              <a:t>http://www.w3.org/Protocols/rfc2616/rfc2616-sec6.html#sec6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</a:t>
            </a:r>
            <a:r>
              <a:rPr lang="en-IN" dirty="0" smtClean="0"/>
              <a:t>Response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5943600"/>
            <a:ext cx="533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 </a:t>
            </a:r>
            <a:r>
              <a:rPr lang="en-US" sz="1200" dirty="0"/>
              <a:t>: http://www.w3.org/Protocols/rfc2616/rfc2616-sec6.html#sec6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2967479" cy="723275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eaLnBrk="1" latinLnBrk="0" hangingPunct="1">
              <a:buNone/>
              <a:defRPr kumimoji="0"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Response Header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05200"/>
            <a:ext cx="5655715" cy="5232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Status Code and Reason Phrase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73507" y="1967192"/>
            <a:ext cx="7251293" cy="3416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vert="horz" wrap="square">
            <a:spAutoFit/>
          </a:bodyPr>
          <a:lstStyle/>
          <a:p>
            <a:pPr marL="109728">
              <a:buClr>
                <a:schemeClr val="accent1"/>
              </a:buClr>
              <a:buSzPct val="68000"/>
              <a:buFont typeface="Wingdings 3"/>
              <a:buNone/>
            </a:pPr>
            <a:r>
              <a:rPr lang="en-US" altLang="en-US" sz="2400" dirty="0"/>
              <a:t>response-header = Accept-Ranges </a:t>
            </a:r>
            <a:endParaRPr lang="en-US" altLang="en-US" sz="2400" dirty="0" smtClean="0"/>
          </a:p>
          <a:p>
            <a:pPr marL="109728">
              <a:buClr>
                <a:schemeClr val="accent1"/>
              </a:buClr>
              <a:buSzPct val="68000"/>
              <a:buFont typeface="Wingdings 3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	| </a:t>
            </a:r>
            <a:r>
              <a:rPr lang="en-US" altLang="en-US" sz="2400" dirty="0"/>
              <a:t>Age </a:t>
            </a:r>
            <a:endParaRPr lang="en-US" altLang="en-US" sz="2400" dirty="0" smtClean="0"/>
          </a:p>
          <a:p>
            <a:pPr marL="109728">
              <a:buClr>
                <a:schemeClr val="accent1"/>
              </a:buClr>
              <a:buSzPct val="68000"/>
              <a:buFont typeface="Wingdings 3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	| </a:t>
            </a:r>
            <a:r>
              <a:rPr lang="en-US" altLang="en-US" sz="2400" dirty="0" err="1"/>
              <a:t>ETag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marL="109728">
              <a:buClr>
                <a:schemeClr val="accent1"/>
              </a:buClr>
              <a:buSzPct val="68000"/>
              <a:buFont typeface="Wingdings 3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	| </a:t>
            </a:r>
            <a:r>
              <a:rPr lang="en-US" altLang="en-US" sz="2400" dirty="0"/>
              <a:t>Location </a:t>
            </a:r>
            <a:endParaRPr lang="en-US" altLang="en-US" sz="2400" dirty="0" smtClean="0"/>
          </a:p>
          <a:p>
            <a:pPr marL="109728">
              <a:buClr>
                <a:schemeClr val="accent1"/>
              </a:buClr>
              <a:buSzPct val="68000"/>
              <a:buFont typeface="Wingdings 3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	| </a:t>
            </a:r>
            <a:r>
              <a:rPr lang="en-US" altLang="en-US" sz="2400" dirty="0"/>
              <a:t>Proxy-Authenticate </a:t>
            </a:r>
            <a:endParaRPr lang="en-US" altLang="en-US" sz="2400" dirty="0" smtClean="0"/>
          </a:p>
          <a:p>
            <a:pPr marL="109728">
              <a:buClr>
                <a:schemeClr val="accent1"/>
              </a:buClr>
              <a:buSzPct val="68000"/>
              <a:buFont typeface="Wingdings 3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	| </a:t>
            </a:r>
            <a:r>
              <a:rPr lang="en-US" altLang="en-US" sz="2400" dirty="0"/>
              <a:t>Retry-After </a:t>
            </a:r>
            <a:endParaRPr lang="en-US" altLang="en-US" sz="2400" dirty="0" smtClean="0"/>
          </a:p>
          <a:p>
            <a:pPr marL="109728">
              <a:buClr>
                <a:schemeClr val="accent1"/>
              </a:buClr>
              <a:buSzPct val="68000"/>
              <a:buFont typeface="Wingdings 3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	| </a:t>
            </a:r>
            <a:r>
              <a:rPr lang="en-US" altLang="en-US" sz="2400" dirty="0"/>
              <a:t>Server </a:t>
            </a:r>
            <a:endParaRPr lang="en-US" altLang="en-US" sz="2400" dirty="0" smtClean="0"/>
          </a:p>
          <a:p>
            <a:pPr marL="109728">
              <a:buClr>
                <a:schemeClr val="accent1"/>
              </a:buClr>
              <a:buSzPct val="68000"/>
              <a:buFont typeface="Wingdings 3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	| </a:t>
            </a:r>
            <a:r>
              <a:rPr lang="en-US" altLang="en-US" sz="2400" dirty="0"/>
              <a:t>Vary </a:t>
            </a:r>
            <a:endParaRPr lang="en-US" altLang="en-US" sz="2400" dirty="0" smtClean="0"/>
          </a:p>
          <a:p>
            <a:pPr marL="109728">
              <a:buClr>
                <a:schemeClr val="accent1"/>
              </a:buClr>
              <a:buSzPct val="68000"/>
              <a:buFont typeface="Wingdings 3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	| </a:t>
            </a:r>
            <a:r>
              <a:rPr lang="en-US" altLang="en-US" sz="2400" dirty="0"/>
              <a:t>WWW-Authenticate </a:t>
            </a:r>
          </a:p>
        </p:txBody>
      </p:sp>
    </p:spTree>
    <p:extLst>
      <p:ext uri="{BB962C8B-B14F-4D97-AF65-F5344CB8AC3E}">
        <p14:creationId xmlns:p14="http://schemas.microsoft.com/office/powerpoint/2010/main" val="39288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Server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600199"/>
            <a:ext cx="8077200" cy="16722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 sz="2400">
                <a:latin typeface="+mn-lt"/>
                <a:cs typeface="+mn-cs"/>
              </a:defRPr>
            </a:lvl1pPr>
          </a:lstStyle>
          <a:p>
            <a:r>
              <a:rPr lang="en-US" dirty="0"/>
              <a:t>a piece of software that enables a website to be viewed using HTTP</a:t>
            </a:r>
            <a:endParaRPr lang="en-US" dirty="0" smtClean="0"/>
          </a:p>
          <a:p>
            <a:r>
              <a:rPr lang="en-US" dirty="0" smtClean="0"/>
              <a:t>Server(computer) </a:t>
            </a:r>
            <a:r>
              <a:rPr lang="en-US" dirty="0"/>
              <a:t>that </a:t>
            </a:r>
            <a:r>
              <a:rPr lang="en-US" dirty="0" smtClean="0"/>
              <a:t>serves </a:t>
            </a:r>
            <a:r>
              <a:rPr lang="en-US" dirty="0"/>
              <a:t>Web pages</a:t>
            </a:r>
          </a:p>
          <a:p>
            <a:r>
              <a:rPr lang="en-US" dirty="0"/>
              <a:t>Has an IP address &amp; domain </a:t>
            </a:r>
            <a:r>
              <a:rPr lang="en-US" dirty="0" smtClean="0"/>
              <a:t>name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781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52800" cy="39288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 Web server – IIS 5.1 (Microsoft Internet Information Services)</a:t>
            </a:r>
          </a:p>
          <a:p>
            <a:endParaRPr lang="en-US" dirty="0" smtClean="0"/>
          </a:p>
          <a:p>
            <a:r>
              <a:rPr lang="en-US" dirty="0" smtClean="0"/>
              <a:t>left </a:t>
            </a:r>
            <a:r>
              <a:rPr lang="en-US" dirty="0"/>
              <a:t>pane represents the various websites, FTP sites, and SMTP virtual </a:t>
            </a:r>
            <a:r>
              <a:rPr lang="en-US" dirty="0" smtClean="0"/>
              <a:t>servers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Server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98" y="1447800"/>
            <a:ext cx="4848069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86200" y="5562600"/>
            <a:ext cx="4876800" cy="6694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en-US" sz="1600" dirty="0">
                <a:latin typeface="+mn-lt"/>
                <a:cs typeface="+mn-cs"/>
              </a:rPr>
              <a:t>Screenshot has 1 Website,1 FTP site and one SMTP </a:t>
            </a:r>
            <a:r>
              <a:rPr lang="en-US" sz="1400" dirty="0">
                <a:latin typeface="+mn-lt"/>
                <a:cs typeface="+mn-cs"/>
              </a:rPr>
              <a:t>virtual</a:t>
            </a:r>
            <a:r>
              <a:rPr lang="en-US" sz="1600" dirty="0">
                <a:latin typeface="+mn-lt"/>
                <a:cs typeface="+mn-cs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0498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914400"/>
            <a:ext cx="6934200" cy="17526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37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 Request </a:t>
            </a:r>
          </a:p>
          <a:p>
            <a:pPr algn="ctr"/>
            <a:r>
              <a:rPr lang="en-US" sz="37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and </a:t>
            </a:r>
          </a:p>
          <a:p>
            <a:pPr algn="ctr"/>
            <a:r>
              <a:rPr lang="en-US" sz="37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Response</a:t>
            </a:r>
            <a:endParaRPr lang="en-US" sz="37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s://cdn.tutsplus.com/net/authors/jeremymcpeak/http1-request-respon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800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248400" cy="446227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Some common features </a:t>
            </a:r>
          </a:p>
          <a:p>
            <a:pPr marL="109728" indent="0">
              <a:buNone/>
            </a:pPr>
            <a:endParaRPr lang="en-US" sz="3200" dirty="0" smtClean="0"/>
          </a:p>
          <a:p>
            <a:pPr lvl="1"/>
            <a:r>
              <a:rPr lang="en-US" sz="2800" dirty="0"/>
              <a:t>Create one or more </a:t>
            </a:r>
            <a:r>
              <a:rPr lang="en-US" sz="2800" dirty="0" smtClean="0"/>
              <a:t>websites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Configure log file </a:t>
            </a:r>
            <a:r>
              <a:rPr lang="en-US" sz="2800" dirty="0" smtClean="0"/>
              <a:t>settings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Configure website/directory </a:t>
            </a:r>
            <a:r>
              <a:rPr lang="en-US" sz="2800" dirty="0" smtClean="0"/>
              <a:t>security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Create an FTP </a:t>
            </a:r>
            <a:r>
              <a:rPr lang="en-US" sz="2800" dirty="0" smtClean="0"/>
              <a:t>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Web 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28850"/>
            <a:ext cx="18192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5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48575" cy="301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common features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virtual directories, and map them to physical </a:t>
            </a:r>
            <a:r>
              <a:rPr lang="en-US" dirty="0" smtClean="0"/>
              <a:t>directories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Configure/nominate custom error </a:t>
            </a:r>
            <a:r>
              <a:rPr lang="en-US" dirty="0" smtClean="0"/>
              <a:t>pages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Specify default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Web Server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527833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7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447800"/>
            <a:ext cx="5105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Step 1 : Web browser gets IP address of website from cache or requests it from DNS server</a:t>
            </a:r>
          </a:p>
          <a:p>
            <a:endParaRPr lang="en-US" dirty="0" smtClean="0"/>
          </a:p>
          <a:p>
            <a:r>
              <a:rPr lang="en-US" dirty="0" smtClean="0"/>
              <a:t>Step 2 : Web browser requests full URL from the Web server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Web </a:t>
            </a:r>
            <a:r>
              <a:rPr lang="en-IN" dirty="0" smtClean="0"/>
              <a:t>Server – How it works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43" y="1676400"/>
            <a:ext cx="283165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5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371600"/>
            <a:ext cx="4952999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Step 3 : Web server sends back requested page. Error page is sent if requested page is not found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Step 4 : Browser receives page and renders it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Web </a:t>
            </a:r>
            <a:r>
              <a:rPr lang="en-IN" dirty="0" smtClean="0"/>
              <a:t>Server – How it works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43" y="1676400"/>
            <a:ext cx="283165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9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38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Websites</a:t>
            </a:r>
          </a:p>
          <a:p>
            <a:pPr marL="109728" indent="0">
              <a:buNone/>
            </a:pPr>
            <a:r>
              <a:rPr lang="en-US" dirty="0" smtClean="0"/>
              <a:t>	One web server could be configured to host multiple sites with unique IP address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943600" cy="295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4572000" cy="415747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SSL (Secure Socket Layer) Certificates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SSL can be applied to the website using a web server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Navigation to the website thus becomes secure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https:// instead of http://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5909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HTTP </a:t>
            </a:r>
            <a:r>
              <a:rPr lang="en-US" dirty="0" smtClean="0"/>
              <a:t>Server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httpd.apache.org</a:t>
            </a:r>
            <a:endParaRPr lang="en-US" dirty="0" smtClean="0"/>
          </a:p>
          <a:p>
            <a:r>
              <a:rPr lang="fr-FR" dirty="0"/>
              <a:t>Microsoft Internet Information Services (IIS</a:t>
            </a:r>
            <a:r>
              <a:rPr lang="fr-FR" dirty="0" smtClean="0"/>
              <a:t>) - </a:t>
            </a:r>
            <a:endParaRPr lang="fr-FR" dirty="0"/>
          </a:p>
          <a:p>
            <a:pPr marL="109728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www.microsoft.com/iis</a:t>
            </a:r>
            <a:endParaRPr lang="en-US" dirty="0"/>
          </a:p>
          <a:p>
            <a:r>
              <a:rPr lang="en-US" dirty="0"/>
              <a:t>Sun Java System Web </a:t>
            </a:r>
            <a:r>
              <a:rPr lang="en-US" dirty="0" smtClean="0"/>
              <a:t>Server - </a:t>
            </a:r>
            <a:r>
              <a:rPr lang="en-US" dirty="0">
                <a:hlinkClick r:id="rId5"/>
              </a:rPr>
              <a:t>http://www.sun.com/software/products/web_srvr/home_web_srvr.xml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IN" dirty="0"/>
              <a:t>HTTP Request and Response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79620" y="1524000"/>
            <a:ext cx="5973580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IN" sz="2400" dirty="0" smtClean="0"/>
              <a:t>HTTP (Hypertext Transfer Protocol)</a:t>
            </a:r>
          </a:p>
        </p:txBody>
      </p:sp>
      <p:sp>
        <p:nvSpPr>
          <p:cNvPr id="2" name="Rectangle 1"/>
          <p:cNvSpPr/>
          <p:nvPr/>
        </p:nvSpPr>
        <p:spPr>
          <a:xfrm>
            <a:off x="579621" y="2688289"/>
            <a:ext cx="3909310" cy="241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n-cs"/>
              </a:rPr>
              <a:t>generic, stateless </a:t>
            </a:r>
            <a:r>
              <a:rPr lang="en-US" sz="2400" dirty="0" smtClean="0">
                <a:latin typeface="+mn-lt"/>
                <a:cs typeface="+mn-cs"/>
              </a:rPr>
              <a:t>protocol</a:t>
            </a:r>
          </a:p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+mn-cs"/>
            </a:endParaRPr>
          </a:p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n-cs"/>
              </a:rPr>
              <a:t>governs the transfer of files across a network</a:t>
            </a:r>
          </a:p>
        </p:txBody>
      </p:sp>
      <p:sp>
        <p:nvSpPr>
          <p:cNvPr id="9" name="AutoShape 5" descr="Image result for http protoco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9" name="Picture 7" descr="http://comps.canstockphoto.com/can-stock-photo_csp655698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7"/>
          <a:stretch/>
        </p:blipFill>
        <p:spPr bwMode="auto">
          <a:xfrm>
            <a:off x="4515163" y="2502333"/>
            <a:ext cx="4286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IN" dirty="0"/>
              <a:t>HTTP Request and Response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43394" y="1524000"/>
            <a:ext cx="4485806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IN" sz="2400" dirty="0" smtClean="0"/>
              <a:t>HTTP (Hypertext Transfer Protocol)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228" y="2757686"/>
            <a:ext cx="4921772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n-cs"/>
              </a:rPr>
              <a:t>supports access to SMTP,FTP and other </a:t>
            </a:r>
            <a:r>
              <a:rPr lang="en-US" sz="2400" dirty="0" smtClean="0">
                <a:latin typeface="+mn-lt"/>
                <a:cs typeface="+mn-cs"/>
              </a:rPr>
              <a:t>protocols</a:t>
            </a:r>
          </a:p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+mn-cs"/>
            </a:endParaRPr>
          </a:p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n-cs"/>
              </a:rPr>
              <a:t>was designed to support hypertext</a:t>
            </a:r>
          </a:p>
        </p:txBody>
      </p:sp>
      <p:sp>
        <p:nvSpPr>
          <p:cNvPr id="9" name="AutoShape 5" descr="Image result for http protoco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324600" y="1866900"/>
            <a:ext cx="1905000" cy="2597418"/>
            <a:chOff x="7109319" y="1136382"/>
            <a:chExt cx="1905000" cy="259741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9319" y="2057401"/>
              <a:ext cx="1905000" cy="167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9319" y="1136382"/>
              <a:ext cx="1905000" cy="146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099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IN" dirty="0"/>
              <a:t>HTTP Request and Response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43394" y="1066800"/>
            <a:ext cx="4866806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IN" sz="2000" dirty="0" smtClean="0"/>
              <a:t>HTTP (Hypertext Transfer Protocol)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108" y="2057400"/>
            <a:ext cx="595609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n-cs"/>
              </a:rPr>
              <a:t>Exchanged information can be static or dynamic </a:t>
            </a:r>
            <a:endParaRPr lang="en-US" sz="2400" dirty="0" smtClean="0">
              <a:latin typeface="+mn-lt"/>
              <a:cs typeface="+mn-cs"/>
            </a:endParaRPr>
          </a:p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+mn-cs"/>
            </a:endParaRPr>
          </a:p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n-cs"/>
              </a:rPr>
              <a:t>Every resource, accessible over the Web has a URL(Uniform resource locator</a:t>
            </a:r>
            <a:r>
              <a:rPr lang="en-US" sz="2400" dirty="0" smtClean="0">
                <a:latin typeface="+mn-lt"/>
                <a:cs typeface="+mn-cs"/>
              </a:rPr>
              <a:t>)</a:t>
            </a:r>
          </a:p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+mn-cs"/>
            </a:endParaRPr>
          </a:p>
          <a:p>
            <a:pPr marL="452628" indent="-3429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n-cs"/>
              </a:rPr>
              <a:t>HTTP mechanism is based on client/server model typically using TCP/IP sockets</a:t>
            </a:r>
          </a:p>
        </p:txBody>
      </p:sp>
      <p:sp>
        <p:nvSpPr>
          <p:cNvPr id="9" name="AutoShape 5" descr="Image result for http protoco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6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IN" dirty="0"/>
              <a:t>HTTP Request and Response</a:t>
            </a:r>
          </a:p>
        </p:txBody>
      </p:sp>
      <p:pic>
        <p:nvPicPr>
          <p:cNvPr id="13314" name="Picture 2" descr="C:\Users\thara\Pictures\HTT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74" y="1752600"/>
            <a:ext cx="6248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905000" y="4232848"/>
            <a:ext cx="5831174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IN" sz="1200" dirty="0" smtClean="0"/>
          </a:p>
          <a:p>
            <a:pPr marL="109728" indent="0" fontAlgn="auto">
              <a:buNone/>
            </a:pPr>
            <a:r>
              <a:rPr lang="en-IN" sz="1200" dirty="0" smtClean="0"/>
              <a:t>Figure illustrates request-response client-server protocol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192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295400"/>
            <a:ext cx="5943600" cy="1938992"/>
          </a:xfr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Arial" charset="0"/>
                <a:cs typeface="Arial" charset="0"/>
              </a:rPr>
              <a:t>Request       = </a:t>
            </a:r>
            <a:r>
              <a:rPr lang="en-US" sz="2000" b="1" dirty="0" smtClean="0">
                <a:latin typeface="Arial" charset="0"/>
                <a:cs typeface="Arial" charset="0"/>
              </a:rPr>
              <a:t>	Request-Line </a:t>
            </a:r>
            <a:endParaRPr lang="en-US" sz="2000" b="1" dirty="0">
              <a:latin typeface="Arial" charset="0"/>
              <a:cs typeface="Arial" charset="0"/>
            </a:endParaRP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Arial" charset="0"/>
                <a:cs typeface="Arial" charset="0"/>
              </a:rPr>
              <a:t>                         *(( general-header </a:t>
            </a: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Arial" charset="0"/>
                <a:cs typeface="Arial" charset="0"/>
              </a:rPr>
              <a:t>                         | request-header    </a:t>
            </a: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Arial" charset="0"/>
                <a:cs typeface="Arial" charset="0"/>
              </a:rPr>
              <a:t>                         | entity-header ) CRLF) </a:t>
            </a: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Arial" charset="0"/>
                <a:cs typeface="Arial" charset="0"/>
              </a:rPr>
              <a:t>                        CRLF</a:t>
            </a:r>
          </a:p>
          <a:p>
            <a:pPr marL="109728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Arial" charset="0"/>
                <a:cs typeface="Arial" charset="0"/>
              </a:rPr>
              <a:t>                        [ message-body ]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5943600"/>
            <a:ext cx="533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 : http</a:t>
            </a:r>
            <a:r>
              <a:rPr lang="en-US" sz="1200" dirty="0"/>
              <a:t>://www.w3.org/Protocols/rfc2616/rfc2616-sec5.html#sec5</a:t>
            </a:r>
          </a:p>
        </p:txBody>
      </p:sp>
      <p:pic>
        <p:nvPicPr>
          <p:cNvPr id="6" name="Picture 2" descr="http://calendar.perfplanet.com/wp-content/uploads/2010/12/request-header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81374"/>
            <a:ext cx="62484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" y="3414399"/>
            <a:ext cx="1394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Example 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8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52471"/>
          </a:xfrm>
        </p:spPr>
        <p:txBody>
          <a:bodyPr>
            <a:noAutofit/>
          </a:bodyPr>
          <a:lstStyle/>
          <a:p>
            <a:r>
              <a:rPr lang="en-US" sz="3200" dirty="0" smtClean="0"/>
              <a:t>Request-Line</a:t>
            </a:r>
          </a:p>
          <a:p>
            <a:pPr lvl="1"/>
            <a:r>
              <a:rPr lang="en-US" sz="2000" dirty="0" smtClean="0"/>
              <a:t>begins </a:t>
            </a:r>
            <a:r>
              <a:rPr lang="en-US" sz="2000" dirty="0"/>
              <a:t>with a method token, </a:t>
            </a:r>
          </a:p>
          <a:p>
            <a:pPr lvl="1"/>
            <a:r>
              <a:rPr lang="en-US" sz="2000" dirty="0" smtClean="0"/>
              <a:t>followed </a:t>
            </a:r>
            <a:r>
              <a:rPr lang="en-US" sz="2000" dirty="0"/>
              <a:t>by the Request-URI </a:t>
            </a:r>
            <a:r>
              <a:rPr lang="en-US" sz="2000" dirty="0" smtClean="0"/>
              <a:t>&amp; </a:t>
            </a:r>
            <a:r>
              <a:rPr lang="en-US" sz="2000" dirty="0"/>
              <a:t>protocol </a:t>
            </a:r>
            <a:r>
              <a:rPr lang="en-US" sz="2000" dirty="0" smtClean="0"/>
              <a:t>version &amp; ending </a:t>
            </a:r>
            <a:r>
              <a:rPr lang="en-US" sz="2000" dirty="0"/>
              <a:t>with </a:t>
            </a:r>
            <a:r>
              <a:rPr lang="en-US" sz="2000" dirty="0" smtClean="0"/>
              <a:t>CRLF</a:t>
            </a:r>
          </a:p>
          <a:p>
            <a:pPr lvl="1"/>
            <a:r>
              <a:rPr lang="en-US" sz="2000" dirty="0" smtClean="0"/>
              <a:t>elements </a:t>
            </a:r>
            <a:r>
              <a:rPr lang="en-US" sz="2000" dirty="0"/>
              <a:t>are separated by SP </a:t>
            </a:r>
            <a:r>
              <a:rPr lang="en-US" sz="2000" dirty="0" smtClean="0"/>
              <a:t>characters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CR or LF is allowed except in the final CRLF </a:t>
            </a:r>
            <a:r>
              <a:rPr lang="en-US" sz="2000" dirty="0" smtClean="0"/>
              <a:t>sequence</a:t>
            </a:r>
            <a:endParaRPr lang="en-US" sz="2000" dirty="0"/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/>
              <a:t>HTTP Request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343400"/>
            <a:ext cx="815340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Request-Line = Method SP Request-URI SP HTTP-Version CRLF</a:t>
            </a:r>
          </a:p>
        </p:txBody>
      </p:sp>
    </p:spTree>
    <p:extLst>
      <p:ext uri="{BB962C8B-B14F-4D97-AF65-F5344CB8AC3E}">
        <p14:creationId xmlns:p14="http://schemas.microsoft.com/office/powerpoint/2010/main" val="22747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Request-Line </a:t>
            </a:r>
            <a:r>
              <a:rPr lang="en-IN" dirty="0"/>
              <a:t/>
            </a:r>
            <a:br>
              <a:rPr lang="en-IN" dirty="0"/>
            </a:br>
            <a:r>
              <a:rPr lang="en-IN" sz="3100" dirty="0" smtClean="0"/>
              <a:t>Method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7772400" cy="31700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/>
              <a:t>Method = </a:t>
            </a:r>
            <a:r>
              <a:rPr lang="en-US" sz="2000" dirty="0" smtClean="0"/>
              <a:t>	"</a:t>
            </a:r>
            <a:r>
              <a:rPr lang="en-US" sz="2000" dirty="0"/>
              <a:t>OPTIONS"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"GET"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"HEAD"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"POST"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"PUT"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"DELETE"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"TRACE"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"CONNECT"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/>
              <a:t>extension-method </a:t>
            </a:r>
            <a:endParaRPr lang="en-US" sz="2000" dirty="0" smtClean="0"/>
          </a:p>
          <a:p>
            <a:r>
              <a:rPr lang="en-US" sz="2000" dirty="0" smtClean="0"/>
              <a:t>extension-method </a:t>
            </a:r>
            <a:r>
              <a:rPr lang="en-US" sz="2000" dirty="0"/>
              <a:t>= token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46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3121</TotalTime>
  <Words>724</Words>
  <Application>Microsoft Office PowerPoint</Application>
  <PresentationFormat>On-screen Show (4:3)</PresentationFormat>
  <Paragraphs>222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RamSELabs</vt:lpstr>
      <vt:lpstr>Web Technologies</vt:lpstr>
      <vt:lpstr>PowerPoint Presentation</vt:lpstr>
      <vt:lpstr>HTTP Request and Response</vt:lpstr>
      <vt:lpstr>HTTP Request and Response</vt:lpstr>
      <vt:lpstr>HTTP Request and Response</vt:lpstr>
      <vt:lpstr>HTTP Request and Response</vt:lpstr>
      <vt:lpstr>HTTP Request </vt:lpstr>
      <vt:lpstr>HTTP Request </vt:lpstr>
      <vt:lpstr>Request-Line  Method</vt:lpstr>
      <vt:lpstr>Request-Line  Request-URI</vt:lpstr>
      <vt:lpstr>HTTP Request General header</vt:lpstr>
      <vt:lpstr>HTTP Request Request header</vt:lpstr>
      <vt:lpstr>HTTP Request Entity header</vt:lpstr>
      <vt:lpstr>HTTP Request Message body</vt:lpstr>
      <vt:lpstr>HTTP Response</vt:lpstr>
      <vt:lpstr>HTTP Response</vt:lpstr>
      <vt:lpstr>HTTP Response</vt:lpstr>
      <vt:lpstr>Web Server</vt:lpstr>
      <vt:lpstr>Web Server</vt:lpstr>
      <vt:lpstr>Web Server</vt:lpstr>
      <vt:lpstr>Web Server</vt:lpstr>
      <vt:lpstr>Web Server – How it works</vt:lpstr>
      <vt:lpstr>Web Server – How it works</vt:lpstr>
      <vt:lpstr>Web Server</vt:lpstr>
      <vt:lpstr>Web Server</vt:lpstr>
      <vt:lpstr>Web server Examples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Thara S</dc:creator>
  <cp:lastModifiedBy>root</cp:lastModifiedBy>
  <cp:revision>359</cp:revision>
  <cp:lastPrinted>1601-01-01T00:00:00Z</cp:lastPrinted>
  <dcterms:created xsi:type="dcterms:W3CDTF">2012-06-15T07:34:20Z</dcterms:created>
  <dcterms:modified xsi:type="dcterms:W3CDTF">2015-05-11T04:08:02Z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