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706" r:id="rId3"/>
    <p:sldId id="707" r:id="rId4"/>
    <p:sldId id="708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717" r:id="rId14"/>
    <p:sldId id="718" r:id="rId15"/>
    <p:sldId id="719" r:id="rId16"/>
    <p:sldId id="720" r:id="rId17"/>
    <p:sldId id="721" r:id="rId18"/>
    <p:sldId id="723" r:id="rId19"/>
    <p:sldId id="724" r:id="rId20"/>
    <p:sldId id="725" r:id="rId21"/>
    <p:sldId id="726" r:id="rId22"/>
    <p:sldId id="727" r:id="rId23"/>
    <p:sldId id="728" r:id="rId24"/>
    <p:sldId id="729" r:id="rId25"/>
    <p:sldId id="730" r:id="rId26"/>
    <p:sldId id="731" r:id="rId27"/>
    <p:sldId id="732" r:id="rId28"/>
    <p:sldId id="733" r:id="rId29"/>
    <p:sldId id="734" r:id="rId30"/>
    <p:sldId id="735" r:id="rId31"/>
    <p:sldId id="736" r:id="rId32"/>
    <p:sldId id="737" r:id="rId33"/>
    <p:sldId id="738" r:id="rId34"/>
    <p:sldId id="739" r:id="rId35"/>
    <p:sldId id="740" r:id="rId36"/>
    <p:sldId id="741" r:id="rId37"/>
    <p:sldId id="742" r:id="rId38"/>
    <p:sldId id="743" r:id="rId39"/>
    <p:sldId id="744" r:id="rId40"/>
    <p:sldId id="746" r:id="rId41"/>
    <p:sldId id="747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5" r:id="rId50"/>
    <p:sldId id="756" r:id="rId5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18" autoAdjust="0"/>
  </p:normalViewPr>
  <p:slideViewPr>
    <p:cSldViewPr>
      <p:cViewPr>
        <p:scale>
          <a:sx n="64" d="100"/>
          <a:sy n="64" d="100"/>
        </p:scale>
        <p:origin x="-147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cap="all" dirty="0" smtClean="0"/>
              <a:t>Web Technologies</a:t>
            </a:r>
            <a:endParaRPr lang="en-US" b="0" cap="al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CC88B-2D6A-46EF-A30B-BFC77387F76B}" type="slidenum">
              <a:rPr lang="en-US" altLang="en-US"/>
              <a:pPr/>
              <a:t>10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vs. Dynamic Web Pages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EC63"/>
                </a:solidFill>
              </a:rPr>
              <a:t>static</a:t>
            </a:r>
            <a:r>
              <a:rPr lang="en-US" altLang="en-US"/>
              <a:t>: content stored in an html page</a:t>
            </a:r>
          </a:p>
          <a:p>
            <a:pPr lvl="1"/>
            <a:r>
              <a:rPr lang="en-US" altLang="en-US"/>
              <a:t>content does not update unless the file is updated</a:t>
            </a:r>
          </a:p>
          <a:p>
            <a:r>
              <a:rPr lang="en-US" altLang="en-US" b="1">
                <a:solidFill>
                  <a:srgbClr val="FFEC63"/>
                </a:solidFill>
              </a:rPr>
              <a:t>dynamic</a:t>
            </a:r>
            <a:r>
              <a:rPr lang="en-US" altLang="en-US"/>
              <a:t>: content is generated “on the fly”</a:t>
            </a:r>
          </a:p>
          <a:p>
            <a:pPr lvl="1"/>
            <a:r>
              <a:rPr lang="en-US" altLang="en-US"/>
              <a:t>content is gathered and delivered based on the user’s request; usually content here is stored in a database</a:t>
            </a:r>
          </a:p>
        </p:txBody>
      </p:sp>
    </p:spTree>
    <p:extLst>
      <p:ext uri="{BB962C8B-B14F-4D97-AF65-F5344CB8AC3E}">
        <p14:creationId xmlns:p14="http://schemas.microsoft.com/office/powerpoint/2010/main" val="35699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9D3AC-D265-40EA-836E-BAB1C7908EFC}" type="slidenum">
              <a:rPr lang="en-US" altLang="en-US"/>
              <a:pPr/>
              <a:t>11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two-tier client-server architecture</a:t>
            </a:r>
            <a:br>
              <a:rPr lang="en-US" altLang="en-US"/>
            </a:br>
            <a:r>
              <a:rPr lang="en-US" altLang="en-US" sz="1800"/>
              <a:t>                                                                              </a:t>
            </a:r>
            <a:r>
              <a:rPr lang="en-US" altLang="en-US" sz="2000" b="1" i="1">
                <a:solidFill>
                  <a:srgbClr val="FFEC63"/>
                </a:solidFill>
              </a:rPr>
              <a:t>Web-DBMS Architecture</a:t>
            </a:r>
            <a:r>
              <a:rPr lang="en-US" altLang="en-US" sz="1800" b="1" i="1">
                <a:solidFill>
                  <a:srgbClr val="FFEC63"/>
                </a:solidFill>
              </a:rPr>
              <a:t/>
            </a:r>
            <a:br>
              <a:rPr lang="en-US" altLang="en-US" sz="1800" b="1" i="1">
                <a:solidFill>
                  <a:srgbClr val="FFEC63"/>
                </a:solidFill>
              </a:rPr>
            </a:br>
            <a:endParaRPr lang="en-US" altLang="en-US" sz="1800" b="1" i="1">
              <a:solidFill>
                <a:srgbClr val="FFEC63"/>
              </a:solidFill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EC63"/>
                </a:solidFill>
              </a:rPr>
              <a:t>Client (tier 1) </a:t>
            </a:r>
            <a:r>
              <a:rPr lang="en-US" altLang="en-US"/>
              <a:t>: primarily responsible for </a:t>
            </a:r>
            <a:r>
              <a:rPr lang="en-US" altLang="en-US" i="1">
                <a:solidFill>
                  <a:srgbClr val="1A3550"/>
                </a:solidFill>
              </a:rPr>
              <a:t>presentation</a:t>
            </a:r>
            <a:r>
              <a:rPr lang="en-US" altLang="en-US"/>
              <a:t> of data to the user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user interface actions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main business application logic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EC63"/>
                </a:solidFill>
              </a:rPr>
              <a:t>Server (tier 2)</a:t>
            </a:r>
            <a:r>
              <a:rPr lang="en-US" altLang="en-US"/>
              <a:t> : primarily responsible for supplying</a:t>
            </a:r>
            <a:r>
              <a:rPr lang="en-US" altLang="en-US" i="1">
                <a:solidFill>
                  <a:srgbClr val="1A3550"/>
                </a:solidFill>
              </a:rPr>
              <a:t> data services</a:t>
            </a:r>
            <a:r>
              <a:rPr lang="en-US" altLang="en-US"/>
              <a:t> to the client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limited business application logic (i.e. verification not able to be processed by the client)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access to the requested data</a:t>
            </a:r>
          </a:p>
        </p:txBody>
      </p:sp>
    </p:spTree>
    <p:extLst>
      <p:ext uri="{BB962C8B-B14F-4D97-AF65-F5344CB8AC3E}">
        <p14:creationId xmlns:p14="http://schemas.microsoft.com/office/powerpoint/2010/main" val="37284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D9744A-DFE8-4641-B8C1-13B4F5A97DF3}" type="slidenum">
              <a:rPr lang="en-US" altLang="en-US"/>
              <a:pPr/>
              <a:t>12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pic>
        <p:nvPicPr>
          <p:cNvPr id="164871" name="Picture 7" descr="two-tier-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066800"/>
            <a:ext cx="5257800" cy="509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two-tier architecture (continued)</a:t>
            </a:r>
            <a:br>
              <a:rPr lang="en-US" altLang="en-US"/>
            </a:br>
            <a:r>
              <a:rPr lang="en-US" altLang="en-US" sz="1800"/>
              <a:t>                                                                              </a:t>
            </a:r>
            <a:r>
              <a:rPr lang="en-US" altLang="en-US" sz="2000" b="1" i="1">
                <a:solidFill>
                  <a:srgbClr val="FFEC63"/>
                </a:solidFill>
              </a:rPr>
              <a:t>Web-DBMS Architecture</a:t>
            </a:r>
            <a:r>
              <a:rPr lang="en-US" altLang="en-US" sz="1800" b="1" i="1">
                <a:solidFill>
                  <a:srgbClr val="FFEC63"/>
                </a:solidFill>
              </a:rPr>
              <a:t/>
            </a:r>
            <a:br>
              <a:rPr lang="en-US" altLang="en-US" sz="1800" b="1" i="1">
                <a:solidFill>
                  <a:srgbClr val="FFEC63"/>
                </a:solidFill>
              </a:rPr>
            </a:br>
            <a:endParaRPr lang="en-US" altLang="en-US" sz="1800" b="1" i="1">
              <a:solidFill>
                <a:srgbClr val="FFEC63"/>
              </a:solidFill>
            </a:endParaRP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6248400" y="3733800"/>
            <a:ext cx="2686050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>
              <a:solidFill>
                <a:srgbClr val="FFEC63"/>
              </a:solidFill>
            </a:endParaRPr>
          </a:p>
          <a:p>
            <a:pPr algn="r"/>
            <a:r>
              <a:rPr lang="en-US" altLang="en-US" sz="4000">
                <a:solidFill>
                  <a:srgbClr val="FFEC63"/>
                </a:solidFill>
              </a:rPr>
              <a:t>tier 1</a:t>
            </a:r>
          </a:p>
          <a:p>
            <a:pPr>
              <a:buFontTx/>
              <a:buChar char="•"/>
            </a:pPr>
            <a:r>
              <a:rPr lang="en-US" altLang="en-US" sz="2000"/>
              <a:t>User interface</a:t>
            </a:r>
          </a:p>
          <a:p>
            <a:pPr>
              <a:buFontTx/>
              <a:buChar char="•"/>
            </a:pPr>
            <a:r>
              <a:rPr lang="en-US" altLang="en-US" sz="2000"/>
              <a:t>Main business and data processing logic</a:t>
            </a: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381000" y="1447800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solidFill>
                  <a:srgbClr val="FFEC63"/>
                </a:solidFill>
              </a:rPr>
              <a:t>tier 2</a:t>
            </a:r>
          </a:p>
          <a:p>
            <a:pPr>
              <a:buFontTx/>
              <a:buChar char="•"/>
            </a:pPr>
            <a:r>
              <a:rPr lang="en-US" altLang="en-US" sz="2000"/>
              <a:t>Server-side validation</a:t>
            </a:r>
          </a:p>
          <a:p>
            <a:pPr>
              <a:buFontTx/>
              <a:buChar char="•"/>
            </a:pPr>
            <a:r>
              <a:rPr lang="en-US" altLang="en-US" sz="2000"/>
              <a:t>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40820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EA0C1-0E43-4202-8102-EE8598FFA5E5}" type="slidenum">
              <a:rPr lang="en-US" altLang="en-US"/>
              <a:pPr/>
              <a:t>13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three-tier architecture</a:t>
            </a:r>
            <a:br>
              <a:rPr lang="en-US" altLang="en-US"/>
            </a:br>
            <a:r>
              <a:rPr lang="en-US" altLang="en-US" sz="1800"/>
              <a:t>                                                                              </a:t>
            </a:r>
            <a:r>
              <a:rPr lang="en-US" altLang="en-US" sz="2000" b="1" i="1">
                <a:solidFill>
                  <a:srgbClr val="FFEC63"/>
                </a:solidFill>
              </a:rPr>
              <a:t>Web-DBMS Architecture</a:t>
            </a:r>
            <a:r>
              <a:rPr lang="en-US" altLang="en-US" sz="1800" b="1" i="1">
                <a:solidFill>
                  <a:srgbClr val="FFEC63"/>
                </a:solidFill>
              </a:rPr>
              <a:t/>
            </a:r>
            <a:br>
              <a:rPr lang="en-US" altLang="en-US" sz="1800" b="1" i="1">
                <a:solidFill>
                  <a:srgbClr val="FFEC63"/>
                </a:solidFill>
              </a:rPr>
            </a:br>
            <a:endParaRPr lang="en-US" altLang="en-US" sz="1800" b="1" i="1">
              <a:solidFill>
                <a:srgbClr val="FFEC63"/>
              </a:solidFill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EC63"/>
                </a:solidFill>
              </a:rPr>
              <a:t>Client (tier 1) </a:t>
            </a:r>
            <a:r>
              <a:rPr lang="en-US" altLang="en-US"/>
              <a:t>: primarily responsible for </a:t>
            </a:r>
            <a:r>
              <a:rPr lang="en-US" altLang="en-US" i="1">
                <a:solidFill>
                  <a:srgbClr val="1A3550"/>
                </a:solidFill>
              </a:rPr>
              <a:t>presentation</a:t>
            </a:r>
            <a:r>
              <a:rPr lang="en-US" altLang="en-US"/>
              <a:t> of data to the user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EC63"/>
                </a:solidFill>
              </a:rPr>
              <a:t>Application Server (tier 2)</a:t>
            </a:r>
            <a:r>
              <a:rPr lang="en-US" altLang="en-US"/>
              <a:t> : primarily responsible for supplying</a:t>
            </a:r>
            <a:r>
              <a:rPr lang="en-US" altLang="en-US" i="1">
                <a:solidFill>
                  <a:srgbClr val="1A3550"/>
                </a:solidFill>
              </a:rPr>
              <a:t> data processing</a:t>
            </a:r>
            <a:r>
              <a:rPr lang="en-US" altLang="en-US"/>
              <a:t> and </a:t>
            </a:r>
            <a:r>
              <a:rPr lang="en-US" altLang="en-US" i="1">
                <a:solidFill>
                  <a:srgbClr val="1A3550"/>
                </a:solidFill>
              </a:rPr>
              <a:t>business logic</a:t>
            </a:r>
          </a:p>
          <a:p>
            <a:pPr>
              <a:lnSpc>
                <a:spcPct val="90000"/>
              </a:lnSpc>
            </a:pPr>
            <a:endParaRPr lang="en-US" altLang="en-US" i="1">
              <a:solidFill>
                <a:srgbClr val="1A355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EC63"/>
                </a:solidFill>
              </a:rPr>
              <a:t>Database Server (tier 3) </a:t>
            </a:r>
            <a:r>
              <a:rPr lang="en-US" altLang="en-US"/>
              <a:t>: responsible for </a:t>
            </a:r>
            <a:r>
              <a:rPr lang="en-US" altLang="en-US" i="1">
                <a:solidFill>
                  <a:srgbClr val="1A3550"/>
                </a:solidFill>
              </a:rPr>
              <a:t>data validation</a:t>
            </a:r>
            <a:r>
              <a:rPr lang="en-US" altLang="en-US"/>
              <a:t> and </a:t>
            </a:r>
            <a:r>
              <a:rPr lang="en-US" altLang="en-US" i="1">
                <a:solidFill>
                  <a:srgbClr val="1A3550"/>
                </a:solidFill>
              </a:rPr>
              <a:t>database access</a:t>
            </a:r>
            <a:endParaRPr lang="en-US" altLang="en-US" b="1" i="1">
              <a:solidFill>
                <a:srgbClr val="1A35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78FB2-696C-46D3-A2AA-7C769181F87A}" type="slidenum">
              <a:rPr lang="en-US" altLang="en-US"/>
              <a:pPr/>
              <a:t>14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three-tier architecture (continued)</a:t>
            </a:r>
            <a:br>
              <a:rPr lang="en-US" altLang="en-US"/>
            </a:br>
            <a:r>
              <a:rPr lang="en-US" altLang="en-US" sz="1800"/>
              <a:t>                                                                              </a:t>
            </a:r>
            <a:r>
              <a:rPr lang="en-US" altLang="en-US" sz="2000" b="1" i="1">
                <a:solidFill>
                  <a:srgbClr val="FFEC63"/>
                </a:solidFill>
              </a:rPr>
              <a:t>Web-DBMS Architecture</a:t>
            </a:r>
            <a:r>
              <a:rPr lang="en-US" altLang="en-US" sz="1800" b="1" i="1">
                <a:solidFill>
                  <a:srgbClr val="FFEC63"/>
                </a:solidFill>
              </a:rPr>
              <a:t/>
            </a:r>
            <a:br>
              <a:rPr lang="en-US" altLang="en-US" sz="1800" b="1" i="1">
                <a:solidFill>
                  <a:srgbClr val="FFEC63"/>
                </a:solidFill>
              </a:rPr>
            </a:br>
            <a:endParaRPr lang="en-US" altLang="en-US" sz="1800" b="1" i="1">
              <a:solidFill>
                <a:srgbClr val="FFEC63"/>
              </a:solidFill>
            </a:endParaRPr>
          </a:p>
        </p:txBody>
      </p:sp>
      <p:pic>
        <p:nvPicPr>
          <p:cNvPr id="167940" name="Picture 4" descr="three-tier-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66800"/>
            <a:ext cx="5486400" cy="4984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6172200" y="5105400"/>
            <a:ext cx="17113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EC63"/>
                </a:solidFill>
              </a:rPr>
              <a:t>Tier 1</a:t>
            </a:r>
          </a:p>
          <a:p>
            <a:pPr>
              <a:buFontTx/>
              <a:buChar char="•"/>
            </a:pPr>
            <a:r>
              <a:rPr lang="en-US" altLang="en-US"/>
              <a:t> user interface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6096000" y="1095375"/>
            <a:ext cx="2041525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EC63"/>
                </a:solidFill>
              </a:rPr>
              <a:t>Tier 3</a:t>
            </a:r>
            <a:r>
              <a:rPr lang="en-US" altLang="en-US"/>
              <a:t> </a:t>
            </a:r>
          </a:p>
          <a:p>
            <a:pPr>
              <a:buFontTx/>
              <a:buChar char="•"/>
            </a:pPr>
            <a:r>
              <a:rPr lang="en-US" altLang="en-US"/>
              <a:t> data validation</a:t>
            </a:r>
          </a:p>
          <a:p>
            <a:pPr>
              <a:buFontTx/>
              <a:buChar char="•"/>
            </a:pPr>
            <a:r>
              <a:rPr lang="en-US" altLang="en-US"/>
              <a:t> database access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6096000" y="3228975"/>
            <a:ext cx="2473325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EC63"/>
                </a:solidFill>
              </a:rPr>
              <a:t>Tier 2</a:t>
            </a:r>
            <a:r>
              <a:rPr lang="en-US" altLang="en-US"/>
              <a:t> </a:t>
            </a:r>
          </a:p>
          <a:p>
            <a:pPr>
              <a:buFontTx/>
              <a:buChar char="•"/>
            </a:pPr>
            <a:r>
              <a:rPr lang="en-US" altLang="en-US"/>
              <a:t> business logic</a:t>
            </a:r>
          </a:p>
          <a:p>
            <a:pPr>
              <a:buFontTx/>
              <a:buChar char="•"/>
            </a:pPr>
            <a:r>
              <a:rPr lang="en-US" altLang="en-US"/>
              <a:t> data processing logic</a:t>
            </a:r>
          </a:p>
        </p:txBody>
      </p:sp>
    </p:spTree>
    <p:extLst>
      <p:ext uri="{BB962C8B-B14F-4D97-AF65-F5344CB8AC3E}">
        <p14:creationId xmlns:p14="http://schemas.microsoft.com/office/powerpoint/2010/main" val="19846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D3F2F-936D-4E46-8EE2-086335FC95D2}" type="slidenum">
              <a:rPr lang="en-US" altLang="en-US"/>
              <a:pPr/>
              <a:t>15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two-tier vs. three-tier</a:t>
            </a:r>
            <a:br>
              <a:rPr lang="en-US" altLang="en-US"/>
            </a:br>
            <a:r>
              <a:rPr lang="en-US" altLang="en-US" sz="1800"/>
              <a:t>                                                                              </a:t>
            </a:r>
            <a:r>
              <a:rPr lang="en-US" altLang="en-US" sz="2000" b="1" i="1">
                <a:solidFill>
                  <a:srgbClr val="FFEC63"/>
                </a:solidFill>
              </a:rPr>
              <a:t>Web-DBMS Architecture</a:t>
            </a:r>
            <a:r>
              <a:rPr lang="en-US" altLang="en-US" sz="1800" b="1" i="1">
                <a:solidFill>
                  <a:srgbClr val="FFEC63"/>
                </a:solidFill>
              </a:rPr>
              <a:t/>
            </a:r>
            <a:br>
              <a:rPr lang="en-US" altLang="en-US" sz="1800" b="1" i="1">
                <a:solidFill>
                  <a:srgbClr val="FFEC63"/>
                </a:solidFill>
              </a:rPr>
            </a:br>
            <a:endParaRPr lang="en-US" altLang="en-US" sz="1800" b="1" i="1">
              <a:solidFill>
                <a:srgbClr val="FFEC63"/>
              </a:solidFill>
            </a:endParaRP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EC63"/>
                </a:solidFill>
              </a:rPr>
              <a:t>2 tier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FFEC63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A ‘fat’ client, requiring considerable resources on the client’s computer to run effectively. This includes RAM, disk space, and CPU power.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A significant client-side administration overhead.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EC63"/>
                </a:solidFill>
              </a:rPr>
              <a:t>3 tier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Less expensive because client is ‘thin’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Maintenance is centralized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Centralized business logic makes deployment easier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Added modularity allows modifications to any tier without affecting others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Load balancing is easier with separation of servers</a:t>
            </a:r>
          </a:p>
        </p:txBody>
      </p:sp>
    </p:spTree>
    <p:extLst>
      <p:ext uri="{BB962C8B-B14F-4D97-AF65-F5344CB8AC3E}">
        <p14:creationId xmlns:p14="http://schemas.microsoft.com/office/powerpoint/2010/main" val="34730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B8EB59-078A-4781-AB5F-5C456F41FC35}" type="slidenum">
              <a:rPr lang="en-US" altLang="en-US"/>
              <a:pPr/>
              <a:t>16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/>
              <a:t>n</a:t>
            </a:r>
            <a:r>
              <a:rPr lang="en-US" altLang="en-US"/>
              <a:t>-tier architecture</a:t>
            </a:r>
            <a:br>
              <a:rPr lang="en-US" altLang="en-US"/>
            </a:br>
            <a:r>
              <a:rPr lang="en-US" altLang="en-US" sz="1800"/>
              <a:t>                                                                              </a:t>
            </a:r>
            <a:r>
              <a:rPr lang="en-US" altLang="en-US" sz="2000" b="1" i="1">
                <a:solidFill>
                  <a:srgbClr val="FFEC63"/>
                </a:solidFill>
              </a:rPr>
              <a:t>Web-DBMS Architecture</a:t>
            </a:r>
            <a:r>
              <a:rPr lang="en-US" altLang="en-US" sz="1800" b="1" i="1">
                <a:solidFill>
                  <a:srgbClr val="FFEC63"/>
                </a:solidFill>
              </a:rPr>
              <a:t/>
            </a:r>
            <a:br>
              <a:rPr lang="en-US" altLang="en-US" sz="1800" b="1" i="1">
                <a:solidFill>
                  <a:srgbClr val="FFEC63"/>
                </a:solidFill>
              </a:rPr>
            </a:br>
            <a:endParaRPr lang="en-US" altLang="en-US" sz="1800" b="1" i="1">
              <a:solidFill>
                <a:srgbClr val="FFEC63"/>
              </a:solidFill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Done by extending 3-tier’s middle tier into any # of tiers</a:t>
            </a:r>
          </a:p>
          <a:p>
            <a:r>
              <a:rPr lang="en-US" altLang="en-US"/>
              <a:t>Is more modular, therefore changes can be more independent</a:t>
            </a:r>
          </a:p>
          <a:p>
            <a:r>
              <a:rPr lang="en-US" altLang="en-US"/>
              <a:t>Load balancing is better because of distribution of work</a:t>
            </a:r>
          </a:p>
        </p:txBody>
      </p:sp>
    </p:spTree>
    <p:extLst>
      <p:ext uri="{BB962C8B-B14F-4D97-AF65-F5344CB8AC3E}">
        <p14:creationId xmlns:p14="http://schemas.microsoft.com/office/powerpoint/2010/main" val="12088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5BD934-4A36-43BE-B059-09981793F202}" type="slidenum">
              <a:rPr lang="en-US" altLang="en-US"/>
              <a:pPr/>
              <a:t>17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Web-DBMS Advantages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Simplicity (</a:t>
            </a:r>
            <a:r>
              <a:rPr lang="en-US" altLang="en-US">
                <a:solidFill>
                  <a:srgbClr val="FFEC63"/>
                </a:solidFill>
              </a:rPr>
              <a:t>minor</a:t>
            </a:r>
            <a:r>
              <a:rPr lang="en-US" altLang="en-US"/>
              <a:t>)</a:t>
            </a:r>
          </a:p>
          <a:p>
            <a:r>
              <a:rPr lang="en-US" altLang="en-US"/>
              <a:t>Platform Independence</a:t>
            </a:r>
          </a:p>
          <a:p>
            <a:r>
              <a:rPr lang="en-US" altLang="en-US"/>
              <a:t>GUI</a:t>
            </a:r>
          </a:p>
          <a:p>
            <a:r>
              <a:rPr lang="en-US" altLang="en-US"/>
              <a:t>Standardization (</a:t>
            </a:r>
            <a:r>
              <a:rPr lang="en-US" altLang="en-US">
                <a:solidFill>
                  <a:srgbClr val="FFEC63"/>
                </a:solidFill>
              </a:rPr>
              <a:t>minor</a:t>
            </a:r>
            <a:r>
              <a:rPr lang="en-US" altLang="en-US"/>
              <a:t>)</a:t>
            </a:r>
          </a:p>
          <a:p>
            <a:r>
              <a:rPr lang="en-US" altLang="en-US"/>
              <a:t>Cross-Platform Support (</a:t>
            </a:r>
            <a:r>
              <a:rPr lang="en-US" altLang="en-US">
                <a:solidFill>
                  <a:srgbClr val="FFEC63"/>
                </a:solidFill>
              </a:rPr>
              <a:t>minor</a:t>
            </a:r>
            <a:r>
              <a:rPr lang="en-US" altLang="en-US"/>
              <a:t>)</a:t>
            </a:r>
          </a:p>
          <a:p>
            <a:r>
              <a:rPr lang="en-US" altLang="en-US"/>
              <a:t>Transparent Network Access</a:t>
            </a:r>
          </a:p>
          <a:p>
            <a:r>
              <a:rPr lang="en-US" altLang="en-US"/>
              <a:t>Scalable Deployment</a:t>
            </a:r>
          </a:p>
          <a:p>
            <a:r>
              <a:rPr lang="en-US" altLang="en-US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6459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996A5-A448-4F8F-ADA7-C0186BE53550}" type="slidenum">
              <a:rPr lang="en-US" altLang="en-US"/>
              <a:pPr/>
              <a:t>18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Integrating Web and DBMSs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Scripting languages – JavaScript, VBScript, Perl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CGI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HTTP Cookies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Web Server Extensions (APIs) – </a:t>
            </a:r>
            <a:r>
              <a:rPr lang="en-US" altLang="en-US" dirty="0" err="1"/>
              <a:t>NetscapeAPI</a:t>
            </a:r>
            <a:r>
              <a:rPr lang="en-US" altLang="en-US" dirty="0"/>
              <a:t>, Microsoft’s IIS API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Java and JDBC, SQLJ, Servlets, JSP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ASP and ActiveX Data Objects (ADO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79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8A559-228A-470D-8C27-A2C918AA2D14}" type="slidenum">
              <a:rPr lang="en-US" altLang="en-US"/>
              <a:pPr/>
              <a:t>19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Scripting Languages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Scripts are embedded in HTML</a:t>
            </a:r>
          </a:p>
          <a:p>
            <a:r>
              <a:rPr lang="en-US" altLang="en-US"/>
              <a:t>Some can generate HTML ‘on-the-fly’</a:t>
            </a:r>
          </a:p>
          <a:p>
            <a:r>
              <a:rPr lang="en-US" altLang="en-US"/>
              <a:t>Interpreted, NOT compiled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Examples:</a:t>
            </a:r>
          </a:p>
          <a:p>
            <a:pPr>
              <a:buFontTx/>
              <a:buNone/>
            </a:pPr>
            <a:r>
              <a:rPr lang="en-US" altLang="en-US"/>
              <a:t>JavaScript, VBScript, Perl &amp; PHP</a:t>
            </a:r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0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B162-E8F9-4985-BAA4-C4B9A045180A}" type="slidenum">
              <a:rPr lang="en-US" altLang="en-US"/>
              <a:pPr/>
              <a:t>2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Simple Web Pages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HTTP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HTML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Web Application Architectures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Dynamic Web Pages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Scripting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CGI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Server Extensions (APIs)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Java: Servlets, JSP, JDBC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Microsoft: ASP, ADO, </a:t>
            </a:r>
            <a:r>
              <a:rPr lang="en-US" altLang="en-US" sz="2400" dirty="0" smtClean="0"/>
              <a:t>ODBC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9485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EAD59C-6E30-4A4E-8703-E4557C921ACB}" type="slidenum">
              <a:rPr lang="en-US" altLang="en-US"/>
              <a:pPr/>
              <a:t>20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Object-based scripting language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Relatively simple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Types: numeric, String, and boolean values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Syntax similar to Java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API functions that interact with the filesystem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JavaScript </a:t>
            </a:r>
            <a:r>
              <a:rPr lang="en-US" altLang="en-US">
                <a:solidFill>
                  <a:srgbClr val="FFEC63"/>
                </a:solidFill>
              </a:rPr>
              <a:t>IS NOT</a:t>
            </a:r>
            <a:r>
              <a:rPr lang="en-US" altLang="en-US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3166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7C82CB-B131-4C69-8F01-7F684BB09C7D}" type="slidenum">
              <a:rPr lang="en-US" altLang="en-US"/>
              <a:pPr/>
              <a:t>21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vs. Java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FFEC63"/>
                </a:solidFill>
              </a:rPr>
              <a:t>JavaScript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Code sent to client; Interpreted by client (browser)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Object-based. Built in, extensible objects, but no class inheritance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Code embedded in HTML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Loose typing (variable data types not declared)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Dynamic binding. Object references checked at runtime.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Cannot automatically write to hard disk</a:t>
            </a: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FFEC63"/>
                </a:solidFill>
              </a:rPr>
              <a:t>Java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Compiled on server before execution on client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Object-oriented. Object classes with inheritance.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Code distinct from HTML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Strong Typing (variable data types must be declared)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Static binding. Object references must exist at compile time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Cannot automatically write to hard disk</a:t>
            </a:r>
          </a:p>
        </p:txBody>
      </p:sp>
    </p:spTree>
    <p:extLst>
      <p:ext uri="{BB962C8B-B14F-4D97-AF65-F5344CB8AC3E}">
        <p14:creationId xmlns:p14="http://schemas.microsoft.com/office/powerpoint/2010/main" val="131451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82D83-9F40-4E49-8CCF-1EF8B707AC46}" type="slidenum">
              <a:rPr lang="en-US" altLang="en-US"/>
              <a:pPr/>
              <a:t>22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VBScript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Virtually identical to JavaScript</a:t>
            </a:r>
          </a:p>
          <a:p>
            <a:r>
              <a:rPr lang="en-US" altLang="en-US"/>
              <a:t>Syntax similar to Visual Basic instead of Java</a:t>
            </a:r>
          </a:p>
          <a:p>
            <a:r>
              <a:rPr lang="en-US" altLang="en-US"/>
              <a:t>No API functions that interact with the file system</a:t>
            </a:r>
          </a:p>
          <a:p>
            <a:r>
              <a:rPr lang="en-US" altLang="en-US"/>
              <a:t>Client side scripts – Mac, *nix, Netscape do not handle VBScript (Internet Explorer alone)</a:t>
            </a:r>
          </a:p>
          <a:p>
            <a:r>
              <a:rPr lang="en-US" altLang="en-US"/>
              <a:t>Server side – mostly used with ASP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98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8C0156-E52B-4FFB-83F2-19505BD77CA5}" type="slidenum">
              <a:rPr lang="en-US" altLang="en-US"/>
              <a:pPr/>
              <a:t>23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Perl &amp; PHP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Perl combines features of C and Unix utilities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most widely used languages for server-side programming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Founded on Unix, but now cross-platform</a:t>
            </a:r>
          </a:p>
          <a:p>
            <a:pPr>
              <a:lnSpc>
                <a:spcPct val="90000"/>
              </a:lnSpc>
            </a:pPr>
            <a:r>
              <a:rPr lang="en-US" altLang="en-US"/>
              <a:t>PHP is HTML embedded Perl scripting language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Very popular – Apache HTTP Server, PHP, and mySQL or PostgreSQL (very simple and quick)</a:t>
            </a:r>
          </a:p>
        </p:txBody>
      </p:sp>
    </p:spTree>
    <p:extLst>
      <p:ext uri="{BB962C8B-B14F-4D97-AF65-F5344CB8AC3E}">
        <p14:creationId xmlns:p14="http://schemas.microsoft.com/office/powerpoint/2010/main" val="63468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4763CC-4088-413D-94BB-223063266DB0}" type="slidenum">
              <a:rPr lang="en-US" altLang="en-US"/>
              <a:pPr/>
              <a:t>24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Common Gateway </a:t>
            </a:r>
            <a:r>
              <a:rPr lang="en-US" altLang="en-US" i="1"/>
              <a:t>Interface</a:t>
            </a:r>
            <a:r>
              <a:rPr lang="en-US" altLang="en-US"/>
              <a:t> (CGI)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CGI : A specification for transferring information between a Web server and a CGI program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Program accepts information from STDIN and outputs to STDOUT (web server)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Output must also first send MIME header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Since it is a specification, any language can be used; Perl, however, is by far the most common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Using a CGI script is transparent to the user (web browser)</a:t>
            </a:r>
          </a:p>
        </p:txBody>
      </p:sp>
    </p:spTree>
    <p:extLst>
      <p:ext uri="{BB962C8B-B14F-4D97-AF65-F5344CB8AC3E}">
        <p14:creationId xmlns:p14="http://schemas.microsoft.com/office/powerpoint/2010/main" val="57825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EDE28E-302F-4FA6-AF60-2B46A9AE945A}" type="slidenum">
              <a:rPr lang="en-US" altLang="en-US"/>
              <a:pPr/>
              <a:t>25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CGI (continued)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Steps in CGI script execution: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1: user initiates the CGI script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2. browser contacts server asking for permission to use script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3. server checks user permission and that script exists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4. server prepares ENV variables and launches script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5. script executes and reads ENV and STDIN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6. script sends MIME header and contents to STDOUT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7. server sends data in STDOUT to browser and closes connection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8. browser displays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690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A745E-CAE4-462E-86ED-28828B2198A8}" type="slidenum">
              <a:rPr lang="en-US" altLang="en-US"/>
              <a:pPr/>
              <a:t>26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CGI (continued)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Passing information to a CGI script: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Command line : HTML provides ISINDEX tag (must be placed inside &lt;HEAD&gt;)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Environment variables : QUERY_STRING contains name &gt; values from URL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http://localhost/test.pl?</a:t>
            </a:r>
            <a:r>
              <a:rPr lang="en-US" altLang="en-US" sz="2400">
                <a:solidFill>
                  <a:srgbClr val="FFEC63"/>
                </a:solidFill>
              </a:rPr>
              <a:t>var1=val1</a:t>
            </a:r>
            <a:r>
              <a:rPr lang="en-US" altLang="en-US" sz="2400">
                <a:solidFill>
                  <a:srgbClr val="1A3550"/>
                </a:solidFill>
              </a:rPr>
              <a:t>&amp;</a:t>
            </a:r>
            <a:r>
              <a:rPr lang="en-US" altLang="en-US" sz="2400">
                <a:solidFill>
                  <a:srgbClr val="FFEC63"/>
                </a:solidFill>
              </a:rPr>
              <a:t>var2=val2</a:t>
            </a:r>
            <a:r>
              <a:rPr lang="en-US" altLang="en-US" sz="2400"/>
              <a:t> … </a:t>
            </a:r>
            <a:r>
              <a:rPr lang="en-US" altLang="en-US" sz="1600" b="1"/>
              <a:t>QUERY_STRING</a:t>
            </a:r>
            <a:r>
              <a:rPr lang="en-US" altLang="en-US" sz="2400"/>
              <a:t> now contains </a:t>
            </a:r>
            <a:r>
              <a:rPr lang="en-US" altLang="en-US" sz="2400">
                <a:solidFill>
                  <a:srgbClr val="FFEC63"/>
                </a:solidFill>
              </a:rPr>
              <a:t>var1=val1</a:t>
            </a:r>
            <a:r>
              <a:rPr lang="en-US" altLang="en-US" sz="2400">
                <a:solidFill>
                  <a:srgbClr val="1A3550"/>
                </a:solidFill>
              </a:rPr>
              <a:t>&amp;</a:t>
            </a:r>
            <a:r>
              <a:rPr lang="en-US" altLang="en-US" sz="2400">
                <a:solidFill>
                  <a:srgbClr val="FFEC63"/>
                </a:solidFill>
              </a:rPr>
              <a:t>var2=val2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ENV is the most popular and easiest; data must be parsed to get relevant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3148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A61C4-B400-47F2-B2CE-43EF3332A5BF}" type="slidenum">
              <a:rPr lang="en-US" altLang="en-US"/>
              <a:pPr/>
              <a:t>27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CGI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de facto</a:t>
            </a:r>
            <a:r>
              <a:rPr lang="en-US" altLang="en-US"/>
              <a:t> standard for interfacing web servers with external programs</a:t>
            </a:r>
          </a:p>
          <a:p>
            <a:r>
              <a:rPr lang="en-US" altLang="en-US"/>
              <a:t>Simplicity</a:t>
            </a:r>
          </a:p>
          <a:p>
            <a:r>
              <a:rPr lang="en-US" altLang="en-US"/>
              <a:t>Language independence (minor)</a:t>
            </a:r>
          </a:p>
          <a:p>
            <a:r>
              <a:rPr lang="en-US" altLang="en-US"/>
              <a:t>Web server independence (minor)</a:t>
            </a:r>
          </a:p>
          <a:p>
            <a:r>
              <a:rPr lang="en-US" altLang="en-US"/>
              <a:t>Wide acceptance</a:t>
            </a:r>
          </a:p>
        </p:txBody>
      </p:sp>
    </p:spTree>
    <p:extLst>
      <p:ext uri="{BB962C8B-B14F-4D97-AF65-F5344CB8AC3E}">
        <p14:creationId xmlns:p14="http://schemas.microsoft.com/office/powerpoint/2010/main" val="375095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5FDE0-7DB0-4F39-985A-1DB0AF691D36}" type="slidenum">
              <a:rPr lang="en-US" altLang="en-US"/>
              <a:pPr/>
              <a:t>28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Disadvantages of CGI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Communication between client and DB server must always go through Web Server; this creates a bottleneck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Lack of efficiency and transaction support (inherited statelessness from HTTP)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Validating user input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Form filling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Server must create new process for each CGI script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Large overhead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Concurrency issues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script forks a shell, passed parameters can cause serious damage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Because GET is used, sometimes hackers can hack the script</a:t>
            </a:r>
          </a:p>
        </p:txBody>
      </p:sp>
    </p:spTree>
    <p:extLst>
      <p:ext uri="{BB962C8B-B14F-4D97-AF65-F5344CB8AC3E}">
        <p14:creationId xmlns:p14="http://schemas.microsoft.com/office/powerpoint/2010/main" val="2181249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6D90BF-A09E-4B62-A264-F78DBF81F996}" type="slidenum">
              <a:rPr lang="en-US" altLang="en-US"/>
              <a:pPr/>
              <a:t>29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Cookies store information on the client by the server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Application programmers can store information and retrieve it if needed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Clients can disable use of cookies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Used heavily in all methods of web development (sessions, customization, login information, browsing patterns)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Think of it as a persistent ENV table associated with each server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Mostly insecure, and should be used with care</a:t>
            </a:r>
          </a:p>
        </p:txBody>
      </p:sp>
    </p:spTree>
    <p:extLst>
      <p:ext uri="{BB962C8B-B14F-4D97-AF65-F5344CB8AC3E}">
        <p14:creationId xmlns:p14="http://schemas.microsoft.com/office/powerpoint/2010/main" val="14856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5382B-8A4E-4B13-8015-7A37DEFBFD99}" type="slidenum">
              <a:rPr lang="en-US" altLang="en-US"/>
              <a:pPr/>
              <a:t>3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the Internet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/>
              <a:t>Developed in 60s and 70s by US Department of Defense</a:t>
            </a:r>
          </a:p>
          <a:p>
            <a:pPr lvl="1"/>
            <a:r>
              <a:rPr lang="en-US" altLang="en-US" sz="1800"/>
              <a:t>called ARPANET (</a:t>
            </a:r>
            <a:r>
              <a:rPr lang="en-US" altLang="en-US" sz="1800" u="sng">
                <a:solidFill>
                  <a:srgbClr val="FFEC63"/>
                </a:solidFill>
              </a:rPr>
              <a:t>A</a:t>
            </a:r>
            <a:r>
              <a:rPr lang="en-US" altLang="en-US" sz="1800"/>
              <a:t>dvanced </a:t>
            </a:r>
            <a:r>
              <a:rPr lang="en-US" altLang="en-US" sz="1800" u="sng">
                <a:solidFill>
                  <a:srgbClr val="FFEC63"/>
                </a:solidFill>
              </a:rPr>
              <a:t>R</a:t>
            </a:r>
            <a:r>
              <a:rPr lang="en-US" altLang="en-US" sz="1800"/>
              <a:t>esearch </a:t>
            </a:r>
            <a:r>
              <a:rPr lang="en-US" altLang="en-US" sz="1800" u="sng">
                <a:solidFill>
                  <a:srgbClr val="FFEC63"/>
                </a:solidFill>
              </a:rPr>
              <a:t>P</a:t>
            </a:r>
            <a:r>
              <a:rPr lang="en-US" altLang="en-US" sz="1800"/>
              <a:t>rojects </a:t>
            </a:r>
            <a:r>
              <a:rPr lang="en-US" altLang="en-US" sz="1800" u="sng">
                <a:solidFill>
                  <a:srgbClr val="FFEC63"/>
                </a:solidFill>
              </a:rPr>
              <a:t>A</a:t>
            </a:r>
            <a:r>
              <a:rPr lang="en-US" altLang="en-US" sz="1800"/>
              <a:t>gency </a:t>
            </a:r>
            <a:r>
              <a:rPr lang="en-US" altLang="en-US" sz="1800" u="sng">
                <a:solidFill>
                  <a:srgbClr val="FFEC63"/>
                </a:solidFill>
              </a:rPr>
              <a:t>NET</a:t>
            </a:r>
            <a:r>
              <a:rPr lang="en-US" altLang="en-US" sz="1800"/>
              <a:t>work)</a:t>
            </a:r>
          </a:p>
          <a:p>
            <a:pPr lvl="1"/>
            <a:r>
              <a:rPr lang="en-US" altLang="en-US" sz="1800"/>
              <a:t>project to build a network that could withstand physical attacks</a:t>
            </a:r>
          </a:p>
          <a:p>
            <a:endParaRPr lang="en-US" altLang="en-US" sz="1800"/>
          </a:p>
          <a:p>
            <a:r>
              <a:rPr lang="en-US" altLang="en-US" sz="1800"/>
              <a:t>1982: TCP/IP adopted as ARPANET standard protocol</a:t>
            </a:r>
          </a:p>
          <a:p>
            <a:endParaRPr lang="en-US" altLang="en-US" sz="1800"/>
          </a:p>
          <a:p>
            <a:r>
              <a:rPr lang="en-US" altLang="en-US" sz="1800"/>
              <a:t>1986: project shifted from military to government/universities by grant money from National Science Foundation</a:t>
            </a:r>
          </a:p>
          <a:p>
            <a:pPr lvl="1"/>
            <a:r>
              <a:rPr lang="en-US" altLang="en-US" sz="1800"/>
              <a:t>renamed NSFNET (</a:t>
            </a:r>
            <a:r>
              <a:rPr lang="en-US" altLang="en-US" sz="1800" u="sng">
                <a:solidFill>
                  <a:srgbClr val="FFEC63"/>
                </a:solidFill>
              </a:rPr>
              <a:t>N</a:t>
            </a:r>
            <a:r>
              <a:rPr lang="en-US" altLang="en-US" sz="1800"/>
              <a:t>ational </a:t>
            </a:r>
            <a:r>
              <a:rPr lang="en-US" altLang="en-US" sz="1800" u="sng">
                <a:solidFill>
                  <a:srgbClr val="FFEC63"/>
                </a:solidFill>
              </a:rPr>
              <a:t>S</a:t>
            </a:r>
            <a:r>
              <a:rPr lang="en-US" altLang="en-US" sz="1800"/>
              <a:t>cience </a:t>
            </a:r>
            <a:r>
              <a:rPr lang="en-US" altLang="en-US" sz="1800" u="sng">
                <a:solidFill>
                  <a:srgbClr val="FFEC63"/>
                </a:solidFill>
              </a:rPr>
              <a:t>F</a:t>
            </a:r>
            <a:r>
              <a:rPr lang="en-US" altLang="en-US" sz="1800"/>
              <a:t>oundation </a:t>
            </a:r>
            <a:r>
              <a:rPr lang="en-US" altLang="en-US" sz="1800" u="sng">
                <a:solidFill>
                  <a:srgbClr val="FFEC63"/>
                </a:solidFill>
              </a:rPr>
              <a:t>NET</a:t>
            </a:r>
            <a:r>
              <a:rPr lang="en-US" altLang="en-US" sz="1800"/>
              <a:t>work)</a:t>
            </a:r>
          </a:p>
          <a:p>
            <a:endParaRPr lang="en-US" altLang="en-US" sz="1800"/>
          </a:p>
          <a:p>
            <a:r>
              <a:rPr lang="en-US" altLang="en-US" sz="1800"/>
              <a:t>1995: NSFNET ceased control of network backbone; network becomes known as Internet.</a:t>
            </a:r>
          </a:p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726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B20D4-0F03-4340-ABB0-E230AFE71877}" type="slidenum">
              <a:rPr lang="en-US" altLang="en-US"/>
              <a:pPr/>
              <a:t>30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Extending Web Server with APIs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Also called non-CGI gateways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Can be better than CGI (if API is good), but is much more complicated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Must use proprietary software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Netscape’s LiveWire Pro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Microsoft’s IIS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better alternative is JSP/Servlets or ASP/ADO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NetscapeAPI (NSAPI)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Microsoft Internet Information Server API (ISAPI)</a:t>
            </a:r>
          </a:p>
        </p:txBody>
      </p:sp>
    </p:spTree>
    <p:extLst>
      <p:ext uri="{BB962C8B-B14F-4D97-AF65-F5344CB8AC3E}">
        <p14:creationId xmlns:p14="http://schemas.microsoft.com/office/powerpoint/2010/main" val="789247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BB7B1-B646-4AF3-9BC2-21191B09EF90}" type="slidenum">
              <a:rPr lang="en-US" altLang="en-US"/>
              <a:pPr/>
              <a:t>31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J2EE, Servlets, JSP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                                                                              	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Allows for development of Web Applications using tested design patterns (MVC)</a:t>
            </a:r>
          </a:p>
          <a:p>
            <a:r>
              <a:rPr lang="en-US" altLang="en-US" sz="2800"/>
              <a:t>Separates Presentation from Model/Controller</a:t>
            </a:r>
          </a:p>
          <a:p>
            <a:r>
              <a:rPr lang="en-US" altLang="en-US" sz="2800"/>
              <a:t>Allows for multiple views (HTML, Swing, GTK+, etc) to be applied to single application</a:t>
            </a:r>
          </a:p>
          <a:p>
            <a:r>
              <a:rPr lang="en-US" altLang="en-US" sz="2800"/>
              <a:t>Platform independent</a:t>
            </a:r>
          </a:p>
          <a:p>
            <a:r>
              <a:rPr lang="en-US" altLang="en-US" sz="2800"/>
              <a:t>Relies on Bean and Enterprise Java Beans (EJB)</a:t>
            </a:r>
          </a:p>
        </p:txBody>
      </p:sp>
    </p:spTree>
    <p:extLst>
      <p:ext uri="{BB962C8B-B14F-4D97-AF65-F5344CB8AC3E}">
        <p14:creationId xmlns:p14="http://schemas.microsoft.com/office/powerpoint/2010/main" val="409104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1EA67-0619-401E-8070-C770AF560A8A}" type="slidenum">
              <a:rPr lang="en-US" altLang="en-US"/>
              <a:pPr/>
              <a:t>32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J2EE Architecture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                                                                              	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pic>
        <p:nvPicPr>
          <p:cNvPr id="192516" name="Picture 4" descr="j2ee-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990600"/>
            <a:ext cx="6324600" cy="5054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457200" y="3429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152400" y="2895600"/>
            <a:ext cx="211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EC63"/>
                </a:solidFill>
              </a:rPr>
              <a:t>Presentation Tier</a:t>
            </a: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2667000" y="5715000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EC63"/>
                </a:solidFill>
              </a:rPr>
              <a:t>Data Tier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7010400" y="3429000"/>
            <a:ext cx="172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EC63"/>
                </a:solidFill>
              </a:rPr>
              <a:t>Business Tier</a:t>
            </a:r>
          </a:p>
        </p:txBody>
      </p:sp>
    </p:spTree>
    <p:extLst>
      <p:ext uri="{BB962C8B-B14F-4D97-AF65-F5344CB8AC3E}">
        <p14:creationId xmlns:p14="http://schemas.microsoft.com/office/powerpoint/2010/main" val="3495030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0F6DF8-9E62-4BA1-A3BA-5752A2122B94}" type="slidenum">
              <a:rPr lang="en-US" altLang="en-US"/>
              <a:pPr/>
              <a:t>33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Enterprise Java Beans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	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Server-side component architecture for the business tier, encapsulating business and data logic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EC63"/>
                </a:solidFill>
              </a:rPr>
              <a:t>EJB Session Beans</a:t>
            </a:r>
            <a:r>
              <a:rPr lang="en-US" altLang="en-US" sz="2000"/>
              <a:t>: components implementing business logic, business rules, and workflow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Lives for the lifetime of the session; can be used by only 1 client at a time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Performs order entry, banking transactions, DB operations, etc.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EC63"/>
                </a:solidFill>
              </a:rPr>
              <a:t>EJB Entity Beans</a:t>
            </a:r>
            <a:r>
              <a:rPr lang="en-US" altLang="en-US" sz="2000"/>
              <a:t>: components encapsulating some data contained by the Enterprise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Persistent: may live longer than the session; may be shared by multiple clients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rgbClr val="1A3550"/>
                </a:solidFill>
              </a:rPr>
              <a:t>Bean-Managed Persistence (BMP)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1A3550"/>
                </a:solidFill>
              </a:rPr>
              <a:t>Entity Beans</a:t>
            </a:r>
            <a:r>
              <a:rPr lang="en-US" altLang="en-US" sz="1800"/>
              <a:t>: component developer writes code to make bean persistent, using JDBC, or Java serialization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rgbClr val="1A3550"/>
                </a:solidFill>
              </a:rPr>
              <a:t>Container-Managed Persistence (CMP)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1A3550"/>
                </a:solidFill>
              </a:rPr>
              <a:t>Entity Beans</a:t>
            </a:r>
            <a:r>
              <a:rPr lang="en-US" altLang="en-US" sz="1800"/>
              <a:t>: persistence is provided automatically by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09068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9BC7B-B504-4D40-BED0-CFBC6ADDF4AB}" type="slidenum">
              <a:rPr lang="en-US" altLang="en-US"/>
              <a:pPr/>
              <a:t>34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JDBC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	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Most prominent and mature approach for accessing R-DBMS</a:t>
            </a:r>
          </a:p>
          <a:p>
            <a:r>
              <a:rPr lang="en-US" altLang="en-US" sz="2800"/>
              <a:t>Modeled after ODBC</a:t>
            </a:r>
          </a:p>
          <a:p>
            <a:endParaRPr lang="en-US" altLang="en-US" sz="2800"/>
          </a:p>
          <a:p>
            <a:r>
              <a:rPr lang="en-US" altLang="en-US" sz="2800">
                <a:solidFill>
                  <a:srgbClr val="FFEC63"/>
                </a:solidFill>
              </a:rPr>
              <a:t>Embedded SQL</a:t>
            </a:r>
            <a:r>
              <a:rPr lang="en-US" altLang="en-US" sz="2800"/>
              <a:t> for Java – JDBC requires SQL statements be passed as strings to Java methods</a:t>
            </a:r>
          </a:p>
          <a:p>
            <a:r>
              <a:rPr lang="en-US" altLang="en-US" sz="2800">
                <a:solidFill>
                  <a:srgbClr val="FFEC63"/>
                </a:solidFill>
              </a:rPr>
              <a:t>Direct mapping</a:t>
            </a:r>
            <a:r>
              <a:rPr lang="en-US" altLang="en-US" sz="2800"/>
              <a:t> of R-DBMS tables to Java classes – each row of the table becomes an instance of that class, and each column value corresponds to an attribute of that instance</a:t>
            </a:r>
          </a:p>
        </p:txBody>
      </p:sp>
    </p:spTree>
    <p:extLst>
      <p:ext uri="{BB962C8B-B14F-4D97-AF65-F5344CB8AC3E}">
        <p14:creationId xmlns:p14="http://schemas.microsoft.com/office/powerpoint/2010/main" val="3643422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E49A2-DED3-4B7C-B0DD-2E5C7F8AD471}" type="slidenum">
              <a:rPr lang="en-US" altLang="en-US"/>
              <a:pPr/>
              <a:t>35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JDBC-ODBC Bridge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	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pic>
        <p:nvPicPr>
          <p:cNvPr id="198664" name="Picture 8" descr="jdbc-odbc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1143000"/>
            <a:ext cx="5181600" cy="2590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28600" y="2971800"/>
            <a:ext cx="86868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Provides JDBC access using </a:t>
            </a:r>
          </a:p>
          <a:p>
            <a:r>
              <a:rPr lang="en-US" altLang="en-US"/>
              <a:t>ODBC drivers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Performance overhead associated with translation between JDBC and ODBC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User is limited by the functionality of underlying ODBC driver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ODBC drivers are VERY common (more common than JDBC drivers)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Can use existing components (ODBC) instead of writing new drivers (native JDBC drivers)</a:t>
            </a:r>
          </a:p>
        </p:txBody>
      </p:sp>
    </p:spTree>
    <p:extLst>
      <p:ext uri="{BB962C8B-B14F-4D97-AF65-F5344CB8AC3E}">
        <p14:creationId xmlns:p14="http://schemas.microsoft.com/office/powerpoint/2010/main" val="417296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43F6ED-5EC0-4E3D-BEC1-D26A1027DB74}" type="slidenum">
              <a:rPr lang="en-US" altLang="en-US"/>
              <a:pPr/>
              <a:t>36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Partial JDBC driver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	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Converts JDBC calls to calls on the client API for  the DBMS (skips ODBC, and directly uses vendor driver)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Better performance than JDBC-ODBC bridge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Requires DB client software to be installed on each client</a:t>
            </a:r>
          </a:p>
        </p:txBody>
      </p:sp>
    </p:spTree>
    <p:extLst>
      <p:ext uri="{BB962C8B-B14F-4D97-AF65-F5344CB8AC3E}">
        <p14:creationId xmlns:p14="http://schemas.microsoft.com/office/powerpoint/2010/main" val="2117682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F94D77-C81F-4EAE-BCB0-4D56B65B9817}" type="slidenum">
              <a:rPr lang="en-US" altLang="en-US"/>
              <a:pPr/>
              <a:t>37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Java JDBC driver for DB Middleware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	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Translates JDBC calls into middleware vendor’s protocol, which is translated to DBMS protocol</a:t>
            </a:r>
          </a:p>
          <a:p>
            <a:endParaRPr lang="en-US" altLang="en-US"/>
          </a:p>
          <a:p>
            <a:r>
              <a:rPr lang="en-US" altLang="en-US"/>
              <a:t>In general, most flexible JDBC alternative</a:t>
            </a:r>
          </a:p>
          <a:p>
            <a:endParaRPr lang="en-US" altLang="en-US"/>
          </a:p>
          <a:p>
            <a:r>
              <a:rPr lang="en-US" altLang="en-US"/>
              <a:t>Middleware provides connectivity to many different DBs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69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19FA4-BD10-48BD-ACFC-DD55BE761F1F}" type="slidenum">
              <a:rPr lang="en-US" altLang="en-US"/>
              <a:pPr/>
              <a:t>38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Native Java JDBC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	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pic>
        <p:nvPicPr>
          <p:cNvPr id="202756" name="Picture 4" descr="native-jdbc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1143000"/>
            <a:ext cx="5143500" cy="2571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152400" y="1219200"/>
            <a:ext cx="8839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Converts JDBC calls into network </a:t>
            </a:r>
          </a:p>
          <a:p>
            <a:r>
              <a:rPr lang="en-US" altLang="en-US"/>
              <a:t>protocol used directly by DBMS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Allows direct call from client to </a:t>
            </a:r>
          </a:p>
          <a:p>
            <a:r>
              <a:rPr lang="en-US" altLang="en-US"/>
              <a:t>DBMS server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Drivers can be downloaded </a:t>
            </a:r>
          </a:p>
          <a:p>
            <a:r>
              <a:rPr lang="en-US" altLang="en-US"/>
              <a:t>dynamically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Drivers are completely implemented in Java; therefore completely platform-independent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Limits deployment issues (since completely native Java)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Requires a different driver for each DBMS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Drivers come from DB vendors; most have implemented these</a:t>
            </a:r>
          </a:p>
        </p:txBody>
      </p:sp>
    </p:spTree>
    <p:extLst>
      <p:ext uri="{BB962C8B-B14F-4D97-AF65-F5344CB8AC3E}">
        <p14:creationId xmlns:p14="http://schemas.microsoft.com/office/powerpoint/2010/main" val="3855414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32105C-0EEF-4F7B-9638-71F42B940147}" type="slidenum">
              <a:rPr lang="en-US" altLang="en-US"/>
              <a:pPr/>
              <a:t>39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Advantage: pure JDBC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pure JDBC driver exists from the Database Vendor, it should be used instead of JDBC-ODBC bridge</a:t>
            </a:r>
          </a:p>
          <a:p>
            <a:r>
              <a:rPr lang="en-US" altLang="en-US"/>
              <a:t>Better integration</a:t>
            </a:r>
          </a:p>
          <a:p>
            <a:r>
              <a:rPr lang="en-US" altLang="en-US"/>
              <a:t>Little overhead</a:t>
            </a:r>
          </a:p>
        </p:txBody>
      </p:sp>
    </p:spTree>
    <p:extLst>
      <p:ext uri="{BB962C8B-B14F-4D97-AF65-F5344CB8AC3E}">
        <p14:creationId xmlns:p14="http://schemas.microsoft.com/office/powerpoint/2010/main" val="28902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4FE22A-E859-4D26-8554-23B08269A8A9}" type="slidenum">
              <a:rPr lang="en-US" altLang="en-US"/>
              <a:pPr/>
              <a:t>4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Intranet vs. Extranet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EC63"/>
                </a:solidFill>
              </a:rPr>
              <a:t>Intranet</a:t>
            </a:r>
            <a:r>
              <a:rPr lang="en-US" altLang="en-US"/>
              <a:t> : a web site or group of sites belonging to an organization, accessible only by the members of the organization (behind firewall)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 b="1">
                <a:solidFill>
                  <a:srgbClr val="FFEC63"/>
                </a:solidFill>
              </a:rPr>
              <a:t>Extranet</a:t>
            </a:r>
            <a:r>
              <a:rPr lang="en-US" altLang="en-US" b="1"/>
              <a:t> </a:t>
            </a:r>
            <a:r>
              <a:rPr lang="en-US" altLang="en-US"/>
              <a:t>: an intranet that is partially accessible to authorized outsiders</a:t>
            </a:r>
          </a:p>
        </p:txBody>
      </p:sp>
    </p:spTree>
    <p:extLst>
      <p:ext uri="{BB962C8B-B14F-4D97-AF65-F5344CB8AC3E}">
        <p14:creationId xmlns:p14="http://schemas.microsoft.com/office/powerpoint/2010/main" val="8577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D37EF-2231-4684-8C46-B9148F753B28}" type="slidenum">
              <a:rPr lang="en-US" altLang="en-US"/>
              <a:pPr/>
              <a:t>40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Servlets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/>
              <a:t>Similar to CGI, with many added benefits (especially with increased number of users):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1800"/>
              <a:t>Improved performance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Compiled code instead of interpreted code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Handled by thread of JVM instead of new process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Remains in memory, instead of being loaded for each request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Extensibility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Employs fully object-oriented language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Larger set of APIs to work from (JDBC, email, directory servers, etc)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Simpler session management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Whereas CGI uses cookies, Servlets maintain persistence until the web server shuts down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Session management is handled through the web server instead of by the developer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Improved security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Java’s implementing security model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Improved reliability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Java’s inherent type checking/safety</a:t>
            </a:r>
          </a:p>
          <a:p>
            <a:pPr lvl="1">
              <a:lnSpc>
                <a:spcPct val="80000"/>
              </a:lnSpc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679406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570E3B-E764-4234-840B-66AC3DCF4032}" type="slidenum">
              <a:rPr lang="en-US" altLang="en-US"/>
              <a:pPr/>
              <a:t>41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Servlets (continued)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Mainly Java code with embedded HTML:   HelloWorldServlet.java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import javax.servlet.*;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import javax.servlet.http.*;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public class HelloWorldServlet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     extends HttpServlet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     public void service(HttpServletRequest req,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          HttpServletResponse resp)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out.println("&lt;HTML&gt;");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out.println("&lt;HEAD&gt;");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out.println("&lt;TITLE&gt;HelloWorld Servlet&lt;/TITLE&gt;");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out.println("&lt;/HEAD&gt;");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out.println("&lt;BODY&gt;");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out.println("hello world!");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out.println("&lt;/BODY&gt;");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out.println("&lt;/HTML&gt;");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96365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E14CCD-07A4-4EBF-B856-0ADEB389A892}" type="slidenum">
              <a:rPr lang="en-US" altLang="en-US"/>
              <a:pPr/>
              <a:t>42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JavaServer Pages (JSP)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Whereas Servlets are mainly Java code with embedded HTML, JSP are mainly HTML with embedded Java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Allows for separation of presentation from development (different teams with different skill sets)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Scriptlets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rgbClr val="FFEC63"/>
                </a:solidFill>
              </a:rPr>
              <a:t>&lt;%</a:t>
            </a:r>
            <a:r>
              <a:rPr lang="en-US" altLang="en-US" sz="1800"/>
              <a:t> … </a:t>
            </a:r>
            <a:r>
              <a:rPr lang="en-US" altLang="en-US" sz="1800">
                <a:solidFill>
                  <a:srgbClr val="FFEC63"/>
                </a:solidFill>
              </a:rPr>
              <a:t>%&gt;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Directives</a:t>
            </a:r>
            <a:endParaRPr lang="en-US" altLang="en-US" sz="2000">
              <a:solidFill>
                <a:srgbClr val="FFEC63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rgbClr val="FFEC63"/>
                </a:solidFill>
              </a:rPr>
              <a:t>&lt;%@</a:t>
            </a:r>
            <a:r>
              <a:rPr lang="en-US" altLang="en-US" sz="1800"/>
              <a:t> … </a:t>
            </a:r>
            <a:r>
              <a:rPr lang="en-US" altLang="en-US" sz="1800">
                <a:solidFill>
                  <a:srgbClr val="FFEC63"/>
                </a:solidFill>
              </a:rPr>
              <a:t>%&gt;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Actions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rgbClr val="FFEC63"/>
                </a:solidFill>
              </a:rPr>
              <a:t>&lt;jsp:useBean</a:t>
            </a:r>
            <a:r>
              <a:rPr lang="en-US" altLang="en-US" sz="1800"/>
              <a:t> …</a:t>
            </a:r>
            <a:r>
              <a:rPr lang="en-US" altLang="en-US" sz="1800">
                <a:solidFill>
                  <a:srgbClr val="FFEC63"/>
                </a:solidFill>
              </a:rPr>
              <a:t>&gt; </a:t>
            </a:r>
            <a:r>
              <a:rPr lang="en-US" altLang="en-US" sz="1800"/>
              <a:t>… </a:t>
            </a:r>
            <a:r>
              <a:rPr lang="en-US" altLang="en-US" sz="1800">
                <a:solidFill>
                  <a:srgbClr val="FFEC63"/>
                </a:solidFill>
              </a:rPr>
              <a:t>&lt;/jsp:useBean&gt;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JSP engine compiles JSP into a Servlet upon first request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After which the JSP behaves exactly as a Servlet</a:t>
            </a:r>
          </a:p>
        </p:txBody>
      </p:sp>
    </p:spTree>
    <p:extLst>
      <p:ext uri="{BB962C8B-B14F-4D97-AF65-F5344CB8AC3E}">
        <p14:creationId xmlns:p14="http://schemas.microsoft.com/office/powerpoint/2010/main" val="1317516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97C6CC-D207-4413-8D14-8B6A60F99D39}" type="slidenum">
              <a:rPr lang="en-US" altLang="en-US"/>
              <a:pPr/>
              <a:t>43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JSP (continued)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	</a:t>
            </a:r>
            <a:r>
              <a:rPr lang="en-US" altLang="en-US" sz="2000" b="1" i="1">
                <a:solidFill>
                  <a:srgbClr val="FFEC63"/>
                </a:solidFill>
              </a:rPr>
              <a:t>Java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Mainly HTML with embedded Java:   HelloWorld.jsp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1400"/>
              <a:t>&lt;HTML&gt;</a:t>
            </a:r>
          </a:p>
          <a:p>
            <a:pPr>
              <a:buFontTx/>
              <a:buNone/>
            </a:pPr>
            <a:r>
              <a:rPr lang="en-US" altLang="en-US" sz="1400"/>
              <a:t>&lt;HEAD&gt;</a:t>
            </a:r>
          </a:p>
          <a:p>
            <a:pPr>
              <a:buFontTx/>
              <a:buNone/>
            </a:pPr>
            <a:r>
              <a:rPr lang="en-US" altLang="en-US" sz="1400"/>
              <a:t> &lt;TITLE&gt;HelloWorld JSP&lt;/TITLE&gt;</a:t>
            </a:r>
          </a:p>
          <a:p>
            <a:pPr>
              <a:buFontTx/>
              <a:buNone/>
            </a:pPr>
            <a:r>
              <a:rPr lang="en-US" altLang="en-US" sz="1400"/>
              <a:t>&lt;/HEAD&gt;</a:t>
            </a:r>
          </a:p>
          <a:p>
            <a:pPr>
              <a:buFontTx/>
              <a:buNone/>
            </a:pPr>
            <a:r>
              <a:rPr lang="en-US" altLang="en-US" sz="1400"/>
              <a:t>&lt;BODY&gt;</a:t>
            </a:r>
          </a:p>
          <a:p>
            <a:pPr>
              <a:buFontTx/>
              <a:buNone/>
            </a:pPr>
            <a:endParaRPr lang="en-US" altLang="en-US" sz="1400"/>
          </a:p>
          <a:p>
            <a:pPr>
              <a:buFontTx/>
              <a:buNone/>
            </a:pPr>
            <a:r>
              <a:rPr lang="en-US" altLang="en-US" sz="1400">
                <a:solidFill>
                  <a:srgbClr val="FFEC63"/>
                </a:solidFill>
              </a:rPr>
              <a:t>&lt;%=</a:t>
            </a:r>
            <a:r>
              <a:rPr lang="en-US" altLang="en-US" sz="1400"/>
              <a:t> "Hello World!" </a:t>
            </a:r>
            <a:r>
              <a:rPr lang="en-US" altLang="en-US" sz="1400">
                <a:solidFill>
                  <a:srgbClr val="FFEC63"/>
                </a:solidFill>
              </a:rPr>
              <a:t>%&gt;</a:t>
            </a:r>
          </a:p>
          <a:p>
            <a:pPr>
              <a:buFontTx/>
              <a:buNone/>
            </a:pP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&lt;/BODY&gt;</a:t>
            </a:r>
          </a:p>
          <a:p>
            <a:pPr>
              <a:buFontTx/>
              <a:buNone/>
            </a:pPr>
            <a:r>
              <a:rPr lang="en-US" altLang="en-US" sz="1400"/>
              <a:t>&lt;/HTML&gt;</a:t>
            </a:r>
          </a:p>
          <a:p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74109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5A8C57-E8ED-4F6D-AF5E-E0CA5ED1BEB6}" type="slidenum">
              <a:rPr lang="en-US" altLang="en-US"/>
              <a:pPr/>
              <a:t>44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Microsoft Web Solution Platform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</a:t>
            </a:r>
            <a:r>
              <a:rPr lang="en-US" altLang="en-US" sz="2000" b="1" i="1">
                <a:solidFill>
                  <a:srgbClr val="FFEC63"/>
                </a:solidFill>
              </a:rPr>
              <a:t>Microsoft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Object Linking and Embedding (OLE)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Object-oriented technology enabling development of reusable software components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Component Object Model (COM)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OLE extension that allow services to be OLEs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Object-based model consisting of both a specification defining interface between objects and system, and a concrete implementation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Packaged as a Dynamic Link Library (DLL)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Distributed COM (CDOM)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Allows COM architecture across the Enterprise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Replaces inter-process communication (IPC) between component and client with appropriate network protocol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Web Solution Platform (COM+)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Provides more application infrastructure, allowing developers to focus on core application logic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ASP and ADO are core components of this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3867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2F3339-9460-4187-AD33-CB6D71473971}" type="slidenum">
              <a:rPr lang="en-US" altLang="en-US"/>
              <a:pPr/>
              <a:t>45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Active Server Pages (ASP)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</a:t>
            </a:r>
            <a:r>
              <a:rPr lang="en-US" altLang="en-US" sz="2000" b="1" i="1">
                <a:solidFill>
                  <a:srgbClr val="FFEC63"/>
                </a:solidFill>
              </a:rPr>
              <a:t>Microsoft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Analogous to JSP, but developed by 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Initially only supported by IIS, but now Apache supported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Supports ActiveX scripting and ActiveX components (which are readily available)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 compiled upon first use (ASP engine must process every time *.asp is requested)</a:t>
            </a:r>
          </a:p>
          <a:p>
            <a:pPr>
              <a:lnSpc>
                <a:spcPct val="90000"/>
              </a:lnSpc>
            </a:pPr>
            <a:r>
              <a:rPr lang="en-US" altLang="en-US"/>
              <a:t>Runs in thread forked by the Web Server instead of in separate process</a:t>
            </a:r>
          </a:p>
        </p:txBody>
      </p:sp>
    </p:spTree>
    <p:extLst>
      <p:ext uri="{BB962C8B-B14F-4D97-AF65-F5344CB8AC3E}">
        <p14:creationId xmlns:p14="http://schemas.microsoft.com/office/powerpoint/2010/main" val="2280669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F5307-2D42-4933-88A3-D9A963B188C8}" type="slidenum">
              <a:rPr lang="en-US" altLang="en-US"/>
              <a:pPr/>
              <a:t>46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ActiveX Data Objects (ADO)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</a:t>
            </a:r>
            <a:r>
              <a:rPr lang="en-US" altLang="en-US" sz="2000" b="1" i="1">
                <a:solidFill>
                  <a:srgbClr val="FFEC63"/>
                </a:solidFill>
              </a:rPr>
              <a:t>Microsoft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/>
              <a:t>ASP extension supported by IIS for database connectivity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combines RDS &amp; ADO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EC63"/>
                </a:solidFill>
              </a:rPr>
              <a:t>Key Features: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Independently created objects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Support for stored procedures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Different cursor types, including potential for support of different back-end specific cursors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Batch updating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Support for limits on numbers of returned rows and other query goals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Support for multiple record sets returned from procedures or batch statements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FFEC63"/>
                </a:solidFill>
              </a:rPr>
              <a:t>Benefits: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Ease of use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High speed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Low memory overhead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Small disk footprint</a:t>
            </a:r>
          </a:p>
        </p:txBody>
      </p:sp>
    </p:spTree>
    <p:extLst>
      <p:ext uri="{BB962C8B-B14F-4D97-AF65-F5344CB8AC3E}">
        <p14:creationId xmlns:p14="http://schemas.microsoft.com/office/powerpoint/2010/main" val="685966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69D5A7-1857-4D5A-9BD7-01516A5093CB}" type="slidenum">
              <a:rPr lang="en-US" altLang="en-US"/>
              <a:pPr/>
              <a:t>47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Remote Data Services (RDS)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</a:t>
            </a:r>
            <a:r>
              <a:rPr lang="en-US" altLang="en-US" sz="2000" b="1" i="1">
                <a:solidFill>
                  <a:srgbClr val="FFEC63"/>
                </a:solidFill>
              </a:rPr>
              <a:t>Microsoft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/>
              <a:t>Technology for client-side database manipulation (primarily across the Internet)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Mechanism to directly interact with the database at the client level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Implemented as a client-side ActiveX control, included with Internet Explorer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 lvl="3">
              <a:lnSpc>
                <a:spcPct val="80000"/>
              </a:lnSpc>
            </a:pPr>
            <a:endParaRPr lang="en-US" altLang="en-US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&lt;OBJECT CLASSID="clsid:BD96C556-65A3-11D0-983A-00C04FC29E33" ID="ADC"&gt;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 &lt;PARAM NAME="SQL" VALUE="SELECT * FROM employees"&gt;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 &lt;PARAM NAME="Connect" VALUE="DSN=EmployeeDB;"&gt;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 &lt;PARAM NAME="Server" VALUE="localhost"&gt;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&lt;/OBJECT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&lt;TABLE DATASRC="#ADC"&gt;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 &lt;TR&gt;&lt;TD&gt;&lt;Span DATAFLD="empID"&gt;&lt;/SPAN&gt;&lt;/TD&gt;&lt;/TR&gt;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&lt;/TABLE&gt;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96348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B6C4C6-CFDF-4726-A5A6-4A25A1B9DCD6}" type="slidenum">
              <a:rPr lang="en-US" altLang="en-US"/>
              <a:pPr/>
              <a:t>48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Microsoft Access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</a:t>
            </a:r>
            <a:r>
              <a:rPr lang="en-US" altLang="en-US" sz="2000" b="1" i="1">
                <a:solidFill>
                  <a:srgbClr val="FFEC63"/>
                </a:solidFill>
              </a:rPr>
              <a:t>Microsoft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Export wizards for automatically generating HTML based on data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FFEC63"/>
                </a:solidFill>
              </a:rPr>
              <a:t>Static pages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Export data to *.html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Pages can become out of date quickly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Can use templates to customize pages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FFEC63"/>
                </a:solidFill>
              </a:rPr>
              <a:t>Dynamic pages, using ASP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Export data to *.asp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Data will be generated dynamically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FFEC63"/>
                </a:solidFill>
              </a:rPr>
              <a:t>Dynamic pages, using DAP (data access pages)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Used like access forms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Written in Dynamic HTML (DHTML)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Requires  &gt; Internet Explorer 5.0</a:t>
            </a:r>
          </a:p>
        </p:txBody>
      </p:sp>
    </p:spTree>
    <p:extLst>
      <p:ext uri="{BB962C8B-B14F-4D97-AF65-F5344CB8AC3E}">
        <p14:creationId xmlns:p14="http://schemas.microsoft.com/office/powerpoint/2010/main" val="1510161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9A439-268F-40B9-B982-C0867B1BE3B3}" type="slidenum">
              <a:rPr lang="en-US" altLang="en-US"/>
              <a:pPr/>
              <a:t>49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Future of ASP and ADO (.NET style)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                                                                               	</a:t>
            </a:r>
            <a:r>
              <a:rPr lang="en-US" altLang="en-US" sz="2000" b="1" i="1">
                <a:solidFill>
                  <a:srgbClr val="FFEC63"/>
                </a:solidFill>
              </a:rPr>
              <a:t>Microsoft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FFEC63"/>
                </a:solidFill>
              </a:rPr>
              <a:t>ASP.NET (</a:t>
            </a:r>
            <a:r>
              <a:rPr lang="en-US" altLang="en-US" sz="2400">
                <a:solidFill>
                  <a:srgbClr val="1A3550"/>
                </a:solidFill>
              </a:rPr>
              <a:t>more like current JSP and Java Servlets</a:t>
            </a:r>
            <a:r>
              <a:rPr lang="en-US" altLang="en-US" sz="2400">
                <a:solidFill>
                  <a:srgbClr val="FFEC63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Language-neutral common runtime framework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Web forms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Web services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Rich controls (server-side </a:t>
            </a:r>
            <a:r>
              <a:rPr lang="en-US" altLang="en-US" sz="2400" i="1"/>
              <a:t>complicated</a:t>
            </a:r>
            <a:r>
              <a:rPr lang="en-US" altLang="en-US" sz="2400"/>
              <a:t> HTML generation controls; i.e. Calendars)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Server controls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FFEC63"/>
                </a:solidFill>
              </a:rPr>
              <a:t>ADO.NET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Connected Layer (similar to ADO)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Uses XML to exchange data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Disconnected Layer (similar to RDS)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Maintains relationship information in memory</a:t>
            </a:r>
          </a:p>
        </p:txBody>
      </p:sp>
    </p:spTree>
    <p:extLst>
      <p:ext uri="{BB962C8B-B14F-4D97-AF65-F5344CB8AC3E}">
        <p14:creationId xmlns:p14="http://schemas.microsoft.com/office/powerpoint/2010/main" val="274930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666980-43A8-405B-81BF-6DF00B0615CD}" type="slidenum">
              <a:rPr lang="en-US" altLang="en-US"/>
              <a:pPr/>
              <a:t>5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HTTP (HyperText Transfer Protocol)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The protocol used to transfer Web pages through the Internet.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Version history:</a:t>
            </a:r>
          </a:p>
          <a:p>
            <a:pPr>
              <a:buFontTx/>
              <a:buNone/>
            </a:pPr>
            <a:r>
              <a:rPr lang="en-US" altLang="en-US" sz="2000"/>
              <a:t>HTTP/0.9: early development of the web</a:t>
            </a:r>
          </a:p>
          <a:p>
            <a:pPr>
              <a:buFontTx/>
              <a:buNone/>
            </a:pPr>
            <a:r>
              <a:rPr lang="en-US" altLang="en-US" sz="2000"/>
              <a:t>HTTP/1.0: released in 1995</a:t>
            </a:r>
          </a:p>
          <a:p>
            <a:pPr>
              <a:buFontTx/>
              <a:buNone/>
            </a:pPr>
            <a:r>
              <a:rPr lang="en-US" altLang="en-US" sz="2000"/>
              <a:t>HTTP/1.1: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18332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3BEE9-B6AF-4660-9333-2A1DE77AEA4E}" type="slidenum">
              <a:rPr lang="en-US" altLang="en-US"/>
              <a:pPr/>
              <a:t>50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JSP vs. ASP</a:t>
            </a:r>
            <a:endParaRPr lang="en-US" altLang="en-US" sz="2400" b="1" i="1">
              <a:solidFill>
                <a:srgbClr val="FFEC63"/>
              </a:solidFill>
            </a:endParaRP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sz="2400">
                <a:solidFill>
                  <a:srgbClr val="FFEC63"/>
                </a:solidFill>
              </a:rPr>
              <a:t>JSP</a:t>
            </a:r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 sz="2400"/>
              <a:t>Platform-independent</a:t>
            </a:r>
          </a:p>
          <a:p>
            <a:r>
              <a:rPr lang="en-US" altLang="en-US" sz="2400"/>
              <a:t>Easier portability</a:t>
            </a:r>
          </a:p>
          <a:p>
            <a:r>
              <a:rPr lang="en-US" altLang="en-US" sz="2400"/>
              <a:t>Extensible tags (custom tag libraries)</a:t>
            </a:r>
          </a:p>
          <a:p>
            <a:r>
              <a:rPr lang="en-US" altLang="en-US" sz="2400"/>
              <a:t>EJBs, JavaBeans, and custom tags reusable across platforms</a:t>
            </a:r>
          </a:p>
          <a:p>
            <a:r>
              <a:rPr lang="en-US" altLang="en-US" sz="2400"/>
              <a:t>Potentially more reliable</a:t>
            </a:r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sz="2400">
                <a:solidFill>
                  <a:srgbClr val="FFEC63"/>
                </a:solidFill>
              </a:rPr>
              <a:t>ASP</a:t>
            </a:r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 sz="2400"/>
              <a:t>Primarily Microsoft platform</a:t>
            </a:r>
          </a:p>
          <a:p>
            <a:r>
              <a:rPr lang="en-US" altLang="en-US" sz="2400"/>
              <a:t>Easier Interoperability</a:t>
            </a:r>
          </a:p>
          <a:p>
            <a:r>
              <a:rPr lang="en-US" altLang="en-US" sz="2400"/>
              <a:t>Non-extensible tags</a:t>
            </a:r>
          </a:p>
          <a:p>
            <a:endParaRPr lang="en-US" altLang="en-US" sz="2400"/>
          </a:p>
          <a:p>
            <a:r>
              <a:rPr lang="en-US" altLang="en-US" sz="2400"/>
              <a:t>ActiveX Controls not reusable (windows platform only)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797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DDB43A-065A-4F44-8F59-29C0086E1DDC}" type="slidenum">
              <a:rPr lang="en-US" altLang="en-US"/>
              <a:pPr/>
              <a:t>6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(continued)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Based on a “request-response” paradigm:</a:t>
            </a:r>
          </a:p>
          <a:p>
            <a:r>
              <a:rPr lang="en-US" altLang="en-US" sz="2400"/>
              <a:t>connection – the client establishes a connection with the web server</a:t>
            </a:r>
          </a:p>
          <a:p>
            <a:r>
              <a:rPr lang="en-US" altLang="en-US" sz="2400"/>
              <a:t>request – the client sends a request message to the web server</a:t>
            </a:r>
          </a:p>
          <a:p>
            <a:r>
              <a:rPr lang="en-US" altLang="en-US" sz="2400"/>
              <a:t>response – the web server sends a response to the client</a:t>
            </a:r>
          </a:p>
          <a:p>
            <a:r>
              <a:rPr lang="en-US" altLang="en-US" sz="2400"/>
              <a:t>close – the connection is closed by the web server</a:t>
            </a:r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400">
                <a:solidFill>
                  <a:srgbClr val="FFEC63"/>
                </a:solidFill>
              </a:rPr>
              <a:t>NOTE</a:t>
            </a:r>
            <a:r>
              <a:rPr lang="en-US" altLang="en-US" sz="2400"/>
              <a:t>: HTTP is inherently a “stateless” protocol;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D40446-9CFD-406E-AD15-C5F0489A4E0F}" type="slidenum">
              <a:rPr lang="en-US" altLang="en-US"/>
              <a:pPr/>
              <a:t>7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MIME types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u="sng">
                <a:solidFill>
                  <a:srgbClr val="FFEC63"/>
                </a:solidFill>
              </a:rPr>
              <a:t>M</a:t>
            </a:r>
            <a:r>
              <a:rPr lang="en-US" altLang="en-US"/>
              <a:t>ultipurpose </a:t>
            </a:r>
            <a:r>
              <a:rPr lang="en-US" altLang="en-US" u="sng">
                <a:solidFill>
                  <a:srgbClr val="FFEC63"/>
                </a:solidFill>
              </a:rPr>
              <a:t>I</a:t>
            </a:r>
            <a:r>
              <a:rPr lang="en-US" altLang="en-US"/>
              <a:t>nternet </a:t>
            </a:r>
            <a:r>
              <a:rPr lang="en-US" altLang="en-US" u="sng">
                <a:solidFill>
                  <a:srgbClr val="FFEC63"/>
                </a:solidFill>
              </a:rPr>
              <a:t>M</a:t>
            </a:r>
            <a:r>
              <a:rPr lang="en-US" altLang="en-US"/>
              <a:t>ail </a:t>
            </a:r>
            <a:r>
              <a:rPr lang="en-US" altLang="en-US" u="sng">
                <a:solidFill>
                  <a:srgbClr val="FFEC63"/>
                </a:solidFill>
              </a:rPr>
              <a:t>E</a:t>
            </a:r>
            <a:r>
              <a:rPr lang="en-US" altLang="en-US"/>
              <a:t>xtensions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used by HTTP header to determine how to handle multiple media types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Example:</a:t>
            </a:r>
          </a:p>
          <a:p>
            <a:r>
              <a:rPr lang="en-US" altLang="en-US"/>
              <a:t>text/html (html document; *.html)</a:t>
            </a:r>
          </a:p>
          <a:p>
            <a:r>
              <a:rPr lang="en-US" altLang="en-US"/>
              <a:t>application/java (java class file; *.class)</a:t>
            </a:r>
          </a:p>
        </p:txBody>
      </p:sp>
    </p:spTree>
    <p:extLst>
      <p:ext uri="{BB962C8B-B14F-4D97-AF65-F5344CB8AC3E}">
        <p14:creationId xmlns:p14="http://schemas.microsoft.com/office/powerpoint/2010/main" val="28452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06F3CE-0F43-4C13-8D1E-3AA3772A1B46}" type="slidenum">
              <a:rPr lang="en-US" altLang="en-US"/>
              <a:pPr/>
              <a:t>8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Request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HTTP header indicating: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type of request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GET: gets the requested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POST: transfer posted data to the specified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HEAD: similar to get but returns the HTTP header ONLY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PUT (HTTP/1.1): uploads the resource to the server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DELETE (HTTP/1.1): deletes the resource from the server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/>
              <a:t>OPTIONS (HTTP/1.1):request’s the server’s configuration options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name of a resource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HTTP version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body (*optional)</a:t>
            </a:r>
          </a:p>
        </p:txBody>
      </p:sp>
    </p:spTree>
    <p:extLst>
      <p:ext uri="{BB962C8B-B14F-4D97-AF65-F5344CB8AC3E}">
        <p14:creationId xmlns:p14="http://schemas.microsoft.com/office/powerpoint/2010/main" val="23032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7E2D7-0ECF-4BD6-9716-F67DE47CBFC4}" type="slidenum">
              <a:rPr lang="en-US" altLang="en-US"/>
              <a:pPr/>
              <a:t>9</a:t>
            </a:fld>
            <a:r>
              <a:rPr lang="en-US" altLang="en-US" sz="1400" i="0">
                <a:solidFill>
                  <a:schemeClr val="tx1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Response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800"/>
              <a:t>HTTP header indicating:</a:t>
            </a:r>
          </a:p>
          <a:p>
            <a:pPr marL="609600" indent="-609600">
              <a:buFontTx/>
              <a:buNone/>
            </a:pPr>
            <a:endParaRPr lang="en-US" altLang="en-US" sz="2800"/>
          </a:p>
          <a:p>
            <a:pPr marL="609600" indent="-609600">
              <a:buFontTx/>
              <a:buAutoNum type="arabicPeriod"/>
            </a:pPr>
            <a:r>
              <a:rPr lang="en-US" altLang="en-US" sz="2400"/>
              <a:t>HTTP version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/>
              <a:t>status of the response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/>
              <a:t>information to control the response behavior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/>
              <a:t>body (*optional)</a:t>
            </a:r>
          </a:p>
        </p:txBody>
      </p:sp>
    </p:spTree>
    <p:extLst>
      <p:ext uri="{BB962C8B-B14F-4D97-AF65-F5344CB8AC3E}">
        <p14:creationId xmlns:p14="http://schemas.microsoft.com/office/powerpoint/2010/main" val="41367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3124</TotalTime>
  <Words>2856</Words>
  <Application>Microsoft Office PowerPoint</Application>
  <PresentationFormat>On-screen Show (4:3)</PresentationFormat>
  <Paragraphs>524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RamSELabs</vt:lpstr>
      <vt:lpstr>Web Technologies</vt:lpstr>
      <vt:lpstr>Overview</vt:lpstr>
      <vt:lpstr>History of the Internet</vt:lpstr>
      <vt:lpstr>Intranet vs. Extranet</vt:lpstr>
      <vt:lpstr>HTTP (HyperText Transfer Protocol)</vt:lpstr>
      <vt:lpstr>HTTP (continued)</vt:lpstr>
      <vt:lpstr>MIME types</vt:lpstr>
      <vt:lpstr>HTTP Request</vt:lpstr>
      <vt:lpstr>HTTP Response</vt:lpstr>
      <vt:lpstr>Static vs. Dynamic Web Pages</vt:lpstr>
      <vt:lpstr>two-tier client-server architecture                                                                               Web-DBMS Architecture </vt:lpstr>
      <vt:lpstr>two-tier architecture (continued)                                                                               Web-DBMS Architecture </vt:lpstr>
      <vt:lpstr>three-tier architecture                                                                               Web-DBMS Architecture </vt:lpstr>
      <vt:lpstr>three-tier architecture (continued)                                                                               Web-DBMS Architecture </vt:lpstr>
      <vt:lpstr>two-tier vs. three-tier                                                                               Web-DBMS Architecture </vt:lpstr>
      <vt:lpstr>n-tier architecture                                                                               Web-DBMS Architecture </vt:lpstr>
      <vt:lpstr>Web-DBMS Advantages</vt:lpstr>
      <vt:lpstr>Integrating Web and DBMSs</vt:lpstr>
      <vt:lpstr>Scripting Languages</vt:lpstr>
      <vt:lpstr>JavaScript</vt:lpstr>
      <vt:lpstr>JavaScript vs. Java</vt:lpstr>
      <vt:lpstr>VBScript</vt:lpstr>
      <vt:lpstr>Perl &amp; PHP</vt:lpstr>
      <vt:lpstr>Common Gateway Interface (CGI)</vt:lpstr>
      <vt:lpstr>CGI (continued)</vt:lpstr>
      <vt:lpstr>CGI (continued)</vt:lpstr>
      <vt:lpstr>Advantages of CGI</vt:lpstr>
      <vt:lpstr>Disadvantages of CGI</vt:lpstr>
      <vt:lpstr>Cookies</vt:lpstr>
      <vt:lpstr>Extending Web Server with APIs</vt:lpstr>
      <vt:lpstr>J2EE, Servlets, JSP                                                                                  Java</vt:lpstr>
      <vt:lpstr>J2EE Architecture                                                                                  Java</vt:lpstr>
      <vt:lpstr>Enterprise Java Beans                                                                                  Java</vt:lpstr>
      <vt:lpstr>JDBC                                                                                  Java</vt:lpstr>
      <vt:lpstr>JDBC-ODBC Bridge                                                                                  Java</vt:lpstr>
      <vt:lpstr>Partial JDBC driver                                                                                  Java</vt:lpstr>
      <vt:lpstr>Java JDBC driver for DB Middleware                                                                                  Java</vt:lpstr>
      <vt:lpstr>Native Java JDBC                                                                                  Java</vt:lpstr>
      <vt:lpstr>Advantage: pure JDBC                                                                                  Java</vt:lpstr>
      <vt:lpstr>Java Servlets                                                                                  Java</vt:lpstr>
      <vt:lpstr>Java Servlets (continued)                                                                                  Java</vt:lpstr>
      <vt:lpstr>JavaServer Pages (JSP)                                                                                  Java</vt:lpstr>
      <vt:lpstr>JSP (continued)                                                                                  Java</vt:lpstr>
      <vt:lpstr>Microsoft Web Solution Platform                                                                                 Microsoft</vt:lpstr>
      <vt:lpstr>Active Server Pages (ASP)                                                                                 Microsoft</vt:lpstr>
      <vt:lpstr>ActiveX Data Objects (ADO)                                                                                 Microsoft</vt:lpstr>
      <vt:lpstr>Remote Data Services (RDS)                                                                                 Microsoft</vt:lpstr>
      <vt:lpstr>Microsoft Access                                                                                 Microsoft</vt:lpstr>
      <vt:lpstr>Future of ASP and ADO (.NET style)                                                                                 Microsoft</vt:lpstr>
      <vt:lpstr>JSP vs. ASP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Thara S</dc:creator>
  <cp:lastModifiedBy>root</cp:lastModifiedBy>
  <cp:revision>361</cp:revision>
  <cp:lastPrinted>1601-01-01T00:00:00Z</cp:lastPrinted>
  <dcterms:created xsi:type="dcterms:W3CDTF">2012-06-15T07:34:20Z</dcterms:created>
  <dcterms:modified xsi:type="dcterms:W3CDTF">2015-05-11T04:17:44Z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