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1"/>
  </p:notesMasterIdLst>
  <p:handoutMasterIdLst>
    <p:handoutMasterId r:id="rId62"/>
  </p:handoutMasterIdLst>
  <p:sldIdLst>
    <p:sldId id="256" r:id="rId2"/>
    <p:sldId id="695" r:id="rId3"/>
    <p:sldId id="716" r:id="rId4"/>
    <p:sldId id="717" r:id="rId5"/>
    <p:sldId id="718" r:id="rId6"/>
    <p:sldId id="719" r:id="rId7"/>
    <p:sldId id="720" r:id="rId8"/>
    <p:sldId id="721" r:id="rId9"/>
    <p:sldId id="722" r:id="rId10"/>
    <p:sldId id="723" r:id="rId11"/>
    <p:sldId id="724" r:id="rId12"/>
    <p:sldId id="725" r:id="rId13"/>
    <p:sldId id="726" r:id="rId14"/>
    <p:sldId id="727" r:id="rId15"/>
    <p:sldId id="728" r:id="rId16"/>
    <p:sldId id="729" r:id="rId17"/>
    <p:sldId id="730" r:id="rId18"/>
    <p:sldId id="731" r:id="rId19"/>
    <p:sldId id="732" r:id="rId20"/>
    <p:sldId id="733" r:id="rId21"/>
    <p:sldId id="734" r:id="rId22"/>
    <p:sldId id="735" r:id="rId23"/>
    <p:sldId id="736" r:id="rId24"/>
    <p:sldId id="737" r:id="rId25"/>
    <p:sldId id="738" r:id="rId26"/>
    <p:sldId id="739" r:id="rId27"/>
    <p:sldId id="740" r:id="rId28"/>
    <p:sldId id="741" r:id="rId29"/>
    <p:sldId id="742" r:id="rId30"/>
    <p:sldId id="743" r:id="rId31"/>
    <p:sldId id="744" r:id="rId32"/>
    <p:sldId id="745" r:id="rId33"/>
    <p:sldId id="746" r:id="rId34"/>
    <p:sldId id="747" r:id="rId35"/>
    <p:sldId id="748" r:id="rId36"/>
    <p:sldId id="749" r:id="rId37"/>
    <p:sldId id="750" r:id="rId38"/>
    <p:sldId id="751" r:id="rId39"/>
    <p:sldId id="752" r:id="rId40"/>
    <p:sldId id="753" r:id="rId41"/>
    <p:sldId id="754" r:id="rId42"/>
    <p:sldId id="755" r:id="rId43"/>
    <p:sldId id="756" r:id="rId44"/>
    <p:sldId id="757" r:id="rId45"/>
    <p:sldId id="758" r:id="rId46"/>
    <p:sldId id="759" r:id="rId47"/>
    <p:sldId id="760" r:id="rId48"/>
    <p:sldId id="761" r:id="rId49"/>
    <p:sldId id="762" r:id="rId50"/>
    <p:sldId id="763" r:id="rId51"/>
    <p:sldId id="764" r:id="rId52"/>
    <p:sldId id="765" r:id="rId53"/>
    <p:sldId id="766" r:id="rId54"/>
    <p:sldId id="767" r:id="rId55"/>
    <p:sldId id="768" r:id="rId56"/>
    <p:sldId id="769" r:id="rId57"/>
    <p:sldId id="770" r:id="rId58"/>
    <p:sldId id="771" r:id="rId59"/>
    <p:sldId id="772" r:id="rId60"/>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18" autoAdjust="0"/>
  </p:normalViewPr>
  <p:slideViewPr>
    <p:cSldViewPr>
      <p:cViewPr>
        <p:scale>
          <a:sx n="64" d="100"/>
          <a:sy n="64" d="100"/>
        </p:scale>
        <p:origin x="-147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44"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45"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09CE8F-1C59-47A9-ACE2-5084573632C0}" type="slidenum">
              <a:rPr lang="en-US"/>
              <a:pPr>
                <a:defRPr/>
              </a:pPr>
              <a:t>‹#›</a:t>
            </a:fld>
            <a:endParaRPr lang="en-US"/>
          </a:p>
        </p:txBody>
      </p:sp>
    </p:spTree>
    <p:extLst>
      <p:ext uri="{BB962C8B-B14F-4D97-AF65-F5344CB8AC3E}">
        <p14:creationId xmlns:p14="http://schemas.microsoft.com/office/powerpoint/2010/main" val="319961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57619A7C-C3A7-417A-BED5-3A0CF20BE46F}" type="datetimeFigureOut">
              <a:rPr lang="en-US" smtClean="0"/>
              <a:pPr/>
              <a:t>5/11/2015</a:t>
            </a:fld>
            <a:endParaRPr lang="en-US"/>
          </a:p>
        </p:txBody>
      </p:sp>
      <p:sp>
        <p:nvSpPr>
          <p:cNvPr id="4" name="Slide Image Placeholder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vl1pPr>
          </a:lstStyle>
          <a:p>
            <a:fld id="{39621D08-22B9-4C1A-9322-6EE81A3DC64F}" type="slidenum">
              <a:rPr lang="en-US" smtClean="0"/>
              <a:pPr/>
              <a:t>‹#›</a:t>
            </a:fld>
            <a:endParaRPr lang="en-US"/>
          </a:p>
        </p:txBody>
      </p:sp>
    </p:spTree>
    <p:extLst>
      <p:ext uri="{BB962C8B-B14F-4D97-AF65-F5344CB8AC3E}">
        <p14:creationId xmlns:p14="http://schemas.microsoft.com/office/powerpoint/2010/main" val="106363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Copyright © 2011 Ram Software Engineering Labs Private Limited. All rights reserved.</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B6A983E-9B82-4249-9FA5-6073C3C953D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9A8271E5-EE07-4863-96D3-F12B8583AF5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CF8A2644-B9D3-4EAF-9672-8326A45C014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a:xfrm>
            <a:off x="3200400" y="6324600"/>
            <a:ext cx="5105400" cy="365125"/>
          </a:xfrm>
        </p:spPr>
        <p:txBody>
          <a:bodyPr/>
          <a:lstStyle>
            <a:lvl1pPr algn="l">
              <a:defRPr/>
            </a:lvl1pPr>
            <a:extLst/>
          </a:lstStyle>
          <a:p>
            <a:pPr>
              <a:defRPr/>
            </a:pPr>
            <a:r>
              <a:rPr lang="en-US" smtClean="0"/>
              <a:t>Copyright © 2011 Ram Software Engineering Labs Private Limited. All rights reserved.</a:t>
            </a:r>
            <a:endParaRPr lang="en-US" dirty="0"/>
          </a:p>
        </p:txBody>
      </p:sp>
      <p:sp>
        <p:nvSpPr>
          <p:cNvPr id="6" name="Slide Number Placeholder 5"/>
          <p:cNvSpPr>
            <a:spLocks noGrp="1"/>
          </p:cNvSpPr>
          <p:nvPr>
            <p:ph type="sldNum" sz="quarter" idx="12"/>
          </p:nvPr>
        </p:nvSpPr>
        <p:spPr>
          <a:xfrm>
            <a:off x="8647272" y="6324600"/>
            <a:ext cx="365760" cy="365125"/>
          </a:xfrm>
        </p:spPr>
        <p:txBody>
          <a:bodyPr/>
          <a:lstStyle>
            <a:extLst/>
          </a:lstStyle>
          <a:p>
            <a:pPr>
              <a:defRPr/>
            </a:pPr>
            <a:fld id="{CCDA12BD-74A4-40A3-96F6-15E0D9D00A7E}"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3E54DAE0-938B-4D1F-8B67-27BA5D3C1F3A}"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CFEA2C6E-2582-4DE1-8DED-A4F5E4006C8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9" name="Slide Number Placeholder 8"/>
          <p:cNvSpPr>
            <a:spLocks noGrp="1"/>
          </p:cNvSpPr>
          <p:nvPr>
            <p:ph type="sldNum" sz="quarter" idx="12"/>
          </p:nvPr>
        </p:nvSpPr>
        <p:spPr/>
        <p:txBody>
          <a:bodyPr/>
          <a:lstStyle>
            <a:extLst/>
          </a:lstStyle>
          <a:p>
            <a:pPr>
              <a:defRPr/>
            </a:pPr>
            <a:fld id="{AC8CCD11-B512-47C2-9504-E55C1139BD6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5" name="Slide Number Placeholder 4"/>
          <p:cNvSpPr>
            <a:spLocks noGrp="1"/>
          </p:cNvSpPr>
          <p:nvPr>
            <p:ph type="sldNum" sz="quarter" idx="12"/>
          </p:nvPr>
        </p:nvSpPr>
        <p:spPr/>
        <p:txBody>
          <a:bodyPr/>
          <a:lstStyle>
            <a:extLst/>
          </a:lstStyle>
          <a:p>
            <a:pPr>
              <a:defRPr/>
            </a:pPr>
            <a:fld id="{2EA8F720-0CE7-456E-9E28-7862A5570C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4" name="Slide Number Placeholder 3"/>
          <p:cNvSpPr>
            <a:spLocks noGrp="1"/>
          </p:cNvSpPr>
          <p:nvPr>
            <p:ph type="sldNum" sz="quarter" idx="12"/>
          </p:nvPr>
        </p:nvSpPr>
        <p:spPr/>
        <p:txBody>
          <a:bodyPr/>
          <a:lstStyle>
            <a:extLst/>
          </a:lstStyle>
          <a:p>
            <a:pPr>
              <a:defRPr/>
            </a:pPr>
            <a:fld id="{50B5D64B-CB92-48E7-BA3E-34921B5A174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B3A916F4-B3E8-4D95-BE77-8668EA4C3D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E1B4B08-FAC7-40B8-9C70-9745AD16F12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Copyright © 2011 Ram Software Engineering Labs Private Limited. All rights reserved.</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32DF1E1-CA36-4F49-BD95-6C4F558D97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java.sun.com/docs/books/tutorial/servletrunner/index.html" TargetMode="External"/><Relationship Id="rId2" Type="http://schemas.openxmlformats.org/officeDocument/2006/relationships/hyperlink" Target="http://jakarta.apache.org/tomcat/index.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219200"/>
            <a:ext cx="8915400" cy="2057400"/>
          </a:xfrm>
        </p:spPr>
        <p:txBody>
          <a:bodyPr lIns="91440" anchor="ctr" anchorCtr="0">
            <a:normAutofit/>
          </a:bodyPr>
          <a:lstStyle/>
          <a:p>
            <a:pPr algn="ctr"/>
            <a:r>
              <a:rPr lang="en-US" b="0" cap="all" dirty="0" err="1" smtClean="0"/>
              <a:t>SeRvlet</a:t>
            </a:r>
            <a:r>
              <a:rPr lang="en-US" b="0" cap="all" dirty="0" smtClean="0"/>
              <a:t> and </a:t>
            </a:r>
            <a:r>
              <a:rPr lang="en-US" b="0" cap="all" dirty="0" err="1" smtClean="0"/>
              <a:t>jsp</a:t>
            </a:r>
            <a:endParaRPr lang="en-US" b="0" cap="all" dirty="0"/>
          </a:p>
        </p:txBody>
      </p:sp>
      <p:pic>
        <p:nvPicPr>
          <p:cNvPr id="2052" name="Picture 4"/>
          <p:cNvPicPr>
            <a:picLocks noChangeAspect="1" noChangeArrowheads="1"/>
          </p:cNvPicPr>
          <p:nvPr/>
        </p:nvPicPr>
        <p:blipFill>
          <a:blip r:embed="rId2" cstate="print"/>
          <a:srcRect/>
          <a:stretch>
            <a:fillRect/>
          </a:stretch>
        </p:blipFill>
        <p:spPr bwMode="auto">
          <a:xfrm>
            <a:off x="2286000" y="4572000"/>
            <a:ext cx="4038600" cy="521689"/>
          </a:xfrm>
          <a:prstGeom prst="rect">
            <a:avLst/>
          </a:prstGeom>
          <a:noFill/>
          <a:ln w="9525">
            <a:noFill/>
            <a:miter lim="800000"/>
            <a:headEnd/>
            <a:tailEnd/>
          </a:ln>
          <a:effectLst/>
        </p:spPr>
      </p:pic>
      <p:sp>
        <p:nvSpPr>
          <p:cNvPr id="5" name="Rectangle 2"/>
          <p:cNvSpPr txBox="1">
            <a:spLocks noChangeArrowheads="1"/>
          </p:cNvSpPr>
          <p:nvPr/>
        </p:nvSpPr>
        <p:spPr>
          <a:xfrm>
            <a:off x="635726" y="4038600"/>
            <a:ext cx="7772400" cy="685800"/>
          </a:xfrm>
          <a:prstGeom prst="rect">
            <a:avLst/>
          </a:prstGeom>
        </p:spPr>
        <p:txBody>
          <a:bodyPr vert="horz" lIns="91440" anchor="ctr" anchorCtr="0">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Ram Software Engineering Labs </a:t>
            </a:r>
            <a:r>
              <a:rPr kumimoji="0" lang="en-US" sz="2400" b="1" i="0" u="none" strike="noStrike" kern="1200" cap="none" spc="0" normalizeH="0" baseline="0" noProof="0" dirty="0" err="1"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Pvt</a:t>
            </a: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ltLang="en-US"/>
              <a:t>Common Containers Are Provided by the App Server</a:t>
            </a:r>
          </a:p>
        </p:txBody>
      </p:sp>
      <p:sp>
        <p:nvSpPr>
          <p:cNvPr id="10243" name="Rectangle 3"/>
          <p:cNvSpPr>
            <a:spLocks noGrp="1" noChangeArrowheads="1"/>
          </p:cNvSpPr>
          <p:nvPr>
            <p:ph type="body" idx="1"/>
          </p:nvPr>
        </p:nvSpPr>
        <p:spPr>
          <a:xfrm>
            <a:off x="152400" y="2017713"/>
            <a:ext cx="8802688" cy="4114800"/>
          </a:xfrm>
        </p:spPr>
        <p:txBody>
          <a:bodyPr/>
          <a:lstStyle/>
          <a:p>
            <a:pPr>
              <a:lnSpc>
                <a:spcPct val="90000"/>
              </a:lnSpc>
            </a:pPr>
            <a:r>
              <a:rPr lang="en-US" altLang="en-US" sz="2800"/>
              <a:t>Apache’s Tomcat @ Jakarta</a:t>
            </a:r>
          </a:p>
          <a:p>
            <a:pPr lvl="1">
              <a:lnSpc>
                <a:spcPct val="90000"/>
              </a:lnSpc>
            </a:pPr>
            <a:r>
              <a:rPr lang="en-US" altLang="en-US" sz="2400">
                <a:hlinkClick r:id="rId2"/>
              </a:rPr>
              <a:t>http://jakarta.apache.org/tomcat/index.html</a:t>
            </a:r>
            <a:endParaRPr lang="en-US" altLang="en-US" sz="2400"/>
          </a:p>
          <a:p>
            <a:pPr>
              <a:lnSpc>
                <a:spcPct val="90000"/>
              </a:lnSpc>
            </a:pPr>
            <a:r>
              <a:rPr lang="en-US" altLang="en-US" sz="2800"/>
              <a:t>BEA’s WebLogic</a:t>
            </a:r>
          </a:p>
          <a:p>
            <a:pPr>
              <a:lnSpc>
                <a:spcPct val="90000"/>
              </a:lnSpc>
            </a:pPr>
            <a:r>
              <a:rPr lang="en-US" altLang="en-US" sz="2800"/>
              <a:t>ATG Dynamo</a:t>
            </a:r>
          </a:p>
          <a:p>
            <a:pPr>
              <a:lnSpc>
                <a:spcPct val="90000"/>
              </a:lnSpc>
            </a:pPr>
            <a:r>
              <a:rPr lang="en-US" altLang="en-US" sz="2800"/>
              <a:t>Allaire/MacroMedia’s JRun</a:t>
            </a:r>
          </a:p>
          <a:p>
            <a:pPr>
              <a:lnSpc>
                <a:spcPct val="90000"/>
              </a:lnSpc>
            </a:pPr>
            <a:r>
              <a:rPr lang="en-US" altLang="en-US" sz="2800"/>
              <a:t>IONA iPortal</a:t>
            </a:r>
          </a:p>
          <a:p>
            <a:pPr>
              <a:lnSpc>
                <a:spcPct val="90000"/>
              </a:lnSpc>
            </a:pPr>
            <a:r>
              <a:rPr lang="en-US" altLang="en-US" sz="2800"/>
              <a:t>Sun’s Java Web Server * available with the J2EE SDK</a:t>
            </a:r>
          </a:p>
          <a:p>
            <a:pPr lvl="1">
              <a:lnSpc>
                <a:spcPct val="90000"/>
              </a:lnSpc>
            </a:pPr>
            <a:r>
              <a:rPr lang="en-US" altLang="en-US" sz="2400">
                <a:hlinkClick r:id="rId3"/>
              </a:rPr>
              <a:t>http://java.sun.com/docs/books/tutorial/servletrunner/index.html</a:t>
            </a:r>
            <a:endParaRPr lang="en-US" altLang="en-US" sz="2400"/>
          </a:p>
        </p:txBody>
      </p:sp>
      <p:pic>
        <p:nvPicPr>
          <p:cNvPr id="10244" name="Picture 4" descr="tomcat_h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905000"/>
            <a:ext cx="857250" cy="59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38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Overview of the Servlet API</a:t>
            </a:r>
          </a:p>
        </p:txBody>
      </p:sp>
      <p:sp>
        <p:nvSpPr>
          <p:cNvPr id="11267" name="Rectangle 3"/>
          <p:cNvSpPr>
            <a:spLocks noGrp="1" noChangeArrowheads="1"/>
          </p:cNvSpPr>
          <p:nvPr>
            <p:ph type="body" idx="1"/>
          </p:nvPr>
        </p:nvSpPr>
        <p:spPr/>
        <p:txBody>
          <a:bodyPr/>
          <a:lstStyle/>
          <a:p>
            <a:pPr>
              <a:lnSpc>
                <a:spcPct val="90000"/>
              </a:lnSpc>
            </a:pPr>
            <a:r>
              <a:rPr lang="en-US" altLang="en-US"/>
              <a:t>All servlets implement the </a:t>
            </a:r>
            <a:r>
              <a:rPr lang="en-US" altLang="en-US">
                <a:latin typeface="Courier New" pitchFamily="49" charset="0"/>
              </a:rPr>
              <a:t>Servlet</a:t>
            </a:r>
            <a:r>
              <a:rPr lang="en-US" altLang="en-US"/>
              <a:t> interface.</a:t>
            </a:r>
          </a:p>
          <a:p>
            <a:pPr>
              <a:lnSpc>
                <a:spcPct val="90000"/>
              </a:lnSpc>
            </a:pPr>
            <a:r>
              <a:rPr lang="en-US" altLang="en-US"/>
              <a:t>The API provides two classes that implement this interface, </a:t>
            </a:r>
            <a:r>
              <a:rPr lang="en-US" altLang="en-US">
                <a:latin typeface="Courier New" pitchFamily="49" charset="0"/>
              </a:rPr>
              <a:t>GenericServlet</a:t>
            </a:r>
            <a:r>
              <a:rPr lang="en-US" altLang="en-US"/>
              <a:t> and </a:t>
            </a:r>
            <a:r>
              <a:rPr lang="en-US" altLang="en-US">
                <a:latin typeface="Courier New" pitchFamily="49" charset="0"/>
              </a:rPr>
              <a:t>HttpServlet</a:t>
            </a:r>
          </a:p>
          <a:p>
            <a:pPr>
              <a:lnSpc>
                <a:spcPct val="90000"/>
              </a:lnSpc>
            </a:pPr>
            <a:r>
              <a:rPr lang="en-US" altLang="en-US"/>
              <a:t>Servlet API is specified in two packages, </a:t>
            </a:r>
            <a:r>
              <a:rPr lang="en-US" altLang="en-US">
                <a:latin typeface="Courier New" pitchFamily="49" charset="0"/>
              </a:rPr>
              <a:t>javax.servlet</a:t>
            </a:r>
            <a:r>
              <a:rPr lang="en-US" altLang="en-US"/>
              <a:t> and </a:t>
            </a:r>
            <a:r>
              <a:rPr lang="en-US" altLang="en-US">
                <a:latin typeface="Courier New" pitchFamily="49" charset="0"/>
              </a:rPr>
              <a:t>javax.servlet.http</a:t>
            </a:r>
          </a:p>
        </p:txBody>
      </p:sp>
    </p:spTree>
    <p:extLst>
      <p:ext uri="{BB962C8B-B14F-4D97-AF65-F5344CB8AC3E}">
        <p14:creationId xmlns:p14="http://schemas.microsoft.com/office/powerpoint/2010/main" val="194609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Servlet Interface</a:t>
            </a:r>
          </a:p>
        </p:txBody>
      </p:sp>
      <p:sp>
        <p:nvSpPr>
          <p:cNvPr id="15363" name="Rectangle 3"/>
          <p:cNvSpPr>
            <a:spLocks noGrp="1" noChangeArrowheads="1"/>
          </p:cNvSpPr>
          <p:nvPr>
            <p:ph type="body" idx="1"/>
          </p:nvPr>
        </p:nvSpPr>
        <p:spPr/>
        <p:txBody>
          <a:bodyPr/>
          <a:lstStyle/>
          <a:p>
            <a:pPr>
              <a:lnSpc>
                <a:spcPct val="90000"/>
              </a:lnSpc>
            </a:pPr>
            <a:r>
              <a:rPr lang="en-US" altLang="en-US" sz="2800"/>
              <a:t>This is a contract between the servlet and the web container.</a:t>
            </a:r>
          </a:p>
          <a:p>
            <a:pPr>
              <a:lnSpc>
                <a:spcPct val="90000"/>
              </a:lnSpc>
            </a:pPr>
            <a:r>
              <a:rPr lang="en-US" altLang="en-US" sz="2800"/>
              <a:t>Guarantees that all containers can communicate with a servlet.</a:t>
            </a:r>
          </a:p>
          <a:p>
            <a:pPr>
              <a:lnSpc>
                <a:spcPct val="90000"/>
              </a:lnSpc>
            </a:pPr>
            <a:endParaRPr lang="en-US" altLang="en-US" sz="2800"/>
          </a:p>
          <a:p>
            <a:pPr>
              <a:lnSpc>
                <a:spcPct val="90000"/>
              </a:lnSpc>
            </a:pPr>
            <a:r>
              <a:rPr lang="en-US" altLang="en-US" sz="2400" b="1">
                <a:latin typeface="Courier New" pitchFamily="49" charset="0"/>
              </a:rPr>
              <a:t>public void init(ServletConfig)</a:t>
            </a:r>
          </a:p>
          <a:p>
            <a:pPr>
              <a:lnSpc>
                <a:spcPct val="90000"/>
              </a:lnSpc>
            </a:pPr>
            <a:r>
              <a:rPr lang="en-US" altLang="en-US" sz="2400" b="1">
                <a:latin typeface="Courier New" pitchFamily="49" charset="0"/>
              </a:rPr>
              <a:t>public void service(request, response)</a:t>
            </a:r>
          </a:p>
          <a:p>
            <a:pPr>
              <a:lnSpc>
                <a:spcPct val="90000"/>
              </a:lnSpc>
            </a:pPr>
            <a:r>
              <a:rPr lang="en-US" altLang="en-US" sz="2400" b="1">
                <a:latin typeface="Courier New" pitchFamily="49" charset="0"/>
              </a:rPr>
              <a:t>public void destroy()</a:t>
            </a:r>
          </a:p>
          <a:p>
            <a:pPr>
              <a:lnSpc>
                <a:spcPct val="90000"/>
              </a:lnSpc>
            </a:pPr>
            <a:r>
              <a:rPr lang="en-US" altLang="en-US" sz="2400" b="1">
                <a:latin typeface="Courier New" pitchFamily="49" charset="0"/>
              </a:rPr>
              <a:t>public ServletConfig getServletConfig()</a:t>
            </a:r>
          </a:p>
          <a:p>
            <a:pPr>
              <a:lnSpc>
                <a:spcPct val="90000"/>
              </a:lnSpc>
            </a:pPr>
            <a:r>
              <a:rPr lang="en-US" altLang="en-US" sz="2400" b="1">
                <a:latin typeface="Courier New" pitchFamily="49" charset="0"/>
              </a:rPr>
              <a:t>public String getServletInfo()</a:t>
            </a:r>
          </a:p>
        </p:txBody>
      </p:sp>
    </p:spTree>
    <p:extLst>
      <p:ext uri="{BB962C8B-B14F-4D97-AF65-F5344CB8AC3E}">
        <p14:creationId xmlns:p14="http://schemas.microsoft.com/office/powerpoint/2010/main" val="84379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HttpServlet</a:t>
            </a:r>
          </a:p>
        </p:txBody>
      </p:sp>
      <p:sp>
        <p:nvSpPr>
          <p:cNvPr id="14339" name="Rectangle 3"/>
          <p:cNvSpPr>
            <a:spLocks noGrp="1" noChangeArrowheads="1"/>
          </p:cNvSpPr>
          <p:nvPr>
            <p:ph type="body" idx="1"/>
          </p:nvPr>
        </p:nvSpPr>
        <p:spPr>
          <a:xfrm>
            <a:off x="228600" y="2017713"/>
            <a:ext cx="8726488" cy="4114800"/>
          </a:xfrm>
        </p:spPr>
        <p:txBody>
          <a:bodyPr>
            <a:normAutofit lnSpcReduction="10000"/>
          </a:bodyPr>
          <a:lstStyle/>
          <a:p>
            <a:pPr>
              <a:lnSpc>
                <a:spcPct val="90000"/>
              </a:lnSpc>
            </a:pPr>
            <a:r>
              <a:rPr lang="en-US" altLang="en-US" sz="2800"/>
              <a:t>Abstract class that extends </a:t>
            </a:r>
            <a:r>
              <a:rPr lang="en-US" altLang="en-US" sz="2800" b="1">
                <a:latin typeface="Courier New" pitchFamily="49" charset="0"/>
              </a:rPr>
              <a:t>GenericServlet</a:t>
            </a:r>
          </a:p>
          <a:p>
            <a:pPr>
              <a:lnSpc>
                <a:spcPct val="90000"/>
              </a:lnSpc>
            </a:pPr>
            <a:r>
              <a:rPr lang="en-US" altLang="en-US" sz="2800"/>
              <a:t>Provides additional methods that are called by the </a:t>
            </a:r>
            <a:r>
              <a:rPr lang="en-US" altLang="en-US" sz="2800" b="1">
                <a:latin typeface="Courier New" pitchFamily="49" charset="0"/>
              </a:rPr>
              <a:t>service()</a:t>
            </a:r>
            <a:r>
              <a:rPr lang="en-US" altLang="en-US" sz="2800"/>
              <a:t> method automatically.</a:t>
            </a:r>
          </a:p>
          <a:p>
            <a:pPr>
              <a:lnSpc>
                <a:spcPct val="90000"/>
              </a:lnSpc>
            </a:pPr>
            <a:r>
              <a:rPr lang="en-US" altLang="en-US" sz="2800"/>
              <a:t>Both methods throw </a:t>
            </a:r>
            <a:r>
              <a:rPr lang="en-US" altLang="en-US" sz="2800" b="1">
                <a:latin typeface="Courier New" pitchFamily="49" charset="0"/>
              </a:rPr>
              <a:t>ServletException</a:t>
            </a:r>
            <a:r>
              <a:rPr lang="en-US" altLang="en-US" sz="2800"/>
              <a:t> and </a:t>
            </a:r>
            <a:r>
              <a:rPr lang="en-US" altLang="en-US" sz="2800" b="1">
                <a:latin typeface="Courier New" pitchFamily="49" charset="0"/>
              </a:rPr>
              <a:t>IOException</a:t>
            </a:r>
          </a:p>
          <a:p>
            <a:pPr>
              <a:lnSpc>
                <a:spcPct val="90000"/>
              </a:lnSpc>
            </a:pPr>
            <a:r>
              <a:rPr lang="en-US" altLang="en-US" sz="2800"/>
              <a:t>Methods of most concern:</a:t>
            </a:r>
          </a:p>
          <a:p>
            <a:pPr>
              <a:lnSpc>
                <a:spcPct val="90000"/>
              </a:lnSpc>
            </a:pPr>
            <a:endParaRPr lang="en-US" altLang="en-US" sz="2800"/>
          </a:p>
          <a:p>
            <a:pPr lvl="1">
              <a:lnSpc>
                <a:spcPct val="90000"/>
              </a:lnSpc>
            </a:pPr>
            <a:r>
              <a:rPr lang="en-US" altLang="en-US" sz="2400" b="1">
                <a:latin typeface="Courier New" pitchFamily="49" charset="0"/>
              </a:rPr>
              <a:t>protected void doGet(HttpServletRequest, HttpServletResponse)</a:t>
            </a:r>
          </a:p>
          <a:p>
            <a:pPr lvl="1">
              <a:lnSpc>
                <a:spcPct val="90000"/>
              </a:lnSpc>
            </a:pPr>
            <a:r>
              <a:rPr lang="en-US" altLang="en-US" sz="2400" b="1">
                <a:latin typeface="Courier New" pitchFamily="49" charset="0"/>
              </a:rPr>
              <a:t>protected void doPost(HttpServletRequest, HttpServletResponse)</a:t>
            </a:r>
          </a:p>
          <a:p>
            <a:pPr lvl="1">
              <a:lnSpc>
                <a:spcPct val="90000"/>
              </a:lnSpc>
            </a:pPr>
            <a:endParaRPr lang="en-US" altLang="en-US" sz="2400" b="1">
              <a:latin typeface="Courier New" pitchFamily="49" charset="0"/>
            </a:endParaRPr>
          </a:p>
        </p:txBody>
      </p:sp>
    </p:spTree>
    <p:extLst>
      <p:ext uri="{BB962C8B-B14F-4D97-AF65-F5344CB8AC3E}">
        <p14:creationId xmlns:p14="http://schemas.microsoft.com/office/powerpoint/2010/main" val="338516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Servlet Life Cycle</a:t>
            </a:r>
          </a:p>
        </p:txBody>
      </p:sp>
      <p:sp>
        <p:nvSpPr>
          <p:cNvPr id="16387" name="Rectangle 3"/>
          <p:cNvSpPr>
            <a:spLocks noGrp="1" noChangeArrowheads="1"/>
          </p:cNvSpPr>
          <p:nvPr>
            <p:ph type="body" idx="1"/>
          </p:nvPr>
        </p:nvSpPr>
        <p:spPr/>
        <p:txBody>
          <a:bodyPr/>
          <a:lstStyle/>
          <a:p>
            <a:pPr>
              <a:lnSpc>
                <a:spcPct val="90000"/>
              </a:lnSpc>
            </a:pPr>
            <a:r>
              <a:rPr lang="en-US" altLang="en-US" sz="2800"/>
              <a:t>Instantiation – web container creates an instance.</a:t>
            </a:r>
          </a:p>
          <a:p>
            <a:pPr>
              <a:lnSpc>
                <a:spcPct val="90000"/>
              </a:lnSpc>
            </a:pPr>
            <a:r>
              <a:rPr lang="en-US" altLang="en-US" sz="2800"/>
              <a:t>Initialization – container calls the instance’s </a:t>
            </a:r>
            <a:r>
              <a:rPr lang="en-US" altLang="en-US" sz="2800" b="1">
                <a:latin typeface="Courier New" pitchFamily="49" charset="0"/>
              </a:rPr>
              <a:t>init()</a:t>
            </a:r>
            <a:r>
              <a:rPr lang="en-US" altLang="en-US" sz="2800"/>
              <a:t>.</a:t>
            </a:r>
          </a:p>
          <a:p>
            <a:pPr>
              <a:lnSpc>
                <a:spcPct val="90000"/>
              </a:lnSpc>
            </a:pPr>
            <a:r>
              <a:rPr lang="en-US" altLang="en-US" sz="2800"/>
              <a:t>Service – if container has request, then it calls the </a:t>
            </a:r>
            <a:r>
              <a:rPr lang="en-US" altLang="en-US" sz="2800" b="1">
                <a:latin typeface="Courier New" pitchFamily="49" charset="0"/>
              </a:rPr>
              <a:t>service()</a:t>
            </a:r>
            <a:r>
              <a:rPr lang="en-US" altLang="en-US" sz="2800"/>
              <a:t> method</a:t>
            </a:r>
          </a:p>
          <a:p>
            <a:pPr>
              <a:lnSpc>
                <a:spcPct val="90000"/>
              </a:lnSpc>
            </a:pPr>
            <a:r>
              <a:rPr lang="en-US" altLang="en-US" sz="2800"/>
              <a:t>Destroy – before reclaiming the memory (destroying the servlet), the container calls the </a:t>
            </a:r>
            <a:r>
              <a:rPr lang="en-US" altLang="en-US" sz="2800" b="1">
                <a:latin typeface="Courier New" pitchFamily="49" charset="0"/>
              </a:rPr>
              <a:t>destroy()</a:t>
            </a:r>
            <a:r>
              <a:rPr lang="en-US" altLang="en-US" sz="2800"/>
              <a:t> method.</a:t>
            </a:r>
          </a:p>
          <a:p>
            <a:pPr>
              <a:lnSpc>
                <a:spcPct val="90000"/>
              </a:lnSpc>
            </a:pPr>
            <a:r>
              <a:rPr lang="en-US" altLang="en-US" sz="2800"/>
              <a:t>Unavailable – instance is destroyed and marked for GC.</a:t>
            </a:r>
          </a:p>
        </p:txBody>
      </p:sp>
    </p:spTree>
    <p:extLst>
      <p:ext uri="{BB962C8B-B14F-4D97-AF65-F5344CB8AC3E}">
        <p14:creationId xmlns:p14="http://schemas.microsoft.com/office/powerpoint/2010/main" val="120387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ResourceExampleServlet</a:t>
            </a:r>
          </a:p>
        </p:txBody>
      </p:sp>
      <p:sp>
        <p:nvSpPr>
          <p:cNvPr id="17411" name="Rectangle 3"/>
          <p:cNvSpPr>
            <a:spLocks noGrp="1" noChangeArrowheads="1"/>
          </p:cNvSpPr>
          <p:nvPr>
            <p:ph type="body" idx="1"/>
          </p:nvPr>
        </p:nvSpPr>
        <p:spPr/>
        <p:txBody>
          <a:bodyPr>
            <a:normAutofit lnSpcReduction="10000"/>
          </a:bodyPr>
          <a:lstStyle/>
          <a:p>
            <a:pPr>
              <a:lnSpc>
                <a:spcPct val="90000"/>
              </a:lnSpc>
            </a:pPr>
            <a:r>
              <a:rPr lang="en-US" altLang="en-US" sz="2800"/>
              <a:t>How do we get it to work?</a:t>
            </a:r>
          </a:p>
          <a:p>
            <a:pPr lvl="1">
              <a:lnSpc>
                <a:spcPct val="90000"/>
              </a:lnSpc>
            </a:pPr>
            <a:r>
              <a:rPr lang="en-US" altLang="en-US" sz="2400"/>
              <a:t>Using Tomcat 3.2.3</a:t>
            </a:r>
          </a:p>
          <a:p>
            <a:pPr lvl="1">
              <a:lnSpc>
                <a:spcPct val="90000"/>
              </a:lnSpc>
            </a:pPr>
            <a:r>
              <a:rPr lang="en-US" altLang="en-US" sz="2400"/>
              <a:t>Created the appropriate web directory structure</a:t>
            </a:r>
          </a:p>
          <a:p>
            <a:pPr lvl="2">
              <a:lnSpc>
                <a:spcPct val="90000"/>
              </a:lnSpc>
            </a:pPr>
            <a:r>
              <a:rPr lang="en-US" altLang="en-US" sz="2000"/>
              <a:t>In “Web-Apps” directory add the following:</a:t>
            </a:r>
          </a:p>
          <a:p>
            <a:pPr lvl="2">
              <a:lnSpc>
                <a:spcPct val="90000"/>
              </a:lnSpc>
            </a:pPr>
            <a:r>
              <a:rPr lang="en-US" altLang="en-US" sz="2000"/>
              <a:t>cis228/</a:t>
            </a:r>
          </a:p>
          <a:p>
            <a:pPr lvl="2">
              <a:lnSpc>
                <a:spcPct val="90000"/>
              </a:lnSpc>
            </a:pPr>
            <a:r>
              <a:rPr lang="en-US" altLang="en-US" sz="2000"/>
              <a:t>cis228/WEB-INF</a:t>
            </a:r>
          </a:p>
          <a:p>
            <a:pPr lvl="2">
              <a:lnSpc>
                <a:spcPct val="90000"/>
              </a:lnSpc>
            </a:pPr>
            <a:r>
              <a:rPr lang="en-US" altLang="en-US" sz="2000"/>
              <a:t>cis228/WEB-INF/classes</a:t>
            </a:r>
          </a:p>
          <a:p>
            <a:pPr lvl="2">
              <a:lnSpc>
                <a:spcPct val="90000"/>
              </a:lnSpc>
            </a:pPr>
            <a:r>
              <a:rPr lang="en-US" altLang="en-US" sz="2000"/>
              <a:t>cis223/WEB-INF/lib</a:t>
            </a:r>
          </a:p>
          <a:p>
            <a:pPr lvl="1">
              <a:lnSpc>
                <a:spcPct val="90000"/>
              </a:lnSpc>
            </a:pPr>
            <a:r>
              <a:rPr lang="en-US" altLang="en-US" sz="2400"/>
              <a:t>Create Servlet (ResourceExampleServlet) which extends HttpServlet and saved in the classes directory</a:t>
            </a:r>
          </a:p>
          <a:p>
            <a:pPr lvl="1">
              <a:lnSpc>
                <a:spcPct val="90000"/>
              </a:lnSpc>
            </a:pPr>
            <a:r>
              <a:rPr lang="en-US" altLang="en-US" sz="2400"/>
              <a:t>Create web.xml and save it in the WEB-INF directory</a:t>
            </a:r>
          </a:p>
        </p:txBody>
      </p:sp>
    </p:spTree>
    <p:extLst>
      <p:ext uri="{BB962C8B-B14F-4D97-AF65-F5344CB8AC3E}">
        <p14:creationId xmlns:p14="http://schemas.microsoft.com/office/powerpoint/2010/main" val="319607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Configuration - web.xml</a:t>
            </a:r>
          </a:p>
        </p:txBody>
      </p:sp>
      <p:sp>
        <p:nvSpPr>
          <p:cNvPr id="18435" name="Rectangle 3"/>
          <p:cNvSpPr>
            <a:spLocks noGrp="1" noChangeArrowheads="1"/>
          </p:cNvSpPr>
          <p:nvPr>
            <p:ph type="body" idx="1"/>
          </p:nvPr>
        </p:nvSpPr>
        <p:spPr>
          <a:xfrm>
            <a:off x="1182688" y="2017713"/>
            <a:ext cx="7732712" cy="4840287"/>
          </a:xfrm>
        </p:spPr>
        <p:txBody>
          <a:bodyPr/>
          <a:lstStyle/>
          <a:p>
            <a:pPr>
              <a:lnSpc>
                <a:spcPct val="90000"/>
              </a:lnSpc>
              <a:buFont typeface="Wingdings" pitchFamily="2" charset="2"/>
              <a:buNone/>
            </a:pPr>
            <a:r>
              <a:rPr lang="en-US" altLang="en-US" sz="1800"/>
              <a:t>&lt;?xml version="1.0" encoding="ISO-8859-1"?&gt;</a:t>
            </a:r>
          </a:p>
          <a:p>
            <a:pPr>
              <a:lnSpc>
                <a:spcPct val="90000"/>
              </a:lnSpc>
              <a:buFont typeface="Wingdings" pitchFamily="2" charset="2"/>
              <a:buNone/>
            </a:pPr>
            <a:r>
              <a:rPr lang="en-US" altLang="en-US" sz="1800"/>
              <a:t>&lt;!DOCTYPE web-app PUBLIC "-//Sun Microsystems, Inc.//DTD Web Application 2.2//EN" "http://java.sun.com/j2ee/dtds/web-app_2.2.dtd"&gt;</a:t>
            </a:r>
          </a:p>
          <a:p>
            <a:pPr>
              <a:lnSpc>
                <a:spcPct val="90000"/>
              </a:lnSpc>
              <a:buFont typeface="Wingdings" pitchFamily="2" charset="2"/>
              <a:buNone/>
            </a:pPr>
            <a:r>
              <a:rPr lang="en-US" altLang="en-US" sz="1800"/>
              <a:t>&lt;web-app&gt;</a:t>
            </a:r>
          </a:p>
          <a:p>
            <a:pPr>
              <a:lnSpc>
                <a:spcPct val="90000"/>
              </a:lnSpc>
              <a:buFont typeface="Wingdings" pitchFamily="2" charset="2"/>
              <a:buNone/>
            </a:pPr>
            <a:r>
              <a:rPr lang="en-US" altLang="en-US" sz="1800"/>
              <a:t>        &lt;servlet&gt;</a:t>
            </a:r>
          </a:p>
          <a:p>
            <a:pPr>
              <a:lnSpc>
                <a:spcPct val="90000"/>
              </a:lnSpc>
              <a:buFont typeface="Wingdings" pitchFamily="2" charset="2"/>
              <a:buNone/>
            </a:pPr>
            <a:r>
              <a:rPr lang="en-US" altLang="en-US" sz="1800"/>
              <a:t>                &lt;servlet-name&gt;resourceExample&lt;/servlet-name&gt;</a:t>
            </a:r>
          </a:p>
          <a:p>
            <a:pPr>
              <a:lnSpc>
                <a:spcPct val="90000"/>
              </a:lnSpc>
              <a:buFont typeface="Wingdings" pitchFamily="2" charset="2"/>
              <a:buNone/>
            </a:pPr>
            <a:r>
              <a:rPr lang="en-US" altLang="en-US" sz="1800"/>
              <a:t>                &lt;servlet-class&gt;ResourceExampleServlet&lt;/servlet-class&gt;</a:t>
            </a:r>
          </a:p>
          <a:p>
            <a:pPr>
              <a:lnSpc>
                <a:spcPct val="90000"/>
              </a:lnSpc>
              <a:buFont typeface="Wingdings" pitchFamily="2" charset="2"/>
              <a:buNone/>
            </a:pPr>
            <a:r>
              <a:rPr lang="en-US" altLang="en-US" sz="1800"/>
              <a:t>                &lt;init-param&gt;</a:t>
            </a:r>
          </a:p>
          <a:p>
            <a:pPr>
              <a:lnSpc>
                <a:spcPct val="90000"/>
              </a:lnSpc>
              <a:buFont typeface="Wingdings" pitchFamily="2" charset="2"/>
              <a:buNone/>
            </a:pPr>
            <a:r>
              <a:rPr lang="en-US" altLang="en-US" sz="1800"/>
              <a:t>                        &lt;param-name&gt;dbUser&lt;/param-name&gt;</a:t>
            </a:r>
          </a:p>
          <a:p>
            <a:pPr>
              <a:lnSpc>
                <a:spcPct val="90000"/>
              </a:lnSpc>
              <a:buFont typeface="Wingdings" pitchFamily="2" charset="2"/>
              <a:buNone/>
            </a:pPr>
            <a:r>
              <a:rPr lang="en-US" altLang="en-US" sz="1800"/>
              <a:t>                        &lt;param-value&gt;testUser&lt;/param-value&gt;</a:t>
            </a:r>
          </a:p>
          <a:p>
            <a:pPr>
              <a:lnSpc>
                <a:spcPct val="90000"/>
              </a:lnSpc>
              <a:buFont typeface="Wingdings" pitchFamily="2" charset="2"/>
              <a:buNone/>
            </a:pPr>
            <a:r>
              <a:rPr lang="en-US" altLang="en-US" sz="1800"/>
              <a:t>                &lt;/init-param&gt;</a:t>
            </a:r>
          </a:p>
          <a:p>
            <a:pPr>
              <a:lnSpc>
                <a:spcPct val="90000"/>
              </a:lnSpc>
              <a:buFont typeface="Wingdings" pitchFamily="2" charset="2"/>
              <a:buNone/>
            </a:pPr>
            <a:r>
              <a:rPr lang="en-US" altLang="en-US" sz="1800"/>
              <a:t>		     [ Repeat above for each parameter – init-param ]	</a:t>
            </a:r>
          </a:p>
          <a:p>
            <a:pPr>
              <a:lnSpc>
                <a:spcPct val="90000"/>
              </a:lnSpc>
              <a:buFont typeface="Wingdings" pitchFamily="2" charset="2"/>
              <a:buNone/>
            </a:pPr>
            <a:r>
              <a:rPr lang="en-US" altLang="en-US" sz="1800"/>
              <a:t>		&lt;/servlet&gt;</a:t>
            </a:r>
          </a:p>
          <a:p>
            <a:pPr>
              <a:lnSpc>
                <a:spcPct val="90000"/>
              </a:lnSpc>
              <a:buFont typeface="Wingdings" pitchFamily="2" charset="2"/>
              <a:buNone/>
            </a:pPr>
            <a:r>
              <a:rPr lang="en-US" altLang="en-US" sz="1800"/>
              <a:t>&lt;/web-app&gt;</a:t>
            </a:r>
          </a:p>
        </p:txBody>
      </p:sp>
    </p:spTree>
    <p:extLst>
      <p:ext uri="{BB962C8B-B14F-4D97-AF65-F5344CB8AC3E}">
        <p14:creationId xmlns:p14="http://schemas.microsoft.com/office/powerpoint/2010/main" val="111911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ResourceExampleServlet</a:t>
            </a:r>
          </a:p>
        </p:txBody>
      </p:sp>
      <p:sp>
        <p:nvSpPr>
          <p:cNvPr id="19459" name="Rectangle 3"/>
          <p:cNvSpPr>
            <a:spLocks noGrp="1" noChangeArrowheads="1"/>
          </p:cNvSpPr>
          <p:nvPr>
            <p:ph type="body" idx="1"/>
          </p:nvPr>
        </p:nvSpPr>
        <p:spPr/>
        <p:txBody>
          <a:bodyPr/>
          <a:lstStyle/>
          <a:p>
            <a:r>
              <a:rPr lang="en-US" altLang="en-US"/>
              <a:t>Define the following methods:</a:t>
            </a:r>
          </a:p>
          <a:p>
            <a:pPr lvl="1"/>
            <a:r>
              <a:rPr lang="en-US" altLang="en-US" b="1">
                <a:latin typeface="Courier New" pitchFamily="49" charset="0"/>
              </a:rPr>
              <a:t>init()</a:t>
            </a:r>
            <a:r>
              <a:rPr lang="en-US" altLang="en-US"/>
              <a:t> – initialize all member variables – safe?</a:t>
            </a:r>
          </a:p>
          <a:p>
            <a:pPr lvl="1"/>
            <a:r>
              <a:rPr lang="en-US" altLang="en-US" b="1">
                <a:latin typeface="Courier New" pitchFamily="49" charset="0"/>
              </a:rPr>
              <a:t>doGet(HttpServletRequest, HttpServletResponse)</a:t>
            </a:r>
          </a:p>
          <a:p>
            <a:pPr lvl="2"/>
            <a:r>
              <a:rPr lang="en-US" altLang="en-US"/>
              <a:t>Note: You should define the doPost() method as well, even if it just calls doGet()</a:t>
            </a:r>
          </a:p>
          <a:p>
            <a:pPr lvl="1"/>
            <a:r>
              <a:rPr lang="en-US" altLang="en-US" b="1">
                <a:latin typeface="Courier New" pitchFamily="49" charset="0"/>
              </a:rPr>
              <a:t>destroy()</a:t>
            </a:r>
          </a:p>
        </p:txBody>
      </p:sp>
    </p:spTree>
    <p:extLst>
      <p:ext uri="{BB962C8B-B14F-4D97-AF65-F5344CB8AC3E}">
        <p14:creationId xmlns:p14="http://schemas.microsoft.com/office/powerpoint/2010/main" val="148988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What about the Code? – init()</a:t>
            </a:r>
          </a:p>
        </p:txBody>
      </p:sp>
      <p:sp>
        <p:nvSpPr>
          <p:cNvPr id="24579" name="Rectangle 3"/>
          <p:cNvSpPr>
            <a:spLocks noGrp="1" noChangeArrowheads="1"/>
          </p:cNvSpPr>
          <p:nvPr>
            <p:ph type="body" idx="1"/>
          </p:nvPr>
        </p:nvSpPr>
        <p:spPr>
          <a:xfrm>
            <a:off x="0" y="1981200"/>
            <a:ext cx="9144000" cy="4114800"/>
          </a:xfrm>
        </p:spPr>
        <p:txBody>
          <a:bodyPr/>
          <a:lstStyle/>
          <a:p>
            <a:pPr>
              <a:buFont typeface="Wingdings" pitchFamily="2" charset="2"/>
              <a:buNone/>
            </a:pPr>
            <a:r>
              <a:rPr lang="en-US" altLang="en-US" sz="2000" b="1">
                <a:latin typeface="Courier New" pitchFamily="49" charset="0"/>
              </a:rPr>
              <a:t>public void init() throws ServletException {		dbUser = getServletConfig().getInitParameter( "dbUser" );</a:t>
            </a:r>
          </a:p>
          <a:p>
            <a:pPr>
              <a:buFont typeface="Wingdings" pitchFamily="2" charset="2"/>
              <a:buNone/>
            </a:pPr>
            <a:r>
              <a:rPr lang="en-US" altLang="en-US" sz="2000" b="1">
                <a:latin typeface="Courier New" pitchFamily="49" charset="0"/>
              </a:rPr>
              <a:t>		driver = getServletConfig().getInitParameter( "driver" );</a:t>
            </a:r>
          </a:p>
          <a:p>
            <a:pPr>
              <a:buFont typeface="Wingdings" pitchFamily="2" charset="2"/>
              <a:buNone/>
            </a:pPr>
            <a:r>
              <a:rPr lang="en-US" altLang="en-US" sz="2000" b="1">
                <a:latin typeface="Courier New" pitchFamily="49" charset="0"/>
              </a:rPr>
              <a:t>		dbUrl = getServletConfig().getInitParameter( "dbUrl" );</a:t>
            </a:r>
          </a:p>
          <a:p>
            <a:pPr>
              <a:buFont typeface="Wingdings" pitchFamily="2" charset="2"/>
              <a:buNone/>
            </a:pPr>
            <a:r>
              <a:rPr lang="en-US" altLang="en-US" sz="2000" b="1">
                <a:latin typeface="Courier New" pitchFamily="49" charset="0"/>
              </a:rPr>
              <a:t>		exampleMsg = getServletConfig().getInitParameter( "exampleMsg" );</a:t>
            </a:r>
          </a:p>
          <a:p>
            <a:pPr>
              <a:buFont typeface="Wingdings" pitchFamily="2" charset="2"/>
              <a:buNone/>
            </a:pPr>
            <a:r>
              <a:rPr lang="en-US" altLang="en-US" sz="2000" b="1">
                <a:latin typeface="Courier New" pitchFamily="49" charset="0"/>
              </a:rPr>
              <a:t>}</a:t>
            </a:r>
          </a:p>
        </p:txBody>
      </p:sp>
    </p:spTree>
    <p:extLst>
      <p:ext uri="{BB962C8B-B14F-4D97-AF65-F5344CB8AC3E}">
        <p14:creationId xmlns:p14="http://schemas.microsoft.com/office/powerpoint/2010/main" val="24351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What about the code? – doGet()</a:t>
            </a:r>
          </a:p>
        </p:txBody>
      </p:sp>
      <p:sp>
        <p:nvSpPr>
          <p:cNvPr id="25603" name="Rectangle 3"/>
          <p:cNvSpPr>
            <a:spLocks noGrp="1" noChangeArrowheads="1"/>
          </p:cNvSpPr>
          <p:nvPr>
            <p:ph type="body" idx="1"/>
          </p:nvPr>
        </p:nvSpPr>
        <p:spPr>
          <a:xfrm>
            <a:off x="0" y="2017713"/>
            <a:ext cx="9144000" cy="4114800"/>
          </a:xfrm>
        </p:spPr>
        <p:txBody>
          <a:bodyPr>
            <a:normAutofit fontScale="77500" lnSpcReduction="20000"/>
          </a:bodyPr>
          <a:lstStyle/>
          <a:p>
            <a:pPr>
              <a:lnSpc>
                <a:spcPct val="90000"/>
              </a:lnSpc>
              <a:buFont typeface="Wingdings" pitchFamily="2" charset="2"/>
              <a:buNone/>
            </a:pPr>
            <a:r>
              <a:rPr lang="en-US" altLang="en-US" sz="2000">
                <a:latin typeface="Courier New" pitchFamily="49" charset="0"/>
              </a:rPr>
              <a:t>response.setContentType("text/html");</a:t>
            </a:r>
          </a:p>
          <a:p>
            <a:pPr>
              <a:lnSpc>
                <a:spcPct val="90000"/>
              </a:lnSpc>
              <a:buFont typeface="Wingdings" pitchFamily="2" charset="2"/>
              <a:buNone/>
            </a:pPr>
            <a:r>
              <a:rPr lang="en-US" altLang="en-US" sz="2000">
                <a:latin typeface="Courier New" pitchFamily="49" charset="0"/>
              </a:rPr>
              <a:t>PrintWriter out = response.getWriter();</a:t>
            </a:r>
          </a:p>
          <a:p>
            <a:pPr>
              <a:lnSpc>
                <a:spcPct val="90000"/>
              </a:lnSpc>
            </a:pPr>
            <a:endParaRPr lang="en-US" altLang="en-US" sz="2000">
              <a:latin typeface="Courier New" pitchFamily="49" charset="0"/>
            </a:endParaRPr>
          </a:p>
          <a:p>
            <a:pPr>
              <a:lnSpc>
                <a:spcPct val="90000"/>
              </a:lnSpc>
              <a:buFont typeface="Wingdings" pitchFamily="2" charset="2"/>
              <a:buNone/>
            </a:pPr>
            <a:r>
              <a:rPr lang="en-US" altLang="en-US" sz="2000">
                <a:latin typeface="Courier New" pitchFamily="49" charset="0"/>
              </a:rPr>
              <a:t>out.println("&lt;html&gt;");</a:t>
            </a:r>
          </a:p>
          <a:p>
            <a:pPr>
              <a:lnSpc>
                <a:spcPct val="90000"/>
              </a:lnSpc>
              <a:buFont typeface="Wingdings" pitchFamily="2" charset="2"/>
              <a:buNone/>
            </a:pPr>
            <a:r>
              <a:rPr lang="en-US" altLang="en-US" sz="2000">
                <a:latin typeface="Courier New" pitchFamily="49" charset="0"/>
              </a:rPr>
              <a:t>out.println("&lt;head&gt;&lt;title&gt;Resource Example Servlet&lt;/title&gt;&lt;/head&gt;");</a:t>
            </a:r>
          </a:p>
          <a:p>
            <a:pPr>
              <a:lnSpc>
                <a:spcPct val="90000"/>
              </a:lnSpc>
              <a:buFont typeface="Wingdings" pitchFamily="2" charset="2"/>
              <a:buNone/>
            </a:pPr>
            <a:r>
              <a:rPr lang="en-US" altLang="en-US" sz="2000">
                <a:latin typeface="Courier New" pitchFamily="49" charset="0"/>
              </a:rPr>
              <a:t>out.println("&lt;body&gt;");</a:t>
            </a:r>
          </a:p>
          <a:p>
            <a:pPr>
              <a:lnSpc>
                <a:spcPct val="90000"/>
              </a:lnSpc>
              <a:buFont typeface="Wingdings" pitchFamily="2" charset="2"/>
              <a:buNone/>
            </a:pPr>
            <a:r>
              <a:rPr lang="en-US" altLang="en-US" sz="2000">
                <a:latin typeface="Courier New" pitchFamily="49" charset="0"/>
              </a:rPr>
              <a:t>out.println("&lt;H3&gt;Resource Example Servlet&lt;/H3&gt;");</a:t>
            </a:r>
          </a:p>
          <a:p>
            <a:pPr>
              <a:lnSpc>
                <a:spcPct val="90000"/>
              </a:lnSpc>
              <a:buFont typeface="Wingdings" pitchFamily="2" charset="2"/>
              <a:buNone/>
            </a:pPr>
            <a:r>
              <a:rPr lang="en-US" altLang="en-US" sz="2000">
                <a:latin typeface="Courier New" pitchFamily="49" charset="0"/>
              </a:rPr>
              <a:t>out.println("&lt;p&gt;I could really do some damage if I only knew how to use those" +</a:t>
            </a:r>
          </a:p>
          <a:p>
            <a:pPr>
              <a:lnSpc>
                <a:spcPct val="90000"/>
              </a:lnSpc>
              <a:buFont typeface="Wingdings" pitchFamily="2" charset="2"/>
              <a:buNone/>
            </a:pPr>
            <a:r>
              <a:rPr lang="en-US" altLang="en-US" sz="2000">
                <a:latin typeface="Courier New" pitchFamily="49" charset="0"/>
              </a:rPr>
              <a:t>" JDBC libraries!&lt;br&gt;I mean I have:&lt;br&gt;" );</a:t>
            </a:r>
          </a:p>
          <a:p>
            <a:pPr>
              <a:lnSpc>
                <a:spcPct val="90000"/>
              </a:lnSpc>
              <a:buFont typeface="Wingdings" pitchFamily="2" charset="2"/>
              <a:buNone/>
            </a:pPr>
            <a:r>
              <a:rPr lang="en-US" altLang="en-US" sz="2000">
                <a:latin typeface="Courier New" pitchFamily="49" charset="0"/>
              </a:rPr>
              <a:t>out.println("&lt;ul&gt;");</a:t>
            </a:r>
          </a:p>
          <a:p>
            <a:pPr>
              <a:lnSpc>
                <a:spcPct val="90000"/>
              </a:lnSpc>
              <a:buFont typeface="Wingdings" pitchFamily="2" charset="2"/>
              <a:buNone/>
            </a:pPr>
            <a:r>
              <a:rPr lang="en-US" altLang="en-US" sz="2000">
                <a:latin typeface="Courier New" pitchFamily="49" charset="0"/>
              </a:rPr>
              <a:t>out.println("&lt;li&gt;User: " + dbUser );</a:t>
            </a:r>
          </a:p>
          <a:p>
            <a:pPr>
              <a:lnSpc>
                <a:spcPct val="90000"/>
              </a:lnSpc>
              <a:buFont typeface="Wingdings" pitchFamily="2" charset="2"/>
              <a:buNone/>
            </a:pPr>
            <a:r>
              <a:rPr lang="en-US" altLang="en-US" sz="2000">
                <a:latin typeface="Courier New" pitchFamily="49" charset="0"/>
              </a:rPr>
              <a:t>out.println("&lt;li&gt;URL: " + dbUrl );</a:t>
            </a:r>
          </a:p>
          <a:p>
            <a:pPr>
              <a:lnSpc>
                <a:spcPct val="90000"/>
              </a:lnSpc>
              <a:buFont typeface="Wingdings" pitchFamily="2" charset="2"/>
              <a:buNone/>
            </a:pPr>
            <a:r>
              <a:rPr lang="en-US" altLang="en-US" sz="2000">
                <a:latin typeface="Courier New" pitchFamily="49" charset="0"/>
              </a:rPr>
              <a:t>out.println("&lt;li&gt;Driver: " + driver );</a:t>
            </a:r>
          </a:p>
          <a:p>
            <a:pPr>
              <a:lnSpc>
                <a:spcPct val="90000"/>
              </a:lnSpc>
              <a:buFont typeface="Wingdings" pitchFamily="2" charset="2"/>
              <a:buNone/>
            </a:pPr>
            <a:r>
              <a:rPr lang="en-US" altLang="en-US" sz="2000">
                <a:latin typeface="Courier New" pitchFamily="49" charset="0"/>
              </a:rPr>
              <a:t>out.println("&lt;/ul&gt;");</a:t>
            </a:r>
          </a:p>
          <a:p>
            <a:pPr>
              <a:lnSpc>
                <a:spcPct val="90000"/>
              </a:lnSpc>
              <a:buFont typeface="Wingdings" pitchFamily="2" charset="2"/>
              <a:buNone/>
            </a:pPr>
            <a:r>
              <a:rPr lang="en-US" altLang="en-US" sz="2000">
                <a:latin typeface="Courier New" pitchFamily="49" charset="0"/>
              </a:rPr>
              <a:t>out.println("&lt;p&gt;" + exampleMsg + "&lt;/p&gt;");</a:t>
            </a:r>
          </a:p>
          <a:p>
            <a:pPr>
              <a:lnSpc>
                <a:spcPct val="90000"/>
              </a:lnSpc>
              <a:buFont typeface="Wingdings" pitchFamily="2" charset="2"/>
              <a:buNone/>
            </a:pPr>
            <a:r>
              <a:rPr lang="en-US" altLang="en-US" sz="2000">
                <a:latin typeface="Courier New" pitchFamily="49" charset="0"/>
              </a:rPr>
              <a:t>out.println("&lt;/body&gt;");</a:t>
            </a:r>
          </a:p>
          <a:p>
            <a:pPr>
              <a:lnSpc>
                <a:spcPct val="90000"/>
              </a:lnSpc>
              <a:buFont typeface="Wingdings" pitchFamily="2" charset="2"/>
              <a:buNone/>
            </a:pPr>
            <a:r>
              <a:rPr lang="en-US" altLang="en-US" sz="2000">
                <a:latin typeface="Courier New" pitchFamily="49" charset="0"/>
              </a:rPr>
              <a:t>        out.println("&lt;/html&gt;");</a:t>
            </a:r>
          </a:p>
        </p:txBody>
      </p:sp>
    </p:spTree>
    <p:extLst>
      <p:ext uri="{BB962C8B-B14F-4D97-AF65-F5344CB8AC3E}">
        <p14:creationId xmlns:p14="http://schemas.microsoft.com/office/powerpoint/2010/main" val="75240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76200"/>
            <a:ext cx="9144000" cy="990600"/>
          </a:xfrm>
          <a:noFill/>
          <a:ln w="76200" cap="flat" cmpd="tri">
            <a:solidFill>
              <a:schemeClr val="bg2"/>
            </a:solidFill>
            <a:miter lim="800000"/>
            <a:headEnd/>
            <a:tailEnd/>
          </a:ln>
          <a:extLst>
            <a:ext uri="{909E8E84-426E-40DD-AFC4-6F175D3DCCD1}">
              <a14:hiddenFill xmlns:a14="http://schemas.microsoft.com/office/drawing/2010/main">
                <a:solidFill>
                  <a:schemeClr val="accent1">
                    <a:alpha val="50000"/>
                  </a:schemeClr>
                </a:solidFill>
              </a14:hiddenFill>
            </a:ext>
          </a:extLst>
        </p:spPr>
        <p:txBody>
          <a:bodyPr/>
          <a:lstStyle/>
          <a:p>
            <a:pPr marL="341313" indent="-341313"/>
            <a:r>
              <a:rPr lang="en-US" altLang="en-US" sz="3600" b="1">
                <a:solidFill>
                  <a:schemeClr val="accent2"/>
                </a:solidFill>
              </a:rPr>
              <a:t>What is a Custom Tag Library?</a:t>
            </a:r>
          </a:p>
        </p:txBody>
      </p:sp>
      <p:sp>
        <p:nvSpPr>
          <p:cNvPr id="12291" name="Rectangle 3"/>
          <p:cNvSpPr>
            <a:spLocks noGrp="1" noChangeArrowheads="1"/>
          </p:cNvSpPr>
          <p:nvPr>
            <p:ph type="body" idx="1"/>
          </p:nvPr>
        </p:nvSpPr>
        <p:spPr>
          <a:xfrm>
            <a:off x="228600" y="1371600"/>
            <a:ext cx="8534400" cy="5181600"/>
          </a:xfrm>
          <a:noFill/>
          <a:ln/>
        </p:spPr>
        <p:txBody>
          <a:bodyPr/>
          <a:lstStyle/>
          <a:p>
            <a:pPr>
              <a:lnSpc>
                <a:spcPct val="110000"/>
              </a:lnSpc>
            </a:pPr>
            <a:r>
              <a:rPr lang="en-US" altLang="en-US" sz="2800"/>
              <a:t>collection of custom actions (tags) made available in a JSP page</a:t>
            </a:r>
          </a:p>
          <a:p>
            <a:pPr>
              <a:lnSpc>
                <a:spcPct val="110000"/>
              </a:lnSpc>
            </a:pPr>
            <a:r>
              <a:rPr lang="en-US" altLang="en-US" sz="2800"/>
              <a:t>standardized to be portable  between different JSP containers</a:t>
            </a:r>
          </a:p>
          <a:p>
            <a:pPr>
              <a:lnSpc>
                <a:spcPct val="110000"/>
              </a:lnSpc>
            </a:pPr>
            <a:r>
              <a:rPr lang="en-US" altLang="en-US" sz="2800">
                <a:solidFill>
                  <a:srgbClr val="3333CC"/>
                </a:solidFill>
              </a:rPr>
              <a:t>make it possible to write JSP pages without the use of scripting elements (embedded java fragments of code)</a:t>
            </a:r>
          </a:p>
          <a:p>
            <a:pPr lvl="1">
              <a:lnSpc>
                <a:spcPct val="110000"/>
              </a:lnSpc>
            </a:pPr>
            <a:r>
              <a:rPr lang="en-US" altLang="en-US" sz="2400"/>
              <a:t>code is easier to maintain</a:t>
            </a:r>
          </a:p>
          <a:p>
            <a:pPr lvl="1">
              <a:lnSpc>
                <a:spcPct val="110000"/>
              </a:lnSpc>
            </a:pPr>
            <a:r>
              <a:rPr lang="en-US" altLang="en-US" sz="2400"/>
              <a:t>logic is separated from presentation</a:t>
            </a:r>
          </a:p>
          <a:p>
            <a:pPr lvl="1">
              <a:lnSpc>
                <a:spcPct val="110000"/>
              </a:lnSpc>
            </a:pPr>
            <a:r>
              <a:rPr lang="en-US" altLang="en-US" sz="2400"/>
              <a:t>web designer role separated from java developer</a:t>
            </a:r>
          </a:p>
        </p:txBody>
      </p:sp>
    </p:spTree>
    <p:extLst>
      <p:ext uri="{BB962C8B-B14F-4D97-AF65-F5344CB8AC3E}">
        <p14:creationId xmlns:p14="http://schemas.microsoft.com/office/powerpoint/2010/main" val="1158664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en-US"/>
              <a:t>What about the code? – destroy()</a:t>
            </a:r>
          </a:p>
        </p:txBody>
      </p:sp>
      <p:sp>
        <p:nvSpPr>
          <p:cNvPr id="26627" name="Rectangle 3"/>
          <p:cNvSpPr>
            <a:spLocks noGrp="1" noChangeArrowheads="1"/>
          </p:cNvSpPr>
          <p:nvPr>
            <p:ph type="body" idx="1"/>
          </p:nvPr>
        </p:nvSpPr>
        <p:spPr/>
        <p:txBody>
          <a:bodyPr/>
          <a:lstStyle/>
          <a:p>
            <a:pPr>
              <a:buFont typeface="Wingdings" pitchFamily="2" charset="2"/>
              <a:buNone/>
            </a:pPr>
            <a:endParaRPr lang="en-US" altLang="en-US" b="1">
              <a:latin typeface="Courier New" pitchFamily="49" charset="0"/>
            </a:endParaRPr>
          </a:p>
          <a:p>
            <a:pPr>
              <a:buFont typeface="Wingdings" pitchFamily="2" charset="2"/>
              <a:buNone/>
            </a:pPr>
            <a:r>
              <a:rPr lang="en-US" altLang="en-US" b="1">
                <a:latin typeface="Courier New" pitchFamily="49" charset="0"/>
              </a:rPr>
              <a:t>public void destroy() {</a:t>
            </a:r>
          </a:p>
          <a:p>
            <a:pPr>
              <a:buFont typeface="Wingdings" pitchFamily="2" charset="2"/>
              <a:buNone/>
            </a:pPr>
            <a:r>
              <a:rPr lang="en-US" altLang="en-US" b="1">
                <a:latin typeface="Courier New" pitchFamily="49" charset="0"/>
              </a:rPr>
              <a:t>    dbUser = null;</a:t>
            </a:r>
          </a:p>
          <a:p>
            <a:pPr>
              <a:buFont typeface="Wingdings" pitchFamily="2" charset="2"/>
              <a:buNone/>
            </a:pPr>
            <a:r>
              <a:rPr lang="en-US" altLang="en-US" b="1">
                <a:latin typeface="Courier New" pitchFamily="49" charset="0"/>
              </a:rPr>
              <a:t>		driver = null;</a:t>
            </a:r>
          </a:p>
          <a:p>
            <a:pPr>
              <a:buFont typeface="Wingdings" pitchFamily="2" charset="2"/>
              <a:buNone/>
            </a:pPr>
            <a:r>
              <a:rPr lang="en-US" altLang="en-US" b="1">
                <a:latin typeface="Courier New" pitchFamily="49" charset="0"/>
              </a:rPr>
              <a:t>    dbUrl = null;</a:t>
            </a:r>
          </a:p>
          <a:p>
            <a:pPr>
              <a:buFont typeface="Wingdings" pitchFamily="2" charset="2"/>
              <a:buNone/>
            </a:pPr>
            <a:r>
              <a:rPr lang="en-US" altLang="en-US" b="1">
                <a:latin typeface="Courier New" pitchFamily="49" charset="0"/>
              </a:rPr>
              <a:t>}</a:t>
            </a:r>
          </a:p>
          <a:p>
            <a:pPr>
              <a:buFont typeface="Wingdings" pitchFamily="2" charset="2"/>
              <a:buNone/>
            </a:pPr>
            <a:endParaRPr lang="en-US" altLang="en-US" b="1">
              <a:latin typeface="Courier New" pitchFamily="49" charset="0"/>
            </a:endParaRPr>
          </a:p>
        </p:txBody>
      </p:sp>
    </p:spTree>
    <p:extLst>
      <p:ext uri="{BB962C8B-B14F-4D97-AF65-F5344CB8AC3E}">
        <p14:creationId xmlns:p14="http://schemas.microsoft.com/office/powerpoint/2010/main" val="2088249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altLang="en-US"/>
              <a:t>HttpServletRequest &amp;</a:t>
            </a:r>
            <a:br>
              <a:rPr lang="en-US" altLang="en-US"/>
            </a:br>
            <a:r>
              <a:rPr lang="en-US" altLang="en-US"/>
              <a:t>HttpServletResponse</a:t>
            </a:r>
          </a:p>
        </p:txBody>
      </p:sp>
      <p:sp>
        <p:nvSpPr>
          <p:cNvPr id="20483" name="Rectangle 3"/>
          <p:cNvSpPr>
            <a:spLocks noGrp="1" noChangeArrowheads="1"/>
          </p:cNvSpPr>
          <p:nvPr>
            <p:ph type="body" idx="1"/>
          </p:nvPr>
        </p:nvSpPr>
        <p:spPr/>
        <p:txBody>
          <a:bodyPr/>
          <a:lstStyle/>
          <a:p>
            <a:r>
              <a:rPr lang="en-US" altLang="en-US"/>
              <a:t>Interfaces used for accessing request parameters and constructing client responses.</a:t>
            </a:r>
          </a:p>
          <a:p>
            <a:r>
              <a:rPr lang="en-US" altLang="en-US"/>
              <a:t>The web container has concrete objects which implement these interfaces and passes into the servlet.</a:t>
            </a:r>
          </a:p>
        </p:txBody>
      </p:sp>
    </p:spTree>
    <p:extLst>
      <p:ext uri="{BB962C8B-B14F-4D97-AF65-F5344CB8AC3E}">
        <p14:creationId xmlns:p14="http://schemas.microsoft.com/office/powerpoint/2010/main" val="2003495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ChangeArrowheads="1"/>
          </p:cNvSpPr>
          <p:nvPr/>
        </p:nvSpPr>
        <p:spPr bwMode="auto">
          <a:xfrm>
            <a:off x="1219200" y="4648200"/>
            <a:ext cx="6705600" cy="1600200"/>
          </a:xfrm>
          <a:prstGeom prst="rect">
            <a:avLst/>
          </a:prstGeom>
          <a:solidFill>
            <a:srgbClr val="D7D7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6" name="Rectangle 2"/>
          <p:cNvSpPr>
            <a:spLocks noGrp="1" noChangeArrowheads="1"/>
          </p:cNvSpPr>
          <p:nvPr>
            <p:ph type="title"/>
          </p:nvPr>
        </p:nvSpPr>
        <p:spPr/>
        <p:txBody>
          <a:bodyPr/>
          <a:lstStyle/>
          <a:p>
            <a:r>
              <a:rPr lang="en-US" altLang="en-US"/>
              <a:t>Servlet Sessions</a:t>
            </a:r>
          </a:p>
        </p:txBody>
      </p:sp>
      <p:sp>
        <p:nvSpPr>
          <p:cNvPr id="21507" name="Rectangle 3"/>
          <p:cNvSpPr>
            <a:spLocks noGrp="1" noChangeArrowheads="1"/>
          </p:cNvSpPr>
          <p:nvPr>
            <p:ph type="body" idx="1"/>
          </p:nvPr>
        </p:nvSpPr>
        <p:spPr>
          <a:xfrm>
            <a:off x="1219200" y="1828800"/>
            <a:ext cx="7772400" cy="1335088"/>
          </a:xfrm>
        </p:spPr>
        <p:txBody>
          <a:bodyPr>
            <a:normAutofit fontScale="77500" lnSpcReduction="20000"/>
          </a:bodyPr>
          <a:lstStyle/>
          <a:p>
            <a:pPr>
              <a:lnSpc>
                <a:spcPct val="90000"/>
              </a:lnSpc>
            </a:pPr>
            <a:r>
              <a:rPr lang="en-US" altLang="en-US" sz="2800"/>
              <a:t>Since http protocol is stateless, Java API provides the following techniques for session tracking:</a:t>
            </a:r>
          </a:p>
          <a:p>
            <a:pPr lvl="1">
              <a:lnSpc>
                <a:spcPct val="90000"/>
              </a:lnSpc>
            </a:pPr>
            <a:r>
              <a:rPr lang="en-US" altLang="en-US" sz="2000"/>
              <a:t>URL rewriting</a:t>
            </a:r>
          </a:p>
          <a:p>
            <a:pPr lvl="1">
              <a:lnSpc>
                <a:spcPct val="90000"/>
              </a:lnSpc>
            </a:pPr>
            <a:r>
              <a:rPr lang="en-US" altLang="en-US" sz="2000"/>
              <a:t>Cookies</a:t>
            </a:r>
          </a:p>
          <a:p>
            <a:pPr lvl="1">
              <a:lnSpc>
                <a:spcPct val="90000"/>
              </a:lnSpc>
            </a:pPr>
            <a:r>
              <a:rPr lang="en-US" altLang="en-US" sz="2000"/>
              <a:t>Hidden form fields</a:t>
            </a:r>
          </a:p>
        </p:txBody>
      </p:sp>
      <p:sp>
        <p:nvSpPr>
          <p:cNvPr id="21510" name="Rectangle 6"/>
          <p:cNvSpPr>
            <a:spLocks noChangeArrowheads="1"/>
          </p:cNvSpPr>
          <p:nvPr/>
        </p:nvSpPr>
        <p:spPr bwMode="auto">
          <a:xfrm>
            <a:off x="1447800" y="4876800"/>
            <a:ext cx="1600200" cy="1066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Client</a:t>
            </a:r>
          </a:p>
        </p:txBody>
      </p:sp>
      <p:sp>
        <p:nvSpPr>
          <p:cNvPr id="21511" name="Rectangle 7"/>
          <p:cNvSpPr>
            <a:spLocks noChangeArrowheads="1"/>
          </p:cNvSpPr>
          <p:nvPr/>
        </p:nvSpPr>
        <p:spPr bwMode="auto">
          <a:xfrm>
            <a:off x="5943600" y="4876800"/>
            <a:ext cx="1600200" cy="10668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Server</a:t>
            </a:r>
          </a:p>
        </p:txBody>
      </p:sp>
      <p:sp>
        <p:nvSpPr>
          <p:cNvPr id="21513" name="Line 9"/>
          <p:cNvSpPr>
            <a:spLocks noChangeShapeType="1"/>
          </p:cNvSpPr>
          <p:nvPr/>
        </p:nvSpPr>
        <p:spPr bwMode="auto">
          <a:xfrm flipH="1">
            <a:off x="3048000" y="51054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4" name="Line 10"/>
          <p:cNvSpPr>
            <a:spLocks noChangeShapeType="1"/>
          </p:cNvSpPr>
          <p:nvPr/>
        </p:nvSpPr>
        <p:spPr bwMode="auto">
          <a:xfrm>
            <a:off x="3048000" y="57150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5" name="Text Box 11"/>
          <p:cNvSpPr txBox="1">
            <a:spLocks noChangeArrowheads="1"/>
          </p:cNvSpPr>
          <p:nvPr/>
        </p:nvSpPr>
        <p:spPr bwMode="auto">
          <a:xfrm>
            <a:off x="2286000" y="41910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Response with a Token</a:t>
            </a:r>
          </a:p>
        </p:txBody>
      </p:sp>
      <p:sp>
        <p:nvSpPr>
          <p:cNvPr id="21516" name="Text Box 12"/>
          <p:cNvSpPr txBox="1">
            <a:spLocks noChangeArrowheads="1"/>
          </p:cNvSpPr>
          <p:nvPr/>
        </p:nvSpPr>
        <p:spPr bwMode="auto">
          <a:xfrm>
            <a:off x="2438400" y="62484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Request with a Token</a:t>
            </a:r>
          </a:p>
        </p:txBody>
      </p:sp>
    </p:spTree>
    <p:extLst>
      <p:ext uri="{BB962C8B-B14F-4D97-AF65-F5344CB8AC3E}">
        <p14:creationId xmlns:p14="http://schemas.microsoft.com/office/powerpoint/2010/main" val="398653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Servlet Sessions</a:t>
            </a:r>
          </a:p>
        </p:txBody>
      </p:sp>
      <p:sp>
        <p:nvSpPr>
          <p:cNvPr id="27651" name="Rectangle 3"/>
          <p:cNvSpPr>
            <a:spLocks noGrp="1" noChangeArrowheads="1"/>
          </p:cNvSpPr>
          <p:nvPr>
            <p:ph type="body" idx="1"/>
          </p:nvPr>
        </p:nvSpPr>
        <p:spPr>
          <a:xfrm>
            <a:off x="762000" y="1905000"/>
            <a:ext cx="8193088" cy="4114800"/>
          </a:xfrm>
        </p:spPr>
        <p:txBody>
          <a:bodyPr>
            <a:normAutofit fontScale="92500" lnSpcReduction="10000"/>
          </a:bodyPr>
          <a:lstStyle/>
          <a:p>
            <a:pPr>
              <a:lnSpc>
                <a:spcPct val="90000"/>
              </a:lnSpc>
            </a:pPr>
            <a:r>
              <a:rPr lang="en-US" altLang="en-US" sz="2800"/>
              <a:t>URL Write – Facilitated through methods in the response interface</a:t>
            </a:r>
          </a:p>
          <a:p>
            <a:pPr lvl="1">
              <a:lnSpc>
                <a:spcPct val="90000"/>
              </a:lnSpc>
            </a:pPr>
            <a:r>
              <a:rPr lang="en-US" altLang="en-US" sz="1800" b="1">
                <a:latin typeface="Courier New" pitchFamily="49" charset="0"/>
              </a:rPr>
              <a:t>http://bradsmachine.com?jsessionid=00988988</a:t>
            </a:r>
          </a:p>
          <a:p>
            <a:pPr>
              <a:lnSpc>
                <a:spcPct val="90000"/>
              </a:lnSpc>
            </a:pPr>
            <a:r>
              <a:rPr lang="en-US" altLang="en-US" sz="2800"/>
              <a:t>Hidden fields - </a:t>
            </a:r>
            <a:r>
              <a:rPr lang="en-US" altLang="en-US" sz="2000" b="1">
                <a:latin typeface="Courier New" pitchFamily="49" charset="0"/>
              </a:rPr>
              <a:t>&lt;input type=“hidden” name=“jsessionid” value=“00988988”&gt;</a:t>
            </a:r>
          </a:p>
          <a:p>
            <a:pPr>
              <a:lnSpc>
                <a:spcPct val="90000"/>
              </a:lnSpc>
            </a:pPr>
            <a:r>
              <a:rPr lang="en-US" altLang="en-US" sz="2800"/>
              <a:t>Cookies</a:t>
            </a:r>
          </a:p>
          <a:p>
            <a:pPr lvl="1">
              <a:lnSpc>
                <a:spcPct val="90000"/>
              </a:lnSpc>
            </a:pPr>
            <a:r>
              <a:rPr lang="en-US" altLang="en-US" sz="2400"/>
              <a:t>Cookie c = new Cookie(“uid”, “brad”);</a:t>
            </a:r>
          </a:p>
          <a:p>
            <a:pPr lvl="1">
              <a:lnSpc>
                <a:spcPct val="90000"/>
              </a:lnSpc>
            </a:pPr>
            <a:r>
              <a:rPr lang="en-US" altLang="en-US" sz="2400"/>
              <a:t>c.setMaxAge(60);</a:t>
            </a:r>
          </a:p>
          <a:p>
            <a:pPr lvl="1">
              <a:lnSpc>
                <a:spcPct val="90000"/>
              </a:lnSpc>
            </a:pPr>
            <a:r>
              <a:rPr lang="en-US" altLang="en-US" sz="2400"/>
              <a:t>c.setDomain(“bradsmachine”);</a:t>
            </a:r>
          </a:p>
          <a:p>
            <a:pPr lvl="1">
              <a:lnSpc>
                <a:spcPct val="90000"/>
              </a:lnSpc>
            </a:pPr>
            <a:r>
              <a:rPr lang="en-US" altLang="en-US" sz="2400"/>
              <a:t>c.setPath(“/”);</a:t>
            </a:r>
          </a:p>
          <a:p>
            <a:pPr lvl="1">
              <a:lnSpc>
                <a:spcPct val="90000"/>
              </a:lnSpc>
            </a:pPr>
            <a:r>
              <a:rPr lang="en-US" altLang="en-US" sz="2400"/>
              <a:t>response.addCookie(c);</a:t>
            </a:r>
          </a:p>
          <a:p>
            <a:pPr>
              <a:lnSpc>
                <a:spcPct val="90000"/>
              </a:lnSpc>
            </a:pPr>
            <a:r>
              <a:rPr lang="en-US" altLang="en-US" sz="2000"/>
              <a:t>Servlet API requires that web containers implement session tracking using cookies.</a:t>
            </a:r>
          </a:p>
        </p:txBody>
      </p:sp>
    </p:spTree>
    <p:extLst>
      <p:ext uri="{BB962C8B-B14F-4D97-AF65-F5344CB8AC3E}">
        <p14:creationId xmlns:p14="http://schemas.microsoft.com/office/powerpoint/2010/main" val="140410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HttpSession</a:t>
            </a:r>
          </a:p>
        </p:txBody>
      </p:sp>
      <p:sp>
        <p:nvSpPr>
          <p:cNvPr id="28675" name="Rectangle 3"/>
          <p:cNvSpPr>
            <a:spLocks noGrp="1" noChangeArrowheads="1"/>
          </p:cNvSpPr>
          <p:nvPr>
            <p:ph type="body" idx="1"/>
          </p:nvPr>
        </p:nvSpPr>
        <p:spPr>
          <a:xfrm>
            <a:off x="762000" y="1905000"/>
            <a:ext cx="8382000" cy="4114800"/>
          </a:xfrm>
        </p:spPr>
        <p:txBody>
          <a:bodyPr>
            <a:normAutofit fontScale="92500" lnSpcReduction="10000"/>
          </a:bodyPr>
          <a:lstStyle/>
          <a:p>
            <a:pPr>
              <a:lnSpc>
                <a:spcPct val="90000"/>
              </a:lnSpc>
            </a:pPr>
            <a:r>
              <a:rPr lang="en-US" altLang="en-US" sz="2800"/>
              <a:t>Web containers provide an implementation of this interface to provide session tracking.</a:t>
            </a:r>
          </a:p>
          <a:p>
            <a:pPr>
              <a:lnSpc>
                <a:spcPct val="90000"/>
              </a:lnSpc>
            </a:pPr>
            <a:r>
              <a:rPr lang="en-US" altLang="en-US" sz="2800"/>
              <a:t>Session objects can be retrieved from the HttpRequest object also provided by the container.</a:t>
            </a:r>
          </a:p>
          <a:p>
            <a:pPr>
              <a:lnSpc>
                <a:spcPct val="90000"/>
              </a:lnSpc>
              <a:buFont typeface="Wingdings" pitchFamily="2" charset="2"/>
              <a:buNone/>
            </a:pPr>
            <a:r>
              <a:rPr lang="en-US" altLang="en-US" sz="2400">
                <a:latin typeface="Courier New" pitchFamily="49" charset="0"/>
              </a:rPr>
              <a:t>	</a:t>
            </a:r>
            <a:r>
              <a:rPr lang="en-US" altLang="en-US" sz="2400" b="1">
                <a:latin typeface="Courier New" pitchFamily="49" charset="0"/>
              </a:rPr>
              <a:t>HttpSession session = request.getSession();</a:t>
            </a:r>
          </a:p>
          <a:p>
            <a:pPr>
              <a:lnSpc>
                <a:spcPct val="90000"/>
              </a:lnSpc>
            </a:pPr>
            <a:endParaRPr lang="en-US" altLang="en-US" sz="2800"/>
          </a:p>
          <a:p>
            <a:pPr>
              <a:lnSpc>
                <a:spcPct val="90000"/>
              </a:lnSpc>
            </a:pPr>
            <a:r>
              <a:rPr lang="en-US" altLang="en-US" sz="2800"/>
              <a:t>If a session object does not exist for the client, one will be created.</a:t>
            </a:r>
          </a:p>
          <a:p>
            <a:pPr>
              <a:lnSpc>
                <a:spcPct val="90000"/>
              </a:lnSpc>
            </a:pPr>
            <a:r>
              <a:rPr lang="en-US" altLang="en-US" sz="2800"/>
              <a:t>The duration of this session object can be configured in the web.xml file or in a servlet, </a:t>
            </a:r>
            <a:r>
              <a:rPr lang="en-US" altLang="en-US" sz="2400" b="1">
                <a:latin typeface="Courier New" pitchFamily="49" charset="0"/>
              </a:rPr>
              <a:t>setMaxInactiveInterval( int interval );</a:t>
            </a:r>
          </a:p>
        </p:txBody>
      </p:sp>
    </p:spTree>
    <p:extLst>
      <p:ext uri="{BB962C8B-B14F-4D97-AF65-F5344CB8AC3E}">
        <p14:creationId xmlns:p14="http://schemas.microsoft.com/office/powerpoint/2010/main" val="6616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Session Example Servlet</a:t>
            </a:r>
          </a:p>
        </p:txBody>
      </p:sp>
    </p:spTree>
    <p:extLst>
      <p:ext uri="{BB962C8B-B14F-4D97-AF65-F5344CB8AC3E}">
        <p14:creationId xmlns:p14="http://schemas.microsoft.com/office/powerpoint/2010/main" val="2646526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Servlet Context</a:t>
            </a:r>
          </a:p>
        </p:txBody>
      </p:sp>
      <p:sp>
        <p:nvSpPr>
          <p:cNvPr id="29699" name="Rectangle 3"/>
          <p:cNvSpPr>
            <a:spLocks noGrp="1" noChangeArrowheads="1"/>
          </p:cNvSpPr>
          <p:nvPr>
            <p:ph type="body" idx="1"/>
          </p:nvPr>
        </p:nvSpPr>
        <p:spPr/>
        <p:txBody>
          <a:bodyPr/>
          <a:lstStyle/>
          <a:p>
            <a:pPr>
              <a:lnSpc>
                <a:spcPct val="90000"/>
              </a:lnSpc>
            </a:pPr>
            <a:r>
              <a:rPr lang="en-US" altLang="en-US" sz="2800"/>
              <a:t>Servlet API provides an interface for storing information that is relevant to all servlets being hosted in a web application.</a:t>
            </a:r>
          </a:p>
          <a:p>
            <a:pPr>
              <a:lnSpc>
                <a:spcPct val="90000"/>
              </a:lnSpc>
            </a:pPr>
            <a:r>
              <a:rPr lang="en-US" altLang="en-US" sz="2800"/>
              <a:t>Common for facilities like application logging, access to other resources (Database Connection Pools), and request dispatching.</a:t>
            </a:r>
          </a:p>
          <a:p>
            <a:pPr>
              <a:lnSpc>
                <a:spcPct val="90000"/>
              </a:lnSpc>
            </a:pPr>
            <a:r>
              <a:rPr lang="en-US" altLang="en-US" sz="2800"/>
              <a:t>There is one context per web application per JVM.</a:t>
            </a:r>
          </a:p>
          <a:p>
            <a:pPr>
              <a:lnSpc>
                <a:spcPct val="90000"/>
              </a:lnSpc>
            </a:pPr>
            <a:r>
              <a:rPr lang="en-US" altLang="en-US" sz="2800"/>
              <a:t>Parameter information is configured in the web.xml file in name/value pairs.</a:t>
            </a:r>
          </a:p>
        </p:txBody>
      </p:sp>
    </p:spTree>
    <p:extLst>
      <p:ext uri="{BB962C8B-B14F-4D97-AF65-F5344CB8AC3E}">
        <p14:creationId xmlns:p14="http://schemas.microsoft.com/office/powerpoint/2010/main" val="2654082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altLang="en-US"/>
              <a:t>Proposed Architecture of Web Applications</a:t>
            </a:r>
          </a:p>
        </p:txBody>
      </p:sp>
      <p:sp>
        <p:nvSpPr>
          <p:cNvPr id="32772" name="Rectangle 4"/>
          <p:cNvSpPr>
            <a:spLocks noChangeArrowheads="1"/>
          </p:cNvSpPr>
          <p:nvPr/>
        </p:nvSpPr>
        <p:spPr bwMode="auto">
          <a:xfrm>
            <a:off x="1676400" y="2209800"/>
            <a:ext cx="5562600" cy="1066800"/>
          </a:xfrm>
          <a:prstGeom prst="rect">
            <a:avLst/>
          </a:prstGeom>
          <a:solidFill>
            <a:schemeClr val="accent2"/>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en-US"/>
              <a:t>Presentation Layer (JSP, HTML, WML)</a:t>
            </a:r>
          </a:p>
        </p:txBody>
      </p:sp>
      <p:sp>
        <p:nvSpPr>
          <p:cNvPr id="32773" name="Rectangle 5"/>
          <p:cNvSpPr>
            <a:spLocks noChangeArrowheads="1"/>
          </p:cNvSpPr>
          <p:nvPr/>
        </p:nvSpPr>
        <p:spPr bwMode="auto">
          <a:xfrm>
            <a:off x="1752600" y="3657600"/>
            <a:ext cx="5562600" cy="1066800"/>
          </a:xfrm>
          <a:prstGeom prst="rect">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en-US">
                <a:solidFill>
                  <a:schemeClr val="bg1"/>
                </a:solidFill>
              </a:rPr>
              <a:t>Logic Layer </a:t>
            </a:r>
          </a:p>
          <a:p>
            <a:r>
              <a:rPr lang="en-US" altLang="en-US">
                <a:solidFill>
                  <a:schemeClr val="bg1"/>
                </a:solidFill>
              </a:rPr>
              <a:t>(Servlets, JavaBeans, EJBS, etc)</a:t>
            </a:r>
          </a:p>
        </p:txBody>
      </p:sp>
      <p:sp>
        <p:nvSpPr>
          <p:cNvPr id="32774" name="Rectangle 6"/>
          <p:cNvSpPr>
            <a:spLocks noChangeArrowheads="1"/>
          </p:cNvSpPr>
          <p:nvPr/>
        </p:nvSpPr>
        <p:spPr bwMode="auto">
          <a:xfrm>
            <a:off x="1752600" y="5181600"/>
            <a:ext cx="5562600" cy="1066800"/>
          </a:xfrm>
          <a:prstGeom prst="rect">
            <a:avLst/>
          </a:prstGeom>
          <a:solidFill>
            <a:schemeClr val="hlink"/>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en-US"/>
              <a:t>Data Store Layer </a:t>
            </a:r>
          </a:p>
          <a:p>
            <a:r>
              <a:rPr lang="en-US" altLang="en-US"/>
              <a:t>(MySQL, SQL Server, File System)</a:t>
            </a:r>
          </a:p>
        </p:txBody>
      </p:sp>
      <p:sp>
        <p:nvSpPr>
          <p:cNvPr id="32775" name="Line 7"/>
          <p:cNvSpPr>
            <a:spLocks noChangeShapeType="1"/>
          </p:cNvSpPr>
          <p:nvPr/>
        </p:nvSpPr>
        <p:spPr bwMode="auto">
          <a:xfrm>
            <a:off x="48768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6" name="Line 8"/>
          <p:cNvSpPr>
            <a:spLocks noChangeShapeType="1"/>
          </p:cNvSpPr>
          <p:nvPr/>
        </p:nvSpPr>
        <p:spPr bwMode="auto">
          <a:xfrm>
            <a:off x="4876800" y="4724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7" name="Line 9"/>
          <p:cNvSpPr>
            <a:spLocks noChangeShapeType="1"/>
          </p:cNvSpPr>
          <p:nvPr/>
        </p:nvSpPr>
        <p:spPr bwMode="auto">
          <a:xfrm flipV="1">
            <a:off x="3733800" y="4724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8" name="Line 10"/>
          <p:cNvSpPr>
            <a:spLocks noChangeShapeType="1"/>
          </p:cNvSpPr>
          <p:nvPr/>
        </p:nvSpPr>
        <p:spPr bwMode="auto">
          <a:xfrm flipV="1">
            <a:off x="37338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869071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Highly Coupled Servlets</a:t>
            </a:r>
          </a:p>
        </p:txBody>
      </p:sp>
      <p:sp>
        <p:nvSpPr>
          <p:cNvPr id="31747" name="Rectangle 3"/>
          <p:cNvSpPr>
            <a:spLocks noGrp="1" noChangeArrowheads="1"/>
          </p:cNvSpPr>
          <p:nvPr>
            <p:ph type="body" idx="1"/>
          </p:nvPr>
        </p:nvSpPr>
        <p:spPr>
          <a:xfrm>
            <a:off x="228600" y="2017713"/>
            <a:ext cx="8726488" cy="4114800"/>
          </a:xfrm>
        </p:spPr>
        <p:txBody>
          <a:bodyPr>
            <a:normAutofit fontScale="92500"/>
          </a:bodyPr>
          <a:lstStyle/>
          <a:p>
            <a:pPr>
              <a:lnSpc>
                <a:spcPct val="90000"/>
              </a:lnSpc>
            </a:pPr>
            <a:r>
              <a:rPr lang="en-US" altLang="en-US" sz="2800"/>
              <a:t>High cost of maintenance</a:t>
            </a:r>
          </a:p>
          <a:p>
            <a:pPr>
              <a:lnSpc>
                <a:spcPct val="90000"/>
              </a:lnSpc>
            </a:pPr>
            <a:r>
              <a:rPr lang="en-US" altLang="en-US" sz="2800"/>
              <a:t>HTML and Java exist in the same file.</a:t>
            </a:r>
          </a:p>
          <a:p>
            <a:pPr>
              <a:lnSpc>
                <a:spcPct val="90000"/>
              </a:lnSpc>
            </a:pPr>
            <a:r>
              <a:rPr lang="en-US" altLang="en-US" sz="2800"/>
              <a:t>Web Designers don’t understand java code, don’t like the java code…</a:t>
            </a:r>
          </a:p>
          <a:p>
            <a:pPr>
              <a:lnSpc>
                <a:spcPct val="90000"/>
              </a:lnSpc>
            </a:pPr>
            <a:r>
              <a:rPr lang="en-US" altLang="en-US" sz="2800"/>
              <a:t>Programmers don’t particularly like the messing with &lt;HTML&gt; code!!!!</a:t>
            </a:r>
          </a:p>
          <a:p>
            <a:pPr>
              <a:lnSpc>
                <a:spcPct val="90000"/>
              </a:lnSpc>
            </a:pPr>
            <a:r>
              <a:rPr lang="en-US" altLang="en-US" sz="2800"/>
              <a:t>Better to separate JAVA code from the HTML code.</a:t>
            </a:r>
          </a:p>
          <a:p>
            <a:pPr>
              <a:lnSpc>
                <a:spcPct val="90000"/>
              </a:lnSpc>
              <a:buFont typeface="Wingdings" pitchFamily="2" charset="2"/>
              <a:buNone/>
            </a:pPr>
            <a:r>
              <a:rPr lang="en-US" altLang="en-US" sz="2000" b="1">
                <a:latin typeface="Courier New" pitchFamily="49" charset="0"/>
              </a:rPr>
              <a:t>if( developer == javaProgrammer)</a:t>
            </a:r>
          </a:p>
          <a:p>
            <a:pPr>
              <a:lnSpc>
                <a:spcPct val="90000"/>
              </a:lnSpc>
              <a:buFont typeface="Wingdings" pitchFamily="2" charset="2"/>
              <a:buNone/>
            </a:pPr>
            <a:r>
              <a:rPr lang="en-US" altLang="en-US" sz="2000" b="1">
                <a:latin typeface="Courier New" pitchFamily="49" charset="0"/>
              </a:rPr>
              <a:t>	System.out.println(“Stick to Java code!”);</a:t>
            </a:r>
          </a:p>
          <a:p>
            <a:pPr>
              <a:lnSpc>
                <a:spcPct val="90000"/>
              </a:lnSpc>
              <a:buFont typeface="Wingdings" pitchFamily="2" charset="2"/>
              <a:buNone/>
            </a:pPr>
            <a:r>
              <a:rPr lang="en-US" altLang="en-US" sz="2000" b="1">
                <a:latin typeface="Courier New" pitchFamily="49" charset="0"/>
              </a:rPr>
              <a:t>else if( developer == webDesigner )</a:t>
            </a:r>
          </a:p>
          <a:p>
            <a:pPr lvl="1">
              <a:lnSpc>
                <a:spcPct val="90000"/>
              </a:lnSpc>
              <a:buFont typeface="Wingdings" pitchFamily="2" charset="2"/>
              <a:buNone/>
            </a:pPr>
            <a:r>
              <a:rPr lang="en-US" altLang="en-US" sz="2000" b="1">
                <a:latin typeface="Courier New" pitchFamily="49" charset="0"/>
              </a:rPr>
              <a:t>System.out.println(“Stick to html code!”);</a:t>
            </a:r>
            <a:endParaRPr lang="en-US" altLang="en-US" sz="2400"/>
          </a:p>
        </p:txBody>
      </p:sp>
    </p:spTree>
    <p:extLst>
      <p:ext uri="{BB962C8B-B14F-4D97-AF65-F5344CB8AC3E}">
        <p14:creationId xmlns:p14="http://schemas.microsoft.com/office/powerpoint/2010/main" val="4105458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Java Server Pages</a:t>
            </a:r>
          </a:p>
        </p:txBody>
      </p:sp>
      <p:sp>
        <p:nvSpPr>
          <p:cNvPr id="30723" name="Rectangle 3"/>
          <p:cNvSpPr>
            <a:spLocks noGrp="1" noChangeArrowheads="1"/>
          </p:cNvSpPr>
          <p:nvPr>
            <p:ph type="body" idx="1"/>
          </p:nvPr>
        </p:nvSpPr>
        <p:spPr/>
        <p:txBody>
          <a:bodyPr/>
          <a:lstStyle/>
          <a:p>
            <a:r>
              <a:rPr lang="en-US" altLang="en-US"/>
              <a:t>Java Server Pages (JSPs) provide a way to separate the generation of dynamic content (java) from its presentation (html) </a:t>
            </a:r>
            <a:r>
              <a:rPr lang="en-US" altLang="en-US" sz="2000"/>
              <a:t>(???)</a:t>
            </a:r>
          </a:p>
          <a:p>
            <a:r>
              <a:rPr lang="en-US" altLang="en-US"/>
              <a:t>JSP specification builds on the functionality provided by the servlet specification.</a:t>
            </a:r>
          </a:p>
        </p:txBody>
      </p:sp>
    </p:spTree>
    <p:extLst>
      <p:ext uri="{BB962C8B-B14F-4D97-AF65-F5344CB8AC3E}">
        <p14:creationId xmlns:p14="http://schemas.microsoft.com/office/powerpoint/2010/main" val="327805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What is a Servlet?</a:t>
            </a:r>
          </a:p>
        </p:txBody>
      </p:sp>
      <p:sp>
        <p:nvSpPr>
          <p:cNvPr id="5123" name="Rectangle 3"/>
          <p:cNvSpPr>
            <a:spLocks noGrp="1" noChangeArrowheads="1"/>
          </p:cNvSpPr>
          <p:nvPr>
            <p:ph type="body" idx="1"/>
          </p:nvPr>
        </p:nvSpPr>
        <p:spPr/>
        <p:txBody>
          <a:bodyPr>
            <a:normAutofit lnSpcReduction="10000"/>
          </a:bodyPr>
          <a:lstStyle/>
          <a:p>
            <a:pPr>
              <a:lnSpc>
                <a:spcPct val="90000"/>
              </a:lnSpc>
            </a:pPr>
            <a:r>
              <a:rPr lang="en-US" altLang="en-US" sz="2800"/>
              <a:t>A servlet is a java class that extends an application hosted on a web server.</a:t>
            </a:r>
          </a:p>
          <a:p>
            <a:pPr>
              <a:lnSpc>
                <a:spcPct val="90000"/>
              </a:lnSpc>
            </a:pPr>
            <a:r>
              <a:rPr lang="en-US" altLang="en-US" sz="2800"/>
              <a:t>Handles the HTTP request-response process </a:t>
            </a:r>
            <a:r>
              <a:rPr lang="en-US" altLang="en-US" sz="2000"/>
              <a:t>(for our purposes)</a:t>
            </a:r>
          </a:p>
          <a:p>
            <a:pPr>
              <a:lnSpc>
                <a:spcPct val="90000"/>
              </a:lnSpc>
            </a:pPr>
            <a:r>
              <a:rPr lang="en-US" altLang="en-US" sz="2800"/>
              <a:t>Often thought of as an applet that runs on a server.</a:t>
            </a:r>
          </a:p>
          <a:p>
            <a:pPr>
              <a:lnSpc>
                <a:spcPct val="90000"/>
              </a:lnSpc>
            </a:pPr>
            <a:r>
              <a:rPr lang="en-US" altLang="en-US" sz="2800"/>
              <a:t>Provides a component base architecture for web development, using the Java Platform</a:t>
            </a:r>
          </a:p>
          <a:p>
            <a:pPr>
              <a:lnSpc>
                <a:spcPct val="90000"/>
              </a:lnSpc>
            </a:pPr>
            <a:r>
              <a:rPr lang="en-US" altLang="en-US" sz="2800"/>
              <a:t>The foundation for Java Server Pages (JSP).</a:t>
            </a:r>
          </a:p>
          <a:p>
            <a:pPr>
              <a:lnSpc>
                <a:spcPct val="90000"/>
              </a:lnSpc>
            </a:pPr>
            <a:r>
              <a:rPr lang="en-US" altLang="en-US" sz="2800"/>
              <a:t>Alternative to CGI scripting and platform specific server side applications.</a:t>
            </a:r>
          </a:p>
        </p:txBody>
      </p:sp>
    </p:spTree>
    <p:extLst>
      <p:ext uri="{BB962C8B-B14F-4D97-AF65-F5344CB8AC3E}">
        <p14:creationId xmlns:p14="http://schemas.microsoft.com/office/powerpoint/2010/main" val="1155063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How do JSP’s Work</a:t>
            </a:r>
          </a:p>
        </p:txBody>
      </p:sp>
      <p:sp>
        <p:nvSpPr>
          <p:cNvPr id="33796" name="AutoShape 4"/>
          <p:cNvSpPr>
            <a:spLocks noChangeArrowheads="1"/>
          </p:cNvSpPr>
          <p:nvPr/>
        </p:nvSpPr>
        <p:spPr bwMode="auto">
          <a:xfrm>
            <a:off x="304800" y="3429000"/>
            <a:ext cx="1905000" cy="1371600"/>
          </a:xfrm>
          <a:prstGeom prst="bevel">
            <a:avLst>
              <a:gd name="adj" fmla="val 125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Browser</a:t>
            </a:r>
          </a:p>
        </p:txBody>
      </p:sp>
      <p:sp>
        <p:nvSpPr>
          <p:cNvPr id="33798" name="AutoShape 6"/>
          <p:cNvSpPr>
            <a:spLocks noChangeArrowheads="1"/>
          </p:cNvSpPr>
          <p:nvPr/>
        </p:nvSpPr>
        <p:spPr bwMode="auto">
          <a:xfrm>
            <a:off x="3733800" y="2362200"/>
            <a:ext cx="2133600" cy="1371600"/>
          </a:xfrm>
          <a:prstGeom prst="bevel">
            <a:avLst>
              <a:gd name="adj" fmla="val 12500"/>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Servlet/JSP </a:t>
            </a:r>
          </a:p>
          <a:p>
            <a:r>
              <a:rPr lang="en-US" altLang="en-US"/>
              <a:t>Server</a:t>
            </a:r>
          </a:p>
        </p:txBody>
      </p:sp>
      <p:sp>
        <p:nvSpPr>
          <p:cNvPr id="33800" name="AutoShape 8"/>
          <p:cNvSpPr>
            <a:spLocks noChangeArrowheads="1"/>
          </p:cNvSpPr>
          <p:nvPr/>
        </p:nvSpPr>
        <p:spPr bwMode="auto">
          <a:xfrm>
            <a:off x="2209800" y="3276600"/>
            <a:ext cx="1524000" cy="457200"/>
          </a:xfrm>
          <a:prstGeom prst="rightArrow">
            <a:avLst>
              <a:gd name="adj1" fmla="val 50000"/>
              <a:gd name="adj2" fmla="val 8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1" name="AutoShape 9"/>
          <p:cNvSpPr>
            <a:spLocks noChangeArrowheads="1"/>
          </p:cNvSpPr>
          <p:nvPr/>
        </p:nvSpPr>
        <p:spPr bwMode="auto">
          <a:xfrm rot="10784830">
            <a:off x="2209800" y="4572000"/>
            <a:ext cx="1524000" cy="457200"/>
          </a:xfrm>
          <a:prstGeom prst="rightArrow">
            <a:avLst>
              <a:gd name="adj1" fmla="val 50000"/>
              <a:gd name="adj2" fmla="val 8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2" name="AutoShape 10"/>
          <p:cNvSpPr>
            <a:spLocks noChangeArrowheads="1"/>
          </p:cNvSpPr>
          <p:nvPr/>
        </p:nvSpPr>
        <p:spPr bwMode="auto">
          <a:xfrm>
            <a:off x="3810000" y="4419600"/>
            <a:ext cx="2057400" cy="10668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Generated</a:t>
            </a:r>
          </a:p>
          <a:p>
            <a:r>
              <a:rPr lang="en-US" altLang="en-US">
                <a:solidFill>
                  <a:schemeClr val="bg1"/>
                </a:solidFill>
              </a:rPr>
              <a:t>Servlet</a:t>
            </a:r>
          </a:p>
        </p:txBody>
      </p:sp>
      <p:sp>
        <p:nvSpPr>
          <p:cNvPr id="33803" name="AutoShape 11"/>
          <p:cNvSpPr>
            <a:spLocks noChangeArrowheads="1"/>
          </p:cNvSpPr>
          <p:nvPr/>
        </p:nvSpPr>
        <p:spPr bwMode="auto">
          <a:xfrm>
            <a:off x="7162800" y="1447800"/>
            <a:ext cx="1447800" cy="1524000"/>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index.jsp</a:t>
            </a:r>
          </a:p>
        </p:txBody>
      </p:sp>
      <p:sp>
        <p:nvSpPr>
          <p:cNvPr id="33804" name="AutoShape 12"/>
          <p:cNvSpPr>
            <a:spLocks noChangeArrowheads="1"/>
          </p:cNvSpPr>
          <p:nvPr/>
        </p:nvSpPr>
        <p:spPr bwMode="auto">
          <a:xfrm>
            <a:off x="7162800" y="4343400"/>
            <a:ext cx="1447800" cy="1524000"/>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index.java</a:t>
            </a:r>
          </a:p>
        </p:txBody>
      </p:sp>
      <p:sp>
        <p:nvSpPr>
          <p:cNvPr id="33805" name="Line 13"/>
          <p:cNvSpPr>
            <a:spLocks noChangeShapeType="1"/>
          </p:cNvSpPr>
          <p:nvPr/>
        </p:nvSpPr>
        <p:spPr bwMode="auto">
          <a:xfrm flipV="1">
            <a:off x="5867400" y="2133600"/>
            <a:ext cx="1295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6" name="Line 14"/>
          <p:cNvSpPr>
            <a:spLocks noChangeShapeType="1"/>
          </p:cNvSpPr>
          <p:nvPr/>
        </p:nvSpPr>
        <p:spPr bwMode="auto">
          <a:xfrm>
            <a:off x="7848600" y="2971800"/>
            <a:ext cx="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7" name="Line 15"/>
          <p:cNvSpPr>
            <a:spLocks noChangeShapeType="1"/>
          </p:cNvSpPr>
          <p:nvPr/>
        </p:nvSpPr>
        <p:spPr bwMode="auto">
          <a:xfrm flipH="1">
            <a:off x="5867400" y="49530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8" name="Line 16"/>
          <p:cNvSpPr>
            <a:spLocks noChangeShapeType="1"/>
          </p:cNvSpPr>
          <p:nvPr/>
        </p:nvSpPr>
        <p:spPr bwMode="auto">
          <a:xfrm>
            <a:off x="4724400" y="3733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9" name="Text Box 17"/>
          <p:cNvSpPr txBox="1">
            <a:spLocks noChangeArrowheads="1"/>
          </p:cNvSpPr>
          <p:nvPr/>
        </p:nvSpPr>
        <p:spPr bwMode="auto">
          <a:xfrm>
            <a:off x="5638800" y="45720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compiles</a:t>
            </a:r>
          </a:p>
        </p:txBody>
      </p:sp>
      <p:sp>
        <p:nvSpPr>
          <p:cNvPr id="33810" name="Text Box 18"/>
          <p:cNvSpPr txBox="1">
            <a:spLocks noChangeArrowheads="1"/>
          </p:cNvSpPr>
          <p:nvPr/>
        </p:nvSpPr>
        <p:spPr bwMode="auto">
          <a:xfrm>
            <a:off x="5791200" y="28194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checks</a:t>
            </a:r>
          </a:p>
        </p:txBody>
      </p:sp>
      <p:sp>
        <p:nvSpPr>
          <p:cNvPr id="33811" name="Text Box 19"/>
          <p:cNvSpPr txBox="1">
            <a:spLocks noChangeArrowheads="1"/>
          </p:cNvSpPr>
          <p:nvPr/>
        </p:nvSpPr>
        <p:spPr bwMode="auto">
          <a:xfrm>
            <a:off x="7543800" y="34290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converts</a:t>
            </a:r>
          </a:p>
        </p:txBody>
      </p:sp>
      <p:sp>
        <p:nvSpPr>
          <p:cNvPr id="33812" name="Text Box 20"/>
          <p:cNvSpPr txBox="1">
            <a:spLocks noChangeArrowheads="1"/>
          </p:cNvSpPr>
          <p:nvPr/>
        </p:nvSpPr>
        <p:spPr bwMode="auto">
          <a:xfrm>
            <a:off x="4724400" y="38100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Forwards to</a:t>
            </a:r>
          </a:p>
        </p:txBody>
      </p:sp>
    </p:spTree>
    <p:extLst>
      <p:ext uri="{BB962C8B-B14F-4D97-AF65-F5344CB8AC3E}">
        <p14:creationId xmlns:p14="http://schemas.microsoft.com/office/powerpoint/2010/main" val="3894641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Basic JSP Syntax</a:t>
            </a:r>
          </a:p>
        </p:txBody>
      </p:sp>
      <p:sp>
        <p:nvSpPr>
          <p:cNvPr id="34819" name="Rectangle 3"/>
          <p:cNvSpPr>
            <a:spLocks noGrp="1" noChangeArrowheads="1"/>
          </p:cNvSpPr>
          <p:nvPr>
            <p:ph type="body" idx="1"/>
          </p:nvPr>
        </p:nvSpPr>
        <p:spPr/>
        <p:txBody>
          <a:bodyPr/>
          <a:lstStyle/>
          <a:p>
            <a:r>
              <a:rPr lang="en-US" altLang="en-US"/>
              <a:t>Contains html code like static html pages with the JSP tags and scripting included in the page.</a:t>
            </a:r>
          </a:p>
          <a:p>
            <a:r>
              <a:rPr lang="en-US" altLang="en-US"/>
              <a:t>Three basic types of jsp tags</a:t>
            </a:r>
          </a:p>
          <a:p>
            <a:pPr lvl="1"/>
            <a:r>
              <a:rPr lang="en-US" altLang="en-US"/>
              <a:t>Scripting Elements</a:t>
            </a:r>
          </a:p>
          <a:p>
            <a:pPr lvl="1"/>
            <a:r>
              <a:rPr lang="en-US" altLang="en-US"/>
              <a:t>Directive Elements</a:t>
            </a:r>
          </a:p>
          <a:p>
            <a:pPr lvl="1"/>
            <a:r>
              <a:rPr lang="en-US" altLang="en-US"/>
              <a:t>Action Elements</a:t>
            </a:r>
          </a:p>
        </p:txBody>
      </p:sp>
    </p:spTree>
    <p:extLst>
      <p:ext uri="{BB962C8B-B14F-4D97-AF65-F5344CB8AC3E}">
        <p14:creationId xmlns:p14="http://schemas.microsoft.com/office/powerpoint/2010/main" val="1174526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Scripting Elements	</a:t>
            </a:r>
          </a:p>
        </p:txBody>
      </p:sp>
      <p:sp>
        <p:nvSpPr>
          <p:cNvPr id="35843" name="Rectangle 3"/>
          <p:cNvSpPr>
            <a:spLocks noGrp="1" noChangeArrowheads="1"/>
          </p:cNvSpPr>
          <p:nvPr>
            <p:ph type="body" idx="1"/>
          </p:nvPr>
        </p:nvSpPr>
        <p:spPr/>
        <p:txBody>
          <a:bodyPr/>
          <a:lstStyle/>
          <a:p>
            <a:r>
              <a:rPr lang="en-US" altLang="en-US"/>
              <a:t>Allow java code – variable or method declarations, scriptlet, and expressions.</a:t>
            </a:r>
          </a:p>
          <a:p>
            <a:r>
              <a:rPr lang="en-US" altLang="en-US"/>
              <a:t>Declaration tag &lt;%! … %&gt;</a:t>
            </a:r>
          </a:p>
          <a:p>
            <a:r>
              <a:rPr lang="en-US" altLang="en-US"/>
              <a:t>Scriptlet tag &lt;% … %&gt;</a:t>
            </a:r>
          </a:p>
          <a:p>
            <a:r>
              <a:rPr lang="en-US" altLang="en-US"/>
              <a:t>Expression tag &lt;%= … %&gt;</a:t>
            </a:r>
          </a:p>
        </p:txBody>
      </p:sp>
    </p:spTree>
    <p:extLst>
      <p:ext uri="{BB962C8B-B14F-4D97-AF65-F5344CB8AC3E}">
        <p14:creationId xmlns:p14="http://schemas.microsoft.com/office/powerpoint/2010/main" val="2817220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Declaration Tag</a:t>
            </a:r>
          </a:p>
        </p:txBody>
      </p:sp>
      <p:sp>
        <p:nvSpPr>
          <p:cNvPr id="36867" name="Rectangle 3"/>
          <p:cNvSpPr>
            <a:spLocks noGrp="1" noChangeArrowheads="1"/>
          </p:cNvSpPr>
          <p:nvPr>
            <p:ph type="body" idx="1"/>
          </p:nvPr>
        </p:nvSpPr>
        <p:spPr/>
        <p:txBody>
          <a:bodyPr/>
          <a:lstStyle/>
          <a:p>
            <a:r>
              <a:rPr lang="en-US" altLang="en-US" sz="2800" b="1">
                <a:latin typeface="Courier New" pitchFamily="49" charset="0"/>
              </a:rPr>
              <a:t>&lt;%! … %&gt;</a:t>
            </a:r>
          </a:p>
          <a:p>
            <a:r>
              <a:rPr lang="en-US" altLang="en-US"/>
              <a:t>Allows you to declare page wide variables and methods.</a:t>
            </a:r>
          </a:p>
          <a:p>
            <a:r>
              <a:rPr lang="en-US" altLang="en-US" sz="2400" b="1">
                <a:latin typeface="Courier New" pitchFamily="49" charset="0"/>
              </a:rPr>
              <a:t>&lt;%! int counter = 0; %&gt;</a:t>
            </a:r>
          </a:p>
          <a:p>
            <a:r>
              <a:rPr lang="en-US" altLang="en-US" sz="2400" b="1">
                <a:latin typeface="Courier New" pitchFamily="49" charset="0"/>
              </a:rPr>
              <a:t>&lt;%! Vector beanList = new Vector(); %&gt;</a:t>
            </a:r>
          </a:p>
          <a:p>
            <a:r>
              <a:rPr lang="en-US" altLang="en-US" sz="2400"/>
              <a:t>Methods and variables have class scope</a:t>
            </a:r>
          </a:p>
          <a:p>
            <a:r>
              <a:rPr lang="en-US" altLang="en-US" sz="2400"/>
              <a:t>Note, code must end with ; like any java code</a:t>
            </a:r>
          </a:p>
        </p:txBody>
      </p:sp>
    </p:spTree>
    <p:extLst>
      <p:ext uri="{BB962C8B-B14F-4D97-AF65-F5344CB8AC3E}">
        <p14:creationId xmlns:p14="http://schemas.microsoft.com/office/powerpoint/2010/main" val="12873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Scriptlet Tag</a:t>
            </a:r>
          </a:p>
        </p:txBody>
      </p:sp>
      <p:sp>
        <p:nvSpPr>
          <p:cNvPr id="37891" name="Rectangle 3"/>
          <p:cNvSpPr>
            <a:spLocks noGrp="1" noChangeArrowheads="1"/>
          </p:cNvSpPr>
          <p:nvPr>
            <p:ph type="body" idx="1"/>
          </p:nvPr>
        </p:nvSpPr>
        <p:spPr>
          <a:xfrm>
            <a:off x="0" y="2017713"/>
            <a:ext cx="8955088" cy="4114800"/>
          </a:xfrm>
        </p:spPr>
        <p:txBody>
          <a:bodyPr/>
          <a:lstStyle/>
          <a:p>
            <a:r>
              <a:rPr lang="en-US" altLang="en-US" sz="2800"/>
              <a:t>&lt;% … %&gt;</a:t>
            </a:r>
          </a:p>
          <a:p>
            <a:r>
              <a:rPr lang="en-US" altLang="en-US" sz="2800"/>
              <a:t>Used to include small pieces of Java code</a:t>
            </a:r>
          </a:p>
          <a:p>
            <a:endParaRPr lang="en-US" altLang="en-US" sz="2800"/>
          </a:p>
          <a:p>
            <a:r>
              <a:rPr lang="en-US" altLang="en-US" sz="2400" b="1">
                <a:latin typeface="Courier New" pitchFamily="49" charset="0"/>
              </a:rPr>
              <a:t>&lt;% for(Enumeration e = beanList.elements(); e.hasMoreElements(); ) { </a:t>
            </a:r>
          </a:p>
          <a:p>
            <a:r>
              <a:rPr lang="en-US" altLang="en-US" sz="2400" b="1">
                <a:latin typeface="Courier New" pitchFamily="49" charset="0"/>
              </a:rPr>
              <a:t>UserBean uBean = (UserBean) e.nextElement();</a:t>
            </a:r>
          </a:p>
          <a:p>
            <a:r>
              <a:rPr lang="en-US" altLang="en-US" sz="2400" b="1">
                <a:latin typeface="Courier New" pitchFamily="49" charset="0"/>
              </a:rPr>
              <a:t>out.println( uBean.getUserName() );</a:t>
            </a:r>
          </a:p>
          <a:p>
            <a:r>
              <a:rPr lang="en-US" altLang="en-US" sz="2400" b="1">
                <a:latin typeface="Courier New" pitchFamily="49" charset="0"/>
              </a:rPr>
              <a:t>}</a:t>
            </a:r>
          </a:p>
          <a:p>
            <a:r>
              <a:rPr lang="en-US" altLang="en-US" sz="2400" b="1">
                <a:latin typeface="Courier New" pitchFamily="49" charset="0"/>
              </a:rPr>
              <a:t>%&gt;</a:t>
            </a:r>
          </a:p>
        </p:txBody>
      </p:sp>
    </p:spTree>
    <p:extLst>
      <p:ext uri="{BB962C8B-B14F-4D97-AF65-F5344CB8AC3E}">
        <p14:creationId xmlns:p14="http://schemas.microsoft.com/office/powerpoint/2010/main" val="2372699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Expression Tag</a:t>
            </a:r>
          </a:p>
        </p:txBody>
      </p:sp>
      <p:sp>
        <p:nvSpPr>
          <p:cNvPr id="38915" name="Rectangle 3"/>
          <p:cNvSpPr>
            <a:spLocks noGrp="1" noChangeArrowheads="1"/>
          </p:cNvSpPr>
          <p:nvPr>
            <p:ph type="body" idx="1"/>
          </p:nvPr>
        </p:nvSpPr>
        <p:spPr/>
        <p:txBody>
          <a:bodyPr/>
          <a:lstStyle/>
          <a:p>
            <a:r>
              <a:rPr lang="en-US" altLang="en-US" sz="2800"/>
              <a:t>&lt;%= … %&gt;</a:t>
            </a:r>
          </a:p>
          <a:p>
            <a:r>
              <a:rPr lang="en-US" altLang="en-US" sz="2800"/>
              <a:t>Accepts any Java expression, evaluates the expression, converts to a String, and displays.</a:t>
            </a:r>
          </a:p>
          <a:p>
            <a:r>
              <a:rPr lang="en-US" altLang="en-US" sz="2800" b="1">
                <a:latin typeface="Courier New" pitchFamily="49" charset="0"/>
              </a:rPr>
              <a:t>&lt;%= counter %&gt;</a:t>
            </a:r>
          </a:p>
          <a:p>
            <a:r>
              <a:rPr lang="en-US" altLang="en-US" sz="2800" b="1">
                <a:latin typeface="Courier New" pitchFamily="49" charset="0"/>
              </a:rPr>
              <a:t>&lt;%= uBean.getUserName() %&gt;</a:t>
            </a:r>
          </a:p>
          <a:p>
            <a:r>
              <a:rPr lang="en-US" altLang="en-US" sz="2800"/>
              <a:t>Short hand for:</a:t>
            </a:r>
          </a:p>
          <a:p>
            <a:r>
              <a:rPr lang="en-US" altLang="en-US" sz="2000" b="1">
                <a:latin typeface="Courier New" pitchFamily="49" charset="0"/>
              </a:rPr>
              <a:t>&lt;% out.println( uBean.getUserName() ); %&gt;</a:t>
            </a:r>
          </a:p>
        </p:txBody>
      </p:sp>
    </p:spTree>
    <p:extLst>
      <p:ext uri="{BB962C8B-B14F-4D97-AF65-F5344CB8AC3E}">
        <p14:creationId xmlns:p14="http://schemas.microsoft.com/office/powerpoint/2010/main" val="3229847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JSP Directives</a:t>
            </a:r>
          </a:p>
        </p:txBody>
      </p:sp>
      <p:sp>
        <p:nvSpPr>
          <p:cNvPr id="39939" name="Rectangle 3"/>
          <p:cNvSpPr>
            <a:spLocks noGrp="1" noChangeArrowheads="1"/>
          </p:cNvSpPr>
          <p:nvPr>
            <p:ph type="body" idx="1"/>
          </p:nvPr>
        </p:nvSpPr>
        <p:spPr/>
        <p:txBody>
          <a:bodyPr/>
          <a:lstStyle/>
          <a:p>
            <a:pPr>
              <a:lnSpc>
                <a:spcPct val="90000"/>
              </a:lnSpc>
            </a:pPr>
            <a:r>
              <a:rPr lang="en-US" altLang="en-US"/>
              <a:t>Directives provide global information to the JSP engine</a:t>
            </a:r>
          </a:p>
          <a:p>
            <a:pPr>
              <a:lnSpc>
                <a:spcPct val="90000"/>
              </a:lnSpc>
            </a:pPr>
            <a:r>
              <a:rPr lang="en-US" altLang="en-US"/>
              <a:t>For example, a directive can be used to import java classes.</a:t>
            </a:r>
          </a:p>
          <a:p>
            <a:pPr>
              <a:lnSpc>
                <a:spcPct val="90000"/>
              </a:lnSpc>
            </a:pPr>
            <a:r>
              <a:rPr lang="en-US" altLang="en-US"/>
              <a:t>Directive elements have a syntax of the form</a:t>
            </a:r>
          </a:p>
          <a:p>
            <a:pPr>
              <a:lnSpc>
                <a:spcPct val="90000"/>
              </a:lnSpc>
            </a:pPr>
            <a:r>
              <a:rPr lang="en-US" altLang="en-US"/>
              <a:t>&lt;%@ directive … %&gt;</a:t>
            </a:r>
            <a:br>
              <a:rPr lang="en-US" altLang="en-US"/>
            </a:br>
            <a:endParaRPr lang="en-US" altLang="en-US"/>
          </a:p>
        </p:txBody>
      </p:sp>
    </p:spTree>
    <p:extLst>
      <p:ext uri="{BB962C8B-B14F-4D97-AF65-F5344CB8AC3E}">
        <p14:creationId xmlns:p14="http://schemas.microsoft.com/office/powerpoint/2010/main" val="162528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Page Directives</a:t>
            </a:r>
          </a:p>
        </p:txBody>
      </p:sp>
      <p:sp>
        <p:nvSpPr>
          <p:cNvPr id="40963" name="Rectangle 3"/>
          <p:cNvSpPr>
            <a:spLocks noGrp="1" noChangeArrowheads="1"/>
          </p:cNvSpPr>
          <p:nvPr>
            <p:ph type="body" idx="1"/>
          </p:nvPr>
        </p:nvSpPr>
        <p:spPr/>
        <p:txBody>
          <a:bodyPr/>
          <a:lstStyle/>
          <a:p>
            <a:pPr>
              <a:lnSpc>
                <a:spcPct val="90000"/>
              </a:lnSpc>
            </a:pPr>
            <a:r>
              <a:rPr lang="en-US" altLang="en-US" sz="2800"/>
              <a:t>The page directive defines a number of page dependent attributes</a:t>
            </a:r>
          </a:p>
          <a:p>
            <a:pPr>
              <a:lnSpc>
                <a:spcPct val="90000"/>
              </a:lnSpc>
              <a:buFont typeface="Wingdings" pitchFamily="2" charset="2"/>
              <a:buNone/>
            </a:pPr>
            <a:r>
              <a:rPr lang="en-US" altLang="en-US" sz="2800" b="1">
                <a:latin typeface="Courier New" pitchFamily="49" charset="0"/>
              </a:rPr>
              <a:t>&lt;%@ page language=“Java”</a:t>
            </a:r>
          </a:p>
          <a:p>
            <a:pPr>
              <a:lnSpc>
                <a:spcPct val="90000"/>
              </a:lnSpc>
              <a:buFont typeface="Wingdings" pitchFamily="2" charset="2"/>
              <a:buNone/>
            </a:pPr>
            <a:r>
              <a:rPr lang="en-US" altLang="en-US" sz="2800" b="1">
                <a:latin typeface="Courier New" pitchFamily="49" charset="0"/>
              </a:rPr>
              <a:t>[ extends=“className” ]</a:t>
            </a:r>
          </a:p>
          <a:p>
            <a:pPr>
              <a:lnSpc>
                <a:spcPct val="90000"/>
              </a:lnSpc>
              <a:buFont typeface="Wingdings" pitchFamily="2" charset="2"/>
              <a:buNone/>
            </a:pPr>
            <a:r>
              <a:rPr lang="en-US" altLang="en-US" sz="2800" b="1">
                <a:latin typeface="Courier New" pitchFamily="49" charset="0"/>
              </a:rPr>
              <a:t>[ import=“importList” ]</a:t>
            </a:r>
          </a:p>
          <a:p>
            <a:pPr>
              <a:lnSpc>
                <a:spcPct val="90000"/>
              </a:lnSpc>
              <a:buFont typeface="Wingdings" pitchFamily="2" charset="2"/>
              <a:buNone/>
            </a:pPr>
            <a:r>
              <a:rPr lang="en-US" altLang="en-US" sz="2800" b="1">
                <a:latin typeface="Courier New" pitchFamily="49" charset="0"/>
              </a:rPr>
              <a:t>[ session= “true|false” ]</a:t>
            </a:r>
          </a:p>
          <a:p>
            <a:pPr>
              <a:lnSpc>
                <a:spcPct val="90000"/>
              </a:lnSpc>
              <a:buFont typeface="Wingdings" pitchFamily="2" charset="2"/>
              <a:buNone/>
            </a:pPr>
            <a:r>
              <a:rPr lang="en-US" altLang="en-US" sz="2800" b="1">
                <a:latin typeface="Courier New" pitchFamily="49" charset="0"/>
              </a:rPr>
              <a:t>[ buffer=“none|sizekb” ]</a:t>
            </a:r>
          </a:p>
          <a:p>
            <a:pPr>
              <a:lnSpc>
                <a:spcPct val="90000"/>
              </a:lnSpc>
              <a:buFont typeface="Wingdings" pitchFamily="2" charset="2"/>
              <a:buNone/>
            </a:pPr>
            <a:r>
              <a:rPr lang="en-US" altLang="en-US" sz="2800" b="1">
                <a:latin typeface="Courier New" pitchFamily="49" charset="0"/>
              </a:rPr>
              <a:t>[ autoFlush=“true|false” ]</a:t>
            </a:r>
          </a:p>
          <a:p>
            <a:pPr>
              <a:lnSpc>
                <a:spcPct val="90000"/>
              </a:lnSpc>
              <a:buFont typeface="Wingdings" pitchFamily="2" charset="2"/>
              <a:buNone/>
            </a:pPr>
            <a:r>
              <a:rPr lang="en-US" altLang="en-US" sz="2800" b="1">
                <a:latin typeface="Courier New" pitchFamily="49" charset="0"/>
              </a:rPr>
              <a:t>[ isThreadSafe=“true|false” ]</a:t>
            </a:r>
          </a:p>
          <a:p>
            <a:pPr>
              <a:lnSpc>
                <a:spcPct val="90000"/>
              </a:lnSpc>
              <a:buFont typeface="Wingdings" pitchFamily="2" charset="2"/>
              <a:buNone/>
            </a:pPr>
            <a:r>
              <a:rPr lang="en-US" altLang="en-US" sz="2800" b="1">
                <a:latin typeface="Courier New" pitchFamily="49" charset="0"/>
              </a:rPr>
              <a:t>… %&gt;</a:t>
            </a:r>
          </a:p>
        </p:txBody>
      </p:sp>
    </p:spTree>
    <p:extLst>
      <p:ext uri="{BB962C8B-B14F-4D97-AF65-F5344CB8AC3E}">
        <p14:creationId xmlns:p14="http://schemas.microsoft.com/office/powerpoint/2010/main" val="1546073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Page Directive</a:t>
            </a:r>
          </a:p>
        </p:txBody>
      </p:sp>
      <p:sp>
        <p:nvSpPr>
          <p:cNvPr id="41987" name="Rectangle 3"/>
          <p:cNvSpPr>
            <a:spLocks noGrp="1" noChangeArrowheads="1"/>
          </p:cNvSpPr>
          <p:nvPr>
            <p:ph type="body" idx="1"/>
          </p:nvPr>
        </p:nvSpPr>
        <p:spPr/>
        <p:txBody>
          <a:bodyPr/>
          <a:lstStyle/>
          <a:p>
            <a:r>
              <a:rPr lang="en-US" altLang="en-US" sz="2800"/>
              <a:t>If language attribute is set, must be = “Java”</a:t>
            </a:r>
          </a:p>
          <a:p>
            <a:r>
              <a:rPr lang="en-US" altLang="en-US" sz="2800"/>
              <a:t>Default import list is java.lang.*, javax.servlet.*, javax.servlet.jsp.* and javax.servlet.http.*.</a:t>
            </a:r>
          </a:p>
          <a:p>
            <a:r>
              <a:rPr lang="en-US" altLang="en-US" sz="2800"/>
              <a:t>If session = “true” then default session variable of type javax.servlet.http.HttpSession references the current/new session for the page.</a:t>
            </a:r>
          </a:p>
        </p:txBody>
      </p:sp>
    </p:spTree>
    <p:extLst>
      <p:ext uri="{BB962C8B-B14F-4D97-AF65-F5344CB8AC3E}">
        <p14:creationId xmlns:p14="http://schemas.microsoft.com/office/powerpoint/2010/main" val="136658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Include Directive</a:t>
            </a:r>
          </a:p>
        </p:txBody>
      </p:sp>
      <p:sp>
        <p:nvSpPr>
          <p:cNvPr id="43011" name="Rectangle 3"/>
          <p:cNvSpPr>
            <a:spLocks noGrp="1" noChangeArrowheads="1"/>
          </p:cNvSpPr>
          <p:nvPr>
            <p:ph type="body" idx="1"/>
          </p:nvPr>
        </p:nvSpPr>
        <p:spPr/>
        <p:txBody>
          <a:bodyPr/>
          <a:lstStyle/>
          <a:p>
            <a:r>
              <a:rPr lang="en-US" altLang="en-US"/>
              <a:t>The include directive is used to inline text and/or code at JSP page translation-time.</a:t>
            </a:r>
          </a:p>
          <a:p>
            <a:r>
              <a:rPr lang="en-US" altLang="en-US" sz="2800" b="1">
                <a:latin typeface="Courier New" pitchFamily="49" charset="0"/>
              </a:rPr>
              <a:t>&lt;%@ page include file=“relativeURL” %&gt;</a:t>
            </a:r>
          </a:p>
          <a:p>
            <a:r>
              <a:rPr lang="en-US" altLang="en-US" sz="2800" b="1">
                <a:latin typeface="Courier New" pitchFamily="49" charset="0"/>
              </a:rPr>
              <a:t>&lt;%@ page include=“/navbar.html”%&gt;</a:t>
            </a:r>
          </a:p>
        </p:txBody>
      </p:sp>
    </p:spTree>
    <p:extLst>
      <p:ext uri="{BB962C8B-B14F-4D97-AF65-F5344CB8AC3E}">
        <p14:creationId xmlns:p14="http://schemas.microsoft.com/office/powerpoint/2010/main" val="429261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Common Uses</a:t>
            </a:r>
          </a:p>
        </p:txBody>
      </p:sp>
      <p:sp>
        <p:nvSpPr>
          <p:cNvPr id="9219" name="Rectangle 3"/>
          <p:cNvSpPr>
            <a:spLocks noGrp="1" noChangeArrowheads="1"/>
          </p:cNvSpPr>
          <p:nvPr>
            <p:ph type="body" idx="1"/>
          </p:nvPr>
        </p:nvSpPr>
        <p:spPr/>
        <p:txBody>
          <a:bodyPr/>
          <a:lstStyle/>
          <a:p>
            <a:r>
              <a:rPr lang="en-US" altLang="en-US" sz="2800"/>
              <a:t>Processing and/or storing data submitted by an HTML form.</a:t>
            </a:r>
          </a:p>
          <a:p>
            <a:r>
              <a:rPr lang="en-US" altLang="en-US" sz="2800"/>
              <a:t>Providing dynamic content, e.g. returning the results of a database query to the client.</a:t>
            </a:r>
          </a:p>
          <a:p>
            <a:r>
              <a:rPr lang="en-US" altLang="en-US" sz="2800"/>
              <a:t>Managing state information on top of the stateless HTTP, e.g. for an online shopping cart system which manages shopping carts for many concurrent customers and maps every request to the right customer.</a:t>
            </a:r>
          </a:p>
        </p:txBody>
      </p:sp>
    </p:spTree>
    <p:extLst>
      <p:ext uri="{BB962C8B-B14F-4D97-AF65-F5344CB8AC3E}">
        <p14:creationId xmlns:p14="http://schemas.microsoft.com/office/powerpoint/2010/main" val="50832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JSP Actions</a:t>
            </a:r>
          </a:p>
        </p:txBody>
      </p:sp>
      <p:sp>
        <p:nvSpPr>
          <p:cNvPr id="44035" name="Rectangle 3"/>
          <p:cNvSpPr>
            <a:spLocks noGrp="1" noChangeArrowheads="1"/>
          </p:cNvSpPr>
          <p:nvPr>
            <p:ph type="body" idx="1"/>
          </p:nvPr>
        </p:nvSpPr>
        <p:spPr/>
        <p:txBody>
          <a:bodyPr/>
          <a:lstStyle/>
          <a:p>
            <a:r>
              <a:rPr lang="en-US" altLang="en-US"/>
              <a:t>The syntax for action elements is based on XML(i.e. they have a start tag, a body, and an end tag).</a:t>
            </a:r>
          </a:p>
          <a:p>
            <a:r>
              <a:rPr lang="en-US" altLang="en-US"/>
              <a:t>The JSP specification includes some action types that are standard.</a:t>
            </a:r>
          </a:p>
          <a:p>
            <a:r>
              <a:rPr lang="en-US" altLang="en-US"/>
              <a:t>New action types are added using the taglib directive.</a:t>
            </a:r>
          </a:p>
        </p:txBody>
      </p:sp>
    </p:spTree>
    <p:extLst>
      <p:ext uri="{BB962C8B-B14F-4D97-AF65-F5344CB8AC3E}">
        <p14:creationId xmlns:p14="http://schemas.microsoft.com/office/powerpoint/2010/main" val="1520844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Standard Actions</a:t>
            </a:r>
          </a:p>
        </p:txBody>
      </p:sp>
      <p:sp>
        <p:nvSpPr>
          <p:cNvPr id="45059" name="Rectangle 3"/>
          <p:cNvSpPr>
            <a:spLocks noGrp="1" noChangeArrowheads="1"/>
          </p:cNvSpPr>
          <p:nvPr>
            <p:ph type="body" idx="1"/>
          </p:nvPr>
        </p:nvSpPr>
        <p:spPr/>
        <p:txBody>
          <a:bodyPr/>
          <a:lstStyle/>
          <a:p>
            <a:r>
              <a:rPr lang="en-US" altLang="en-US" sz="2800"/>
              <a:t>Web container implements these actions</a:t>
            </a:r>
          </a:p>
          <a:p>
            <a:r>
              <a:rPr lang="en-US" altLang="en-US" sz="2800"/>
              <a:t>&lt;jsp:useBean&gt;</a:t>
            </a:r>
          </a:p>
          <a:p>
            <a:r>
              <a:rPr lang="en-US" altLang="en-US" sz="2800"/>
              <a:t>&lt;jsp:setProperty&gt;</a:t>
            </a:r>
          </a:p>
          <a:p>
            <a:r>
              <a:rPr lang="en-US" altLang="en-US" sz="2800"/>
              <a:t>&lt;jsp:getProperty&gt;</a:t>
            </a:r>
          </a:p>
          <a:p>
            <a:r>
              <a:rPr lang="en-US" altLang="en-US" sz="2800"/>
              <a:t>&lt;jsp:include&gt;</a:t>
            </a:r>
          </a:p>
          <a:p>
            <a:r>
              <a:rPr lang="en-US" altLang="en-US" sz="2800"/>
              <a:t>&lt;jsp:forward&gt;</a:t>
            </a:r>
          </a:p>
          <a:p>
            <a:r>
              <a:rPr lang="en-US" altLang="en-US" sz="2800"/>
              <a:t>&lt;jsp:plugin&gt;</a:t>
            </a:r>
          </a:p>
          <a:p>
            <a:r>
              <a:rPr lang="en-US" altLang="en-US" sz="2800"/>
              <a:t>&lt;jsp:param&gt;</a:t>
            </a:r>
          </a:p>
        </p:txBody>
      </p:sp>
    </p:spTree>
    <p:extLst>
      <p:ext uri="{BB962C8B-B14F-4D97-AF65-F5344CB8AC3E}">
        <p14:creationId xmlns:p14="http://schemas.microsoft.com/office/powerpoint/2010/main" val="2238265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Standard Actions</a:t>
            </a:r>
          </a:p>
        </p:txBody>
      </p:sp>
      <p:sp>
        <p:nvSpPr>
          <p:cNvPr id="46083" name="Rectangle 3"/>
          <p:cNvSpPr>
            <a:spLocks noGrp="1" noChangeArrowheads="1"/>
          </p:cNvSpPr>
          <p:nvPr>
            <p:ph type="body" idx="1"/>
          </p:nvPr>
        </p:nvSpPr>
        <p:spPr/>
        <p:txBody>
          <a:bodyPr/>
          <a:lstStyle/>
          <a:p>
            <a:r>
              <a:rPr lang="en-US" altLang="en-US" sz="2800"/>
              <a:t>&lt;jsp:useBean&gt;</a:t>
            </a:r>
          </a:p>
          <a:p>
            <a:r>
              <a:rPr lang="en-US" altLang="en-US" sz="2800"/>
              <a:t>Associates an instance of a bean to a variable to use with in the jsp page</a:t>
            </a:r>
          </a:p>
          <a:p>
            <a:r>
              <a:rPr lang="en-US" altLang="en-US" sz="2800"/>
              <a:t>&lt;jsp:useBean id=“name” scope=“page|request|session|application” class=“className” type=“typeName”&gt;</a:t>
            </a:r>
          </a:p>
          <a:p>
            <a:r>
              <a:rPr lang="en-US" altLang="en-US" sz="2800"/>
              <a:t>…</a:t>
            </a:r>
          </a:p>
          <a:p>
            <a:r>
              <a:rPr lang="en-US" altLang="en-US" sz="2800"/>
              <a:t>&lt;/jsp:useBean&gt;</a:t>
            </a:r>
          </a:p>
        </p:txBody>
      </p:sp>
    </p:spTree>
    <p:extLst>
      <p:ext uri="{BB962C8B-B14F-4D97-AF65-F5344CB8AC3E}">
        <p14:creationId xmlns:p14="http://schemas.microsoft.com/office/powerpoint/2010/main" val="2889225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Standard Actions - useBean</a:t>
            </a:r>
          </a:p>
        </p:txBody>
      </p:sp>
      <p:sp>
        <p:nvSpPr>
          <p:cNvPr id="47107" name="Rectangle 3"/>
          <p:cNvSpPr>
            <a:spLocks noGrp="1" noChangeArrowheads="1"/>
          </p:cNvSpPr>
          <p:nvPr>
            <p:ph type="body" idx="1"/>
          </p:nvPr>
        </p:nvSpPr>
        <p:spPr>
          <a:xfrm>
            <a:off x="152400" y="2017713"/>
            <a:ext cx="8802688" cy="4114800"/>
          </a:xfrm>
        </p:spPr>
        <p:txBody>
          <a:bodyPr>
            <a:normAutofit lnSpcReduction="10000"/>
          </a:bodyPr>
          <a:lstStyle/>
          <a:p>
            <a:pPr>
              <a:lnSpc>
                <a:spcPct val="90000"/>
              </a:lnSpc>
            </a:pPr>
            <a:r>
              <a:rPr lang="en-US" altLang="en-US" sz="2800"/>
              <a:t>id – variable name to reference instance of class</a:t>
            </a:r>
          </a:p>
          <a:p>
            <a:pPr>
              <a:lnSpc>
                <a:spcPct val="90000"/>
              </a:lnSpc>
            </a:pPr>
            <a:r>
              <a:rPr lang="en-US" altLang="en-US" sz="2800"/>
              <a:t>scope </a:t>
            </a:r>
          </a:p>
          <a:p>
            <a:pPr lvl="1">
              <a:lnSpc>
                <a:spcPct val="90000"/>
              </a:lnSpc>
            </a:pPr>
            <a:r>
              <a:rPr lang="en-US" altLang="en-US" sz="2400"/>
              <a:t>page – javax.servlet.jsp.PageContext</a:t>
            </a:r>
          </a:p>
          <a:p>
            <a:pPr lvl="2">
              <a:lnSpc>
                <a:spcPct val="90000"/>
              </a:lnSpc>
            </a:pPr>
            <a:r>
              <a:rPr lang="en-US" altLang="en-US" sz="2000"/>
              <a:t>Objects only accessible from within the page</a:t>
            </a:r>
          </a:p>
          <a:p>
            <a:pPr lvl="1">
              <a:lnSpc>
                <a:spcPct val="90000"/>
              </a:lnSpc>
            </a:pPr>
            <a:r>
              <a:rPr lang="en-US" altLang="en-US" sz="2400"/>
              <a:t>request ServletRequest</a:t>
            </a:r>
          </a:p>
          <a:p>
            <a:pPr lvl="2">
              <a:lnSpc>
                <a:spcPct val="90000"/>
              </a:lnSpc>
            </a:pPr>
            <a:r>
              <a:rPr lang="en-US" altLang="en-US" sz="2000"/>
              <a:t>Objects accessible in pages processing request where bean is created</a:t>
            </a:r>
          </a:p>
          <a:p>
            <a:pPr lvl="1">
              <a:lnSpc>
                <a:spcPct val="90000"/>
              </a:lnSpc>
            </a:pPr>
            <a:r>
              <a:rPr lang="en-US" altLang="en-US" sz="2400"/>
              <a:t>session – HttpSession</a:t>
            </a:r>
          </a:p>
          <a:p>
            <a:pPr lvl="2">
              <a:lnSpc>
                <a:spcPct val="90000"/>
              </a:lnSpc>
            </a:pPr>
            <a:r>
              <a:rPr lang="en-US" altLang="en-US" sz="2000"/>
              <a:t>Objects accessible from user session</a:t>
            </a:r>
          </a:p>
          <a:p>
            <a:pPr lvl="1">
              <a:lnSpc>
                <a:spcPct val="90000"/>
              </a:lnSpc>
            </a:pPr>
            <a:r>
              <a:rPr lang="en-US" altLang="en-US" sz="2400"/>
              <a:t>application – ServletContext</a:t>
            </a:r>
          </a:p>
          <a:p>
            <a:pPr lvl="2">
              <a:lnSpc>
                <a:spcPct val="90000"/>
              </a:lnSpc>
            </a:pPr>
            <a:r>
              <a:rPr lang="en-US" altLang="en-US" sz="2000"/>
              <a:t>Objects accessible in pages belonging to same application</a:t>
            </a:r>
          </a:p>
        </p:txBody>
      </p:sp>
    </p:spTree>
    <p:extLst>
      <p:ext uri="{BB962C8B-B14F-4D97-AF65-F5344CB8AC3E}">
        <p14:creationId xmlns:p14="http://schemas.microsoft.com/office/powerpoint/2010/main" val="1720637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Standard Actions - useBean</a:t>
            </a:r>
          </a:p>
        </p:txBody>
      </p:sp>
      <p:sp>
        <p:nvSpPr>
          <p:cNvPr id="48131" name="Rectangle 3"/>
          <p:cNvSpPr>
            <a:spLocks noGrp="1" noChangeArrowheads="1"/>
          </p:cNvSpPr>
          <p:nvPr>
            <p:ph type="body" idx="1"/>
          </p:nvPr>
        </p:nvSpPr>
        <p:spPr/>
        <p:txBody>
          <a:bodyPr/>
          <a:lstStyle/>
          <a:p>
            <a:r>
              <a:rPr lang="en-US" altLang="en-US"/>
              <a:t>Type (optional)</a:t>
            </a:r>
          </a:p>
          <a:p>
            <a:pPr lvl="1"/>
            <a:r>
              <a:rPr lang="en-US" altLang="en-US"/>
              <a:t>Allows scripting variable to be cast to another type from implementation class, java casting rules apply.</a:t>
            </a:r>
          </a:p>
          <a:p>
            <a:r>
              <a:rPr lang="en-US" altLang="en-US"/>
              <a:t>Class</a:t>
            </a:r>
          </a:p>
          <a:p>
            <a:pPr lvl="1"/>
            <a:r>
              <a:rPr lang="en-US" altLang="en-US"/>
              <a:t>Fully qualified class name that defines the implementation of the object</a:t>
            </a:r>
          </a:p>
        </p:txBody>
      </p:sp>
    </p:spTree>
    <p:extLst>
      <p:ext uri="{BB962C8B-B14F-4D97-AF65-F5344CB8AC3E}">
        <p14:creationId xmlns:p14="http://schemas.microsoft.com/office/powerpoint/2010/main" val="26448259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Standard Actions - setProperty</a:t>
            </a:r>
          </a:p>
        </p:txBody>
      </p:sp>
      <p:sp>
        <p:nvSpPr>
          <p:cNvPr id="49155" name="Rectangle 3"/>
          <p:cNvSpPr>
            <a:spLocks noGrp="1" noChangeArrowheads="1"/>
          </p:cNvSpPr>
          <p:nvPr>
            <p:ph type="body" idx="1"/>
          </p:nvPr>
        </p:nvSpPr>
        <p:spPr/>
        <p:txBody>
          <a:bodyPr/>
          <a:lstStyle/>
          <a:p>
            <a:pPr>
              <a:lnSpc>
                <a:spcPct val="90000"/>
              </a:lnSpc>
            </a:pPr>
            <a:r>
              <a:rPr lang="en-US" altLang="en-US"/>
              <a:t>&lt;jsp:setProperty&gt;</a:t>
            </a:r>
          </a:p>
          <a:p>
            <a:pPr>
              <a:lnSpc>
                <a:spcPct val="90000"/>
              </a:lnSpc>
            </a:pPr>
            <a:r>
              <a:rPr lang="en-US" altLang="en-US"/>
              <a:t>Sets the value of properties in a bean</a:t>
            </a:r>
          </a:p>
          <a:p>
            <a:pPr>
              <a:lnSpc>
                <a:spcPct val="90000"/>
              </a:lnSpc>
            </a:pPr>
            <a:r>
              <a:rPr lang="en-US" altLang="en-US"/>
              <a:t>&lt;jsp:setProperty name=“beanName” property=“propertyName”|(param=“parametername”|value=“propertyValue”)/&gt;</a:t>
            </a:r>
          </a:p>
          <a:p>
            <a:pPr>
              <a:lnSpc>
                <a:spcPct val="90000"/>
              </a:lnSpc>
            </a:pPr>
            <a:r>
              <a:rPr lang="en-US" altLang="en-US"/>
              <a:t>Use property=“*” to set all properties from the request</a:t>
            </a:r>
          </a:p>
        </p:txBody>
      </p:sp>
    </p:spTree>
    <p:extLst>
      <p:ext uri="{BB962C8B-B14F-4D97-AF65-F5344CB8AC3E}">
        <p14:creationId xmlns:p14="http://schemas.microsoft.com/office/powerpoint/2010/main" val="8887691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Standard Actions - setProperty</a:t>
            </a:r>
          </a:p>
        </p:txBody>
      </p:sp>
      <p:sp>
        <p:nvSpPr>
          <p:cNvPr id="52227" name="Rectangle 3"/>
          <p:cNvSpPr>
            <a:spLocks noGrp="1" noChangeArrowheads="1"/>
          </p:cNvSpPr>
          <p:nvPr>
            <p:ph type="body" idx="1"/>
          </p:nvPr>
        </p:nvSpPr>
        <p:spPr/>
        <p:txBody>
          <a:bodyPr/>
          <a:lstStyle/>
          <a:p>
            <a:pPr>
              <a:lnSpc>
                <a:spcPct val="90000"/>
              </a:lnSpc>
            </a:pPr>
            <a:r>
              <a:rPr lang="en-US" altLang="en-US" sz="2800"/>
              <a:t>Name</a:t>
            </a:r>
          </a:p>
          <a:p>
            <a:pPr lvl="1">
              <a:lnSpc>
                <a:spcPct val="90000"/>
              </a:lnSpc>
            </a:pPr>
            <a:r>
              <a:rPr lang="en-US" altLang="en-US" sz="2400"/>
              <a:t>Variable name as defined in useBean</a:t>
            </a:r>
          </a:p>
          <a:p>
            <a:pPr>
              <a:lnSpc>
                <a:spcPct val="90000"/>
              </a:lnSpc>
            </a:pPr>
            <a:r>
              <a:rPr lang="en-US" altLang="en-US" sz="2800"/>
              <a:t>Property</a:t>
            </a:r>
          </a:p>
          <a:p>
            <a:pPr lvl="1">
              <a:lnSpc>
                <a:spcPct val="90000"/>
              </a:lnSpc>
            </a:pPr>
            <a:r>
              <a:rPr lang="en-US" altLang="en-US" sz="2400"/>
              <a:t>Name of the bean property</a:t>
            </a:r>
          </a:p>
          <a:p>
            <a:pPr>
              <a:lnSpc>
                <a:spcPct val="90000"/>
              </a:lnSpc>
            </a:pPr>
            <a:r>
              <a:rPr lang="en-US" altLang="en-US" sz="2800"/>
              <a:t>Request</a:t>
            </a:r>
          </a:p>
          <a:p>
            <a:pPr lvl="1">
              <a:lnSpc>
                <a:spcPct val="90000"/>
              </a:lnSpc>
            </a:pPr>
            <a:r>
              <a:rPr lang="en-US" altLang="en-US" sz="2400"/>
              <a:t>Name of the request parameter (if omitted same name as bean property name)</a:t>
            </a:r>
          </a:p>
          <a:p>
            <a:pPr>
              <a:lnSpc>
                <a:spcPct val="90000"/>
              </a:lnSpc>
            </a:pPr>
            <a:r>
              <a:rPr lang="en-US" altLang="en-US" sz="2800"/>
              <a:t>Value</a:t>
            </a:r>
          </a:p>
          <a:p>
            <a:pPr lvl="1">
              <a:lnSpc>
                <a:spcPct val="90000"/>
              </a:lnSpc>
            </a:pPr>
            <a:r>
              <a:rPr lang="en-US" altLang="en-US" sz="2400"/>
              <a:t>Value assign property (Performs necessary conversions)</a:t>
            </a:r>
          </a:p>
        </p:txBody>
      </p:sp>
    </p:spTree>
    <p:extLst>
      <p:ext uri="{BB962C8B-B14F-4D97-AF65-F5344CB8AC3E}">
        <p14:creationId xmlns:p14="http://schemas.microsoft.com/office/powerpoint/2010/main" val="2523809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Standard Actions - getProperty</a:t>
            </a:r>
          </a:p>
        </p:txBody>
      </p:sp>
      <p:sp>
        <p:nvSpPr>
          <p:cNvPr id="53251" name="Rectangle 3"/>
          <p:cNvSpPr>
            <a:spLocks noGrp="1" noChangeArrowheads="1"/>
          </p:cNvSpPr>
          <p:nvPr>
            <p:ph type="body" idx="1"/>
          </p:nvPr>
        </p:nvSpPr>
        <p:spPr/>
        <p:txBody>
          <a:bodyPr/>
          <a:lstStyle/>
          <a:p>
            <a:r>
              <a:rPr lang="en-US" altLang="en-US"/>
              <a:t>Gets the value of properties in a bean</a:t>
            </a:r>
          </a:p>
          <a:p>
            <a:r>
              <a:rPr lang="en-US" altLang="en-US"/>
              <a:t>&lt;jsp:getProperty name=“beanName” property=“propertyName”/&gt;</a:t>
            </a:r>
          </a:p>
          <a:p>
            <a:r>
              <a:rPr lang="en-US" altLang="en-US"/>
              <a:t>Name</a:t>
            </a:r>
          </a:p>
          <a:p>
            <a:pPr lvl="1"/>
            <a:r>
              <a:rPr lang="en-US" altLang="en-US"/>
              <a:t>Variable name as defined in useBean</a:t>
            </a:r>
          </a:p>
          <a:p>
            <a:r>
              <a:rPr lang="en-US" altLang="en-US"/>
              <a:t>Property</a:t>
            </a:r>
          </a:p>
          <a:p>
            <a:pPr lvl="1"/>
            <a:r>
              <a:rPr lang="en-US" altLang="en-US"/>
              <a:t>Name of the bean property to retrieve</a:t>
            </a:r>
          </a:p>
        </p:txBody>
      </p:sp>
    </p:spTree>
    <p:extLst>
      <p:ext uri="{BB962C8B-B14F-4D97-AF65-F5344CB8AC3E}">
        <p14:creationId xmlns:p14="http://schemas.microsoft.com/office/powerpoint/2010/main" val="17555951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Bean Example</a:t>
            </a:r>
          </a:p>
        </p:txBody>
      </p:sp>
      <p:sp>
        <p:nvSpPr>
          <p:cNvPr id="54275" name="Rectangle 3"/>
          <p:cNvSpPr>
            <a:spLocks noGrp="1" noChangeArrowheads="1"/>
          </p:cNvSpPr>
          <p:nvPr>
            <p:ph type="body" idx="1"/>
          </p:nvPr>
        </p:nvSpPr>
        <p:spPr>
          <a:xfrm>
            <a:off x="228600" y="2017713"/>
            <a:ext cx="8915400" cy="4114800"/>
          </a:xfrm>
        </p:spPr>
        <p:txBody>
          <a:bodyPr>
            <a:normAutofit fontScale="92500" lnSpcReduction="10000"/>
          </a:bodyPr>
          <a:lstStyle/>
          <a:p>
            <a:pPr>
              <a:lnSpc>
                <a:spcPct val="90000"/>
              </a:lnSpc>
              <a:buFont typeface="Wingdings" pitchFamily="2" charset="2"/>
              <a:buNone/>
            </a:pPr>
            <a:r>
              <a:rPr lang="en-US" altLang="en-US" sz="2800" b="1">
                <a:latin typeface="Courier New" pitchFamily="49" charset="0"/>
              </a:rPr>
              <a:t>&lt;html&gt;</a:t>
            </a:r>
          </a:p>
          <a:p>
            <a:pPr>
              <a:lnSpc>
                <a:spcPct val="90000"/>
              </a:lnSpc>
              <a:buFont typeface="Wingdings" pitchFamily="2" charset="2"/>
              <a:buNone/>
            </a:pPr>
            <a:r>
              <a:rPr lang="en-US" altLang="en-US" sz="2800" b="1">
                <a:latin typeface="Courier New" pitchFamily="49" charset="0"/>
              </a:rPr>
              <a:t>&lt;title&gt;Random JSP Test&lt;/title&gt;</a:t>
            </a:r>
          </a:p>
          <a:p>
            <a:pPr>
              <a:lnSpc>
                <a:spcPct val="90000"/>
              </a:lnSpc>
              <a:buFont typeface="Wingdings" pitchFamily="2" charset="2"/>
              <a:buNone/>
            </a:pPr>
            <a:r>
              <a:rPr lang="en-US" altLang="en-US" sz="2800" b="1">
                <a:latin typeface="Courier New" pitchFamily="49" charset="0"/>
              </a:rPr>
              <a:t>&lt;body bgcolor=“white”&gt;</a:t>
            </a:r>
          </a:p>
          <a:p>
            <a:pPr>
              <a:lnSpc>
                <a:spcPct val="90000"/>
              </a:lnSpc>
              <a:buFont typeface="Wingdings" pitchFamily="2" charset="2"/>
              <a:buNone/>
            </a:pPr>
            <a:r>
              <a:rPr lang="en-US" altLang="en-US" sz="2800" b="1">
                <a:latin typeface="Courier New" pitchFamily="49" charset="0"/>
              </a:rPr>
              <a:t>&lt;jsp:useBean id=“rnd” scope=“page” class=“random.NumberGenerator”/&gt;</a:t>
            </a:r>
          </a:p>
          <a:p>
            <a:pPr>
              <a:lnSpc>
                <a:spcPct val="90000"/>
              </a:lnSpc>
              <a:buFont typeface="Wingdings" pitchFamily="2" charset="2"/>
              <a:buNone/>
            </a:pPr>
            <a:r>
              <a:rPr lang="en-US" altLang="en-US" sz="2800" b="1">
                <a:latin typeface="Courier New" pitchFamily="49" charset="0"/>
              </a:rPr>
              <a:t>&lt;ul&gt;</a:t>
            </a:r>
          </a:p>
          <a:p>
            <a:pPr>
              <a:lnSpc>
                <a:spcPct val="90000"/>
              </a:lnSpc>
              <a:buFont typeface="Wingdings" pitchFamily="2" charset="2"/>
              <a:buNone/>
            </a:pPr>
            <a:r>
              <a:rPr lang="en-US" altLang="en-US" sz="2800" b="1">
                <a:latin typeface="Courier New" pitchFamily="49" charset="0"/>
              </a:rPr>
              <a:t>&lt;li&gt;Next number is: &lt;jsp:getProperty name=“rnd” property=“nextInt”/&gt;</a:t>
            </a:r>
          </a:p>
          <a:p>
            <a:pPr>
              <a:lnSpc>
                <a:spcPct val="90000"/>
              </a:lnSpc>
              <a:buFont typeface="Wingdings" pitchFamily="2" charset="2"/>
              <a:buNone/>
            </a:pPr>
            <a:r>
              <a:rPr lang="en-US" altLang="en-US" sz="2800" b="1">
                <a:latin typeface="Courier New" pitchFamily="49" charset="0"/>
              </a:rPr>
              <a:t>&lt;/ul&gt;</a:t>
            </a:r>
          </a:p>
          <a:p>
            <a:pPr>
              <a:lnSpc>
                <a:spcPct val="90000"/>
              </a:lnSpc>
              <a:buFont typeface="Wingdings" pitchFamily="2" charset="2"/>
              <a:buNone/>
            </a:pPr>
            <a:r>
              <a:rPr lang="en-US" altLang="en-US" sz="2800" b="1">
                <a:latin typeface="Courier New" pitchFamily="49" charset="0"/>
              </a:rPr>
              <a:t>&lt;/body&gt;</a:t>
            </a:r>
          </a:p>
          <a:p>
            <a:pPr>
              <a:lnSpc>
                <a:spcPct val="90000"/>
              </a:lnSpc>
              <a:buFont typeface="Wingdings" pitchFamily="2" charset="2"/>
              <a:buNone/>
            </a:pPr>
            <a:r>
              <a:rPr lang="en-US" altLang="en-US" sz="2800" b="1">
                <a:latin typeface="Courier New" pitchFamily="49" charset="0"/>
              </a:rPr>
              <a:t>&lt;/html&gt;</a:t>
            </a:r>
          </a:p>
        </p:txBody>
      </p:sp>
    </p:spTree>
    <p:extLst>
      <p:ext uri="{BB962C8B-B14F-4D97-AF65-F5344CB8AC3E}">
        <p14:creationId xmlns:p14="http://schemas.microsoft.com/office/powerpoint/2010/main" val="2163181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Bean Example</a:t>
            </a:r>
          </a:p>
        </p:txBody>
      </p:sp>
      <p:sp>
        <p:nvSpPr>
          <p:cNvPr id="55299" name="Rectangle 3"/>
          <p:cNvSpPr>
            <a:spLocks noGrp="1" noChangeArrowheads="1"/>
          </p:cNvSpPr>
          <p:nvPr>
            <p:ph type="body" idx="1"/>
          </p:nvPr>
        </p:nvSpPr>
        <p:spPr/>
        <p:txBody>
          <a:bodyPr/>
          <a:lstStyle/>
          <a:p>
            <a:pPr>
              <a:buFont typeface="Wingdings" pitchFamily="2" charset="2"/>
              <a:buNone/>
            </a:pPr>
            <a:r>
              <a:rPr lang="en-US" altLang="en-US" sz="2400" b="1">
                <a:latin typeface="Courier New" pitchFamily="49" charset="0"/>
              </a:rPr>
              <a:t>package random;</a:t>
            </a:r>
          </a:p>
          <a:p>
            <a:pPr>
              <a:buFont typeface="Wingdings" pitchFamily="2" charset="2"/>
              <a:buNone/>
            </a:pPr>
            <a:r>
              <a:rPr lang="en-US" altLang="en-US" sz="2400" b="1">
                <a:latin typeface="Courier New" pitchFamily="49" charset="0"/>
              </a:rPr>
              <a:t>import java.util.*;</a:t>
            </a:r>
          </a:p>
          <a:p>
            <a:pPr>
              <a:buFont typeface="Wingdings" pitchFamily="2" charset="2"/>
              <a:buNone/>
            </a:pPr>
            <a:r>
              <a:rPr lang="en-US" altLang="en-US" sz="2400" b="1">
                <a:latin typeface="Courier New" pitchFamily="49" charset="0"/>
              </a:rPr>
              <a:t>public class NumberGenerator {</a:t>
            </a:r>
          </a:p>
          <a:p>
            <a:pPr>
              <a:buFont typeface="Wingdings" pitchFamily="2" charset="2"/>
              <a:buNone/>
            </a:pPr>
            <a:r>
              <a:rPr lang="en-US" altLang="en-US" sz="2400" b="1">
                <a:latin typeface="Courier New" pitchFamily="49" charset="0"/>
              </a:rPr>
              <a:t>	Random rnd = new Random();</a:t>
            </a:r>
          </a:p>
          <a:p>
            <a:pPr>
              <a:buFont typeface="Wingdings" pitchFamily="2" charset="2"/>
              <a:buNone/>
            </a:pPr>
            <a:endParaRPr lang="en-US" altLang="en-US" sz="2400" b="1">
              <a:latin typeface="Courier New" pitchFamily="49" charset="0"/>
            </a:endParaRPr>
          </a:p>
          <a:p>
            <a:pPr lvl="1">
              <a:buFont typeface="Wingdings" pitchFamily="2" charset="2"/>
              <a:buNone/>
            </a:pPr>
            <a:r>
              <a:rPr lang="en-US" altLang="en-US" sz="2400" b="1">
                <a:latin typeface="Courier New" pitchFamily="49" charset="0"/>
              </a:rPr>
              <a:t>public int getNextInt() {</a:t>
            </a:r>
          </a:p>
          <a:p>
            <a:pPr lvl="1">
              <a:buFont typeface="Wingdings" pitchFamily="2" charset="2"/>
              <a:buNone/>
            </a:pPr>
            <a:r>
              <a:rPr lang="en-US" altLang="en-US" sz="2400" b="1">
                <a:latin typeface="Courier New" pitchFamily="49" charset="0"/>
              </a:rPr>
              <a:t>	return rnd.nextInt();</a:t>
            </a:r>
            <a:r>
              <a:rPr lang="en-US" altLang="en-US" sz="2400"/>
              <a:t>		</a:t>
            </a:r>
          </a:p>
          <a:p>
            <a:pPr lvl="1">
              <a:buFont typeface="Wingdings" pitchFamily="2" charset="2"/>
              <a:buNone/>
            </a:pPr>
            <a:r>
              <a:rPr lang="en-US" altLang="en-US" sz="2400" b="1">
                <a:latin typeface="Courier New" pitchFamily="49" charset="0"/>
              </a:rPr>
              <a:t>}</a:t>
            </a:r>
          </a:p>
          <a:p>
            <a:pPr>
              <a:buFont typeface="Wingdings" pitchFamily="2" charset="2"/>
              <a:buNone/>
            </a:pPr>
            <a:r>
              <a:rPr lang="en-US" altLang="en-US" sz="2400" b="1">
                <a:latin typeface="Courier New" pitchFamily="49" charset="0"/>
              </a:rPr>
              <a:t>}</a:t>
            </a:r>
          </a:p>
        </p:txBody>
      </p:sp>
    </p:spTree>
    <p:extLst>
      <p:ext uri="{BB962C8B-B14F-4D97-AF65-F5344CB8AC3E}">
        <p14:creationId xmlns:p14="http://schemas.microsoft.com/office/powerpoint/2010/main" val="137323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Architectural Roles</a:t>
            </a:r>
          </a:p>
        </p:txBody>
      </p:sp>
      <p:sp>
        <p:nvSpPr>
          <p:cNvPr id="6147" name="Rectangle 3"/>
          <p:cNvSpPr>
            <a:spLocks noGrp="1" noChangeArrowheads="1"/>
          </p:cNvSpPr>
          <p:nvPr>
            <p:ph type="body" idx="1"/>
          </p:nvPr>
        </p:nvSpPr>
        <p:spPr/>
        <p:txBody>
          <a:bodyPr/>
          <a:lstStyle/>
          <a:p>
            <a:pPr>
              <a:lnSpc>
                <a:spcPct val="90000"/>
              </a:lnSpc>
            </a:pPr>
            <a:r>
              <a:rPr lang="en-US" altLang="en-US"/>
              <a:t>Servlets provide the middle tier in a three or multi-tier system.</a:t>
            </a:r>
          </a:p>
          <a:p>
            <a:pPr>
              <a:lnSpc>
                <a:spcPct val="90000"/>
              </a:lnSpc>
            </a:pPr>
            <a:r>
              <a:rPr lang="en-US" altLang="en-US"/>
              <a:t>Servlets provide logic and/or traffic control for requests/response to the server.</a:t>
            </a:r>
          </a:p>
          <a:p>
            <a:pPr>
              <a:lnSpc>
                <a:spcPct val="90000"/>
              </a:lnSpc>
            </a:pPr>
            <a:r>
              <a:rPr lang="en-US" altLang="en-US"/>
              <a:t>Servlets allow web developers to remove code from the client and place the logic on the server.</a:t>
            </a:r>
          </a:p>
        </p:txBody>
      </p:sp>
    </p:spTree>
    <p:extLst>
      <p:ext uri="{BB962C8B-B14F-4D97-AF65-F5344CB8AC3E}">
        <p14:creationId xmlns:p14="http://schemas.microsoft.com/office/powerpoint/2010/main" val="2780204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Standard Actions – jsp:include</a:t>
            </a:r>
          </a:p>
        </p:txBody>
      </p:sp>
      <p:sp>
        <p:nvSpPr>
          <p:cNvPr id="56323" name="Rectangle 3"/>
          <p:cNvSpPr>
            <a:spLocks noGrp="1" noChangeArrowheads="1"/>
          </p:cNvSpPr>
          <p:nvPr>
            <p:ph type="body" idx="1"/>
          </p:nvPr>
        </p:nvSpPr>
        <p:spPr/>
        <p:txBody>
          <a:bodyPr/>
          <a:lstStyle/>
          <a:p>
            <a:pPr>
              <a:lnSpc>
                <a:spcPct val="90000"/>
              </a:lnSpc>
            </a:pPr>
            <a:r>
              <a:rPr lang="en-US" altLang="en-US"/>
              <a:t>&lt;jsp:include&gt;</a:t>
            </a:r>
          </a:p>
          <a:p>
            <a:pPr>
              <a:lnSpc>
                <a:spcPct val="90000"/>
              </a:lnSpc>
            </a:pPr>
            <a:r>
              <a:rPr lang="en-US" altLang="en-US"/>
              <a:t>Allows you to include resources in the same context as the current page</a:t>
            </a:r>
          </a:p>
          <a:p>
            <a:pPr>
              <a:lnSpc>
                <a:spcPct val="90000"/>
              </a:lnSpc>
            </a:pPr>
            <a:r>
              <a:rPr lang="en-US" altLang="en-US"/>
              <a:t>&lt;jsp:include page=“url” flush=“true”/&gt;</a:t>
            </a:r>
          </a:p>
          <a:p>
            <a:pPr>
              <a:lnSpc>
                <a:spcPct val="90000"/>
              </a:lnSpc>
            </a:pPr>
            <a:r>
              <a:rPr lang="en-US" altLang="en-US"/>
              <a:t>page:</a:t>
            </a:r>
          </a:p>
          <a:p>
            <a:pPr lvl="1">
              <a:lnSpc>
                <a:spcPct val="90000"/>
              </a:lnSpc>
            </a:pPr>
            <a:r>
              <a:rPr lang="en-US" altLang="en-US"/>
              <a:t>Relative url</a:t>
            </a:r>
          </a:p>
          <a:p>
            <a:pPr>
              <a:lnSpc>
                <a:spcPct val="90000"/>
              </a:lnSpc>
            </a:pPr>
            <a:r>
              <a:rPr lang="en-US" altLang="en-US"/>
              <a:t>flush:</a:t>
            </a:r>
          </a:p>
          <a:p>
            <a:pPr lvl="1">
              <a:lnSpc>
                <a:spcPct val="90000"/>
              </a:lnSpc>
            </a:pPr>
            <a:r>
              <a:rPr lang="en-US" altLang="en-US"/>
              <a:t>If true, buffer is flushed</a:t>
            </a:r>
          </a:p>
        </p:txBody>
      </p:sp>
    </p:spTree>
    <p:extLst>
      <p:ext uri="{BB962C8B-B14F-4D97-AF65-F5344CB8AC3E}">
        <p14:creationId xmlns:p14="http://schemas.microsoft.com/office/powerpoint/2010/main" val="23326771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Standard Actions – jsp:forward</a:t>
            </a:r>
          </a:p>
        </p:txBody>
      </p:sp>
      <p:sp>
        <p:nvSpPr>
          <p:cNvPr id="57347" name="Rectangle 3"/>
          <p:cNvSpPr>
            <a:spLocks noGrp="1" noChangeArrowheads="1"/>
          </p:cNvSpPr>
          <p:nvPr>
            <p:ph type="body" idx="1"/>
          </p:nvPr>
        </p:nvSpPr>
        <p:spPr/>
        <p:txBody>
          <a:bodyPr/>
          <a:lstStyle/>
          <a:p>
            <a:r>
              <a:rPr lang="en-US" altLang="en-US"/>
              <a:t>&lt;jsp:forward&gt;</a:t>
            </a:r>
          </a:p>
          <a:p>
            <a:r>
              <a:rPr lang="en-US" altLang="en-US"/>
              <a:t>Allows you to dispatch the request to a different page</a:t>
            </a:r>
          </a:p>
          <a:p>
            <a:r>
              <a:rPr lang="en-US" altLang="en-US"/>
              <a:t>&lt;jsp:forward page=“url”/&gt;</a:t>
            </a:r>
          </a:p>
          <a:p>
            <a:r>
              <a:rPr lang="en-US" altLang="en-US"/>
              <a:t>page:</a:t>
            </a:r>
          </a:p>
          <a:p>
            <a:pPr lvl="1"/>
            <a:r>
              <a:rPr lang="en-US" altLang="en-US"/>
              <a:t>Relative url</a:t>
            </a:r>
          </a:p>
        </p:txBody>
      </p:sp>
    </p:spTree>
    <p:extLst>
      <p:ext uri="{BB962C8B-B14F-4D97-AF65-F5344CB8AC3E}">
        <p14:creationId xmlns:p14="http://schemas.microsoft.com/office/powerpoint/2010/main" val="13975591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altLang="en-US"/>
              <a:t>Standard Actions - &lt;jsp:plugin&gt;</a:t>
            </a:r>
          </a:p>
        </p:txBody>
      </p:sp>
      <p:sp>
        <p:nvSpPr>
          <p:cNvPr id="58371" name="Rectangle 3"/>
          <p:cNvSpPr>
            <a:spLocks noGrp="1" noChangeArrowheads="1"/>
          </p:cNvSpPr>
          <p:nvPr>
            <p:ph type="body" idx="1"/>
          </p:nvPr>
        </p:nvSpPr>
        <p:spPr/>
        <p:txBody>
          <a:bodyPr>
            <a:normAutofit lnSpcReduction="10000"/>
          </a:bodyPr>
          <a:lstStyle/>
          <a:p>
            <a:pPr>
              <a:lnSpc>
                <a:spcPct val="90000"/>
              </a:lnSpc>
            </a:pPr>
            <a:r>
              <a:rPr lang="en-US" altLang="en-US" sz="2800"/>
              <a:t>Creates HTML that contains OBJECT or EMBED constructs that result in Java Plugin download and execution of Applet</a:t>
            </a:r>
          </a:p>
          <a:p>
            <a:pPr>
              <a:lnSpc>
                <a:spcPct val="90000"/>
              </a:lnSpc>
            </a:pPr>
            <a:r>
              <a:rPr lang="en-US" altLang="en-US" sz="2800"/>
              <a:t>&lt;jsp:plugin type=“applet” code=“applet.class” codebase=“/html”&gt;</a:t>
            </a:r>
          </a:p>
          <a:p>
            <a:pPr>
              <a:lnSpc>
                <a:spcPct val="90000"/>
              </a:lnSpc>
            </a:pPr>
            <a:r>
              <a:rPr lang="en-US" altLang="en-US" sz="2800"/>
              <a:t>&lt;jsp:fallback&gt;</a:t>
            </a:r>
          </a:p>
          <a:p>
            <a:pPr>
              <a:lnSpc>
                <a:spcPct val="90000"/>
              </a:lnSpc>
            </a:pPr>
            <a:r>
              <a:rPr lang="en-US" altLang="en-US" sz="2800"/>
              <a:t>&lt;p&gt;Can’t display applet&lt;/p&gt;</a:t>
            </a:r>
          </a:p>
          <a:p>
            <a:pPr>
              <a:lnSpc>
                <a:spcPct val="90000"/>
              </a:lnSpc>
            </a:pPr>
            <a:r>
              <a:rPr lang="en-US" altLang="en-US" sz="2800"/>
              <a:t>&lt;/jsp:fallback&gt;</a:t>
            </a:r>
          </a:p>
          <a:p>
            <a:pPr>
              <a:lnSpc>
                <a:spcPct val="90000"/>
              </a:lnSpc>
            </a:pPr>
            <a:r>
              <a:rPr lang="en-US" altLang="en-US" sz="2800"/>
              <a:t>&lt;/jsp:plugin&gt;</a:t>
            </a:r>
          </a:p>
          <a:p>
            <a:pPr>
              <a:lnSpc>
                <a:spcPct val="90000"/>
              </a:lnSpc>
            </a:pPr>
            <a:r>
              <a:rPr lang="en-US" altLang="en-US" sz="2800"/>
              <a:t>Fallback is used if the plugin cannot be started</a:t>
            </a:r>
          </a:p>
        </p:txBody>
      </p:sp>
    </p:spTree>
    <p:extLst>
      <p:ext uri="{BB962C8B-B14F-4D97-AF65-F5344CB8AC3E}">
        <p14:creationId xmlns:p14="http://schemas.microsoft.com/office/powerpoint/2010/main" val="76108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Standard Actions - jsp:param</a:t>
            </a:r>
          </a:p>
        </p:txBody>
      </p:sp>
      <p:sp>
        <p:nvSpPr>
          <p:cNvPr id="59395" name="Rectangle 3"/>
          <p:cNvSpPr>
            <a:spLocks noGrp="1" noChangeArrowheads="1"/>
          </p:cNvSpPr>
          <p:nvPr>
            <p:ph type="body" idx="1"/>
          </p:nvPr>
        </p:nvSpPr>
        <p:spPr/>
        <p:txBody>
          <a:bodyPr/>
          <a:lstStyle/>
          <a:p>
            <a:r>
              <a:rPr lang="en-US" altLang="en-US"/>
              <a:t>&lt;jsp:param&gt;</a:t>
            </a:r>
          </a:p>
          <a:p>
            <a:r>
              <a:rPr lang="en-US" altLang="en-US"/>
              <a:t>Used to provide key/value information for &lt;jsp:include&gt;, &lt;jsp:forward&gt;, and &lt;jsp:plugin&gt;</a:t>
            </a:r>
          </a:p>
          <a:p>
            <a:r>
              <a:rPr lang="en-US" altLang="en-US"/>
              <a:t>&lt;jsp:param name=“name” value=“value”/&gt;</a:t>
            </a:r>
          </a:p>
          <a:p>
            <a:r>
              <a:rPr lang="en-US" altLang="en-US"/>
              <a:t>Name and value are mandatory</a:t>
            </a:r>
          </a:p>
        </p:txBody>
      </p:sp>
    </p:spTree>
    <p:extLst>
      <p:ext uri="{BB962C8B-B14F-4D97-AF65-F5344CB8AC3E}">
        <p14:creationId xmlns:p14="http://schemas.microsoft.com/office/powerpoint/2010/main" val="2584366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Access Models</a:t>
            </a:r>
          </a:p>
        </p:txBody>
      </p:sp>
      <p:sp>
        <p:nvSpPr>
          <p:cNvPr id="60419" name="Rectangle 3"/>
          <p:cNvSpPr>
            <a:spLocks noGrp="1" noChangeArrowheads="1"/>
          </p:cNvSpPr>
          <p:nvPr>
            <p:ph type="body" idx="1"/>
          </p:nvPr>
        </p:nvSpPr>
        <p:spPr/>
        <p:txBody>
          <a:bodyPr/>
          <a:lstStyle/>
          <a:p>
            <a:r>
              <a:rPr lang="en-US" altLang="en-US"/>
              <a:t>Two approaches to building application with JSPs</a:t>
            </a:r>
          </a:p>
          <a:p>
            <a:r>
              <a:rPr lang="en-US" altLang="en-US"/>
              <a:t>Model 1: JSP page processes all input</a:t>
            </a:r>
          </a:p>
          <a:p>
            <a:r>
              <a:rPr lang="en-US" altLang="en-US"/>
              <a:t>Model 2: Servlet acts as a controller and directs http traffic to appropriate responses</a:t>
            </a:r>
          </a:p>
        </p:txBody>
      </p:sp>
    </p:spTree>
    <p:extLst>
      <p:ext uri="{BB962C8B-B14F-4D97-AF65-F5344CB8AC3E}">
        <p14:creationId xmlns:p14="http://schemas.microsoft.com/office/powerpoint/2010/main" val="3191510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Model 1</a:t>
            </a:r>
          </a:p>
        </p:txBody>
      </p:sp>
      <p:sp>
        <p:nvSpPr>
          <p:cNvPr id="61443" name="Rectangle 3"/>
          <p:cNvSpPr>
            <a:spLocks noGrp="1" noChangeArrowheads="1"/>
          </p:cNvSpPr>
          <p:nvPr>
            <p:ph type="body" idx="1"/>
          </p:nvPr>
        </p:nvSpPr>
        <p:spPr/>
        <p:txBody>
          <a:bodyPr/>
          <a:lstStyle/>
          <a:p>
            <a:r>
              <a:rPr lang="en-US" altLang="en-US"/>
              <a:t>JSP is responsible for processing incoming requests and replying to clients</a:t>
            </a:r>
          </a:p>
          <a:p>
            <a:r>
              <a:rPr lang="en-US" altLang="en-US"/>
              <a:t>All data access is through beans</a:t>
            </a:r>
          </a:p>
          <a:p>
            <a:pPr>
              <a:buFont typeface="Wingdings" pitchFamily="2" charset="2"/>
              <a:buNone/>
            </a:pPr>
            <a:endParaRPr lang="en-US" altLang="en-US"/>
          </a:p>
        </p:txBody>
      </p:sp>
      <p:sp>
        <p:nvSpPr>
          <p:cNvPr id="61444" name="Rectangle 4"/>
          <p:cNvSpPr>
            <a:spLocks noChangeArrowheads="1"/>
          </p:cNvSpPr>
          <p:nvPr/>
        </p:nvSpPr>
        <p:spPr bwMode="auto">
          <a:xfrm>
            <a:off x="762000" y="4495800"/>
            <a:ext cx="1371600" cy="1524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browser</a:t>
            </a:r>
          </a:p>
        </p:txBody>
      </p:sp>
      <p:sp>
        <p:nvSpPr>
          <p:cNvPr id="61445" name="Rectangle 5"/>
          <p:cNvSpPr>
            <a:spLocks noChangeArrowheads="1"/>
          </p:cNvSpPr>
          <p:nvPr/>
        </p:nvSpPr>
        <p:spPr bwMode="auto">
          <a:xfrm>
            <a:off x="3048000" y="4495800"/>
            <a:ext cx="1371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JSP</a:t>
            </a:r>
          </a:p>
        </p:txBody>
      </p:sp>
      <p:sp>
        <p:nvSpPr>
          <p:cNvPr id="61446" name="AutoShape 6"/>
          <p:cNvSpPr>
            <a:spLocks noChangeArrowheads="1"/>
          </p:cNvSpPr>
          <p:nvPr/>
        </p:nvSpPr>
        <p:spPr bwMode="auto">
          <a:xfrm>
            <a:off x="5105400" y="4800600"/>
            <a:ext cx="1295400" cy="838200"/>
          </a:xfrm>
          <a:prstGeom prst="roundRect">
            <a:avLst>
              <a:gd name="adj" fmla="val 16667"/>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BEAN</a:t>
            </a:r>
          </a:p>
        </p:txBody>
      </p:sp>
      <p:sp>
        <p:nvSpPr>
          <p:cNvPr id="61447" name="AutoShape 7"/>
          <p:cNvSpPr>
            <a:spLocks noChangeArrowheads="1"/>
          </p:cNvSpPr>
          <p:nvPr/>
        </p:nvSpPr>
        <p:spPr bwMode="auto">
          <a:xfrm>
            <a:off x="7467600" y="4648200"/>
            <a:ext cx="1295400" cy="1371600"/>
          </a:xfrm>
          <a:prstGeom prst="can">
            <a:avLst>
              <a:gd name="adj" fmla="val 26471"/>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Database</a:t>
            </a:r>
          </a:p>
        </p:txBody>
      </p:sp>
      <p:sp>
        <p:nvSpPr>
          <p:cNvPr id="61448" name="AutoShape 8"/>
          <p:cNvSpPr>
            <a:spLocks noChangeArrowheads="1"/>
          </p:cNvSpPr>
          <p:nvPr/>
        </p:nvSpPr>
        <p:spPr bwMode="auto">
          <a:xfrm>
            <a:off x="2133600" y="4800600"/>
            <a:ext cx="914400" cy="533400"/>
          </a:xfrm>
          <a:prstGeom prst="rightArrow">
            <a:avLst>
              <a:gd name="adj1" fmla="val 50000"/>
              <a:gd name="adj2" fmla="val 4285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49" name="AutoShape 9"/>
          <p:cNvSpPr>
            <a:spLocks noChangeArrowheads="1"/>
          </p:cNvSpPr>
          <p:nvPr/>
        </p:nvSpPr>
        <p:spPr bwMode="auto">
          <a:xfrm>
            <a:off x="4419600" y="5105400"/>
            <a:ext cx="609600" cy="304800"/>
          </a:xfrm>
          <a:prstGeom prst="leftRightArrow">
            <a:avLst>
              <a:gd name="adj1" fmla="val 50000"/>
              <a:gd name="adj2" fmla="val 4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50" name="AutoShape 10"/>
          <p:cNvSpPr>
            <a:spLocks noChangeArrowheads="1"/>
          </p:cNvSpPr>
          <p:nvPr/>
        </p:nvSpPr>
        <p:spPr bwMode="auto">
          <a:xfrm>
            <a:off x="2133600" y="5486400"/>
            <a:ext cx="914400" cy="381000"/>
          </a:xfrm>
          <a:prstGeom prst="leftArrow">
            <a:avLst>
              <a:gd name="adj1" fmla="val 50000"/>
              <a:gd name="adj2" fmla="val 6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51" name="AutoShape 11"/>
          <p:cNvSpPr>
            <a:spLocks noChangeArrowheads="1"/>
          </p:cNvSpPr>
          <p:nvPr/>
        </p:nvSpPr>
        <p:spPr bwMode="auto">
          <a:xfrm>
            <a:off x="6629400" y="5181600"/>
            <a:ext cx="609600" cy="304800"/>
          </a:xfrm>
          <a:prstGeom prst="leftRightArrow">
            <a:avLst>
              <a:gd name="adj1" fmla="val 50000"/>
              <a:gd name="adj2" fmla="val 4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5482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Model 1</a:t>
            </a:r>
          </a:p>
        </p:txBody>
      </p:sp>
      <p:sp>
        <p:nvSpPr>
          <p:cNvPr id="62467" name="Rectangle 3"/>
          <p:cNvSpPr>
            <a:spLocks noGrp="1" noChangeArrowheads="1"/>
          </p:cNvSpPr>
          <p:nvPr>
            <p:ph type="body" idx="1"/>
          </p:nvPr>
        </p:nvSpPr>
        <p:spPr/>
        <p:txBody>
          <a:bodyPr/>
          <a:lstStyle/>
          <a:p>
            <a:r>
              <a:rPr lang="en-US" altLang="en-US"/>
              <a:t>Suitable for simple applications</a:t>
            </a:r>
          </a:p>
          <a:p>
            <a:r>
              <a:rPr lang="en-US" altLang="en-US"/>
              <a:t>Easier to understand</a:t>
            </a:r>
          </a:p>
          <a:p>
            <a:r>
              <a:rPr lang="en-US" altLang="en-US"/>
              <a:t>May lead to lots of Java code embedded within JSP pages for complex applications</a:t>
            </a:r>
          </a:p>
          <a:p>
            <a:r>
              <a:rPr lang="en-US" altLang="en-US"/>
              <a:t>(I’ve never used this model???)</a:t>
            </a:r>
          </a:p>
        </p:txBody>
      </p:sp>
    </p:spTree>
    <p:extLst>
      <p:ext uri="{BB962C8B-B14F-4D97-AF65-F5344CB8AC3E}">
        <p14:creationId xmlns:p14="http://schemas.microsoft.com/office/powerpoint/2010/main" val="4225035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Model 2</a:t>
            </a:r>
          </a:p>
        </p:txBody>
      </p:sp>
      <p:sp>
        <p:nvSpPr>
          <p:cNvPr id="63491" name="Rectangle 3"/>
          <p:cNvSpPr>
            <a:spLocks noGrp="1" noChangeArrowheads="1"/>
          </p:cNvSpPr>
          <p:nvPr>
            <p:ph type="body" idx="1"/>
          </p:nvPr>
        </p:nvSpPr>
        <p:spPr/>
        <p:txBody>
          <a:bodyPr/>
          <a:lstStyle/>
          <a:p>
            <a:r>
              <a:rPr lang="en-US" altLang="en-US" dirty="0"/>
              <a:t>Combine use of servlets and JSP</a:t>
            </a:r>
          </a:p>
          <a:p>
            <a:r>
              <a:rPr lang="en-US" altLang="en-US" dirty="0"/>
              <a:t>Servlet acts as controller, JSP as presentation layer</a:t>
            </a:r>
          </a:p>
        </p:txBody>
      </p:sp>
      <p:sp>
        <p:nvSpPr>
          <p:cNvPr id="63492" name="Rectangle 4"/>
          <p:cNvSpPr>
            <a:spLocks noChangeArrowheads="1"/>
          </p:cNvSpPr>
          <p:nvPr/>
        </p:nvSpPr>
        <p:spPr bwMode="auto">
          <a:xfrm>
            <a:off x="457200" y="4648200"/>
            <a:ext cx="1371600" cy="1371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browser</a:t>
            </a:r>
          </a:p>
        </p:txBody>
      </p:sp>
      <p:sp>
        <p:nvSpPr>
          <p:cNvPr id="63493" name="Rectangle 5"/>
          <p:cNvSpPr>
            <a:spLocks noChangeArrowheads="1"/>
          </p:cNvSpPr>
          <p:nvPr/>
        </p:nvSpPr>
        <p:spPr bwMode="auto">
          <a:xfrm>
            <a:off x="2971800" y="43434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servlet</a:t>
            </a:r>
          </a:p>
        </p:txBody>
      </p:sp>
      <p:sp>
        <p:nvSpPr>
          <p:cNvPr id="63494" name="Rectangle 6"/>
          <p:cNvSpPr>
            <a:spLocks noChangeArrowheads="1"/>
          </p:cNvSpPr>
          <p:nvPr/>
        </p:nvSpPr>
        <p:spPr bwMode="auto">
          <a:xfrm>
            <a:off x="2895600" y="55626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JSP</a:t>
            </a:r>
          </a:p>
        </p:txBody>
      </p:sp>
      <p:sp>
        <p:nvSpPr>
          <p:cNvPr id="63495" name="AutoShape 7"/>
          <p:cNvSpPr>
            <a:spLocks noChangeArrowheads="1"/>
          </p:cNvSpPr>
          <p:nvPr/>
        </p:nvSpPr>
        <p:spPr bwMode="auto">
          <a:xfrm>
            <a:off x="5562600" y="4876800"/>
            <a:ext cx="1143000" cy="914400"/>
          </a:xfrm>
          <a:prstGeom prst="roundRect">
            <a:avLst>
              <a:gd name="adj" fmla="val 16667"/>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Beans</a:t>
            </a:r>
          </a:p>
        </p:txBody>
      </p:sp>
      <p:sp>
        <p:nvSpPr>
          <p:cNvPr id="63496" name="AutoShape 8"/>
          <p:cNvSpPr>
            <a:spLocks noChangeArrowheads="1"/>
          </p:cNvSpPr>
          <p:nvPr/>
        </p:nvSpPr>
        <p:spPr bwMode="auto">
          <a:xfrm>
            <a:off x="7543800" y="4191000"/>
            <a:ext cx="1371600" cy="1676400"/>
          </a:xfrm>
          <a:prstGeom prst="can">
            <a:avLst>
              <a:gd name="adj" fmla="val 30556"/>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Database</a:t>
            </a:r>
          </a:p>
        </p:txBody>
      </p:sp>
      <p:sp>
        <p:nvSpPr>
          <p:cNvPr id="63497" name="AutoShape 9"/>
          <p:cNvSpPr>
            <a:spLocks noChangeArrowheads="1"/>
          </p:cNvSpPr>
          <p:nvPr/>
        </p:nvSpPr>
        <p:spPr bwMode="auto">
          <a:xfrm>
            <a:off x="1828800" y="5715000"/>
            <a:ext cx="1066800" cy="228600"/>
          </a:xfrm>
          <a:prstGeom prst="leftArrow">
            <a:avLst>
              <a:gd name="adj1" fmla="val 50000"/>
              <a:gd name="adj2" fmla="val 116667"/>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498" name="AutoShape 10"/>
          <p:cNvSpPr>
            <a:spLocks noChangeArrowheads="1"/>
          </p:cNvSpPr>
          <p:nvPr/>
        </p:nvSpPr>
        <p:spPr bwMode="auto">
          <a:xfrm>
            <a:off x="1828800" y="4648200"/>
            <a:ext cx="1143000" cy="304800"/>
          </a:xfrm>
          <a:prstGeom prst="rightArrow">
            <a:avLst>
              <a:gd name="adj1" fmla="val 50000"/>
              <a:gd name="adj2" fmla="val 9375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499" name="AutoShape 11"/>
          <p:cNvSpPr>
            <a:spLocks noChangeArrowheads="1"/>
          </p:cNvSpPr>
          <p:nvPr/>
        </p:nvSpPr>
        <p:spPr bwMode="auto">
          <a:xfrm>
            <a:off x="4724400" y="5562600"/>
            <a:ext cx="838200" cy="304800"/>
          </a:xfrm>
          <a:prstGeom prst="leftRightArrow">
            <a:avLst>
              <a:gd name="adj1" fmla="val 50000"/>
              <a:gd name="adj2" fmla="val 5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0" name="AutoShape 12"/>
          <p:cNvSpPr>
            <a:spLocks noChangeArrowheads="1"/>
          </p:cNvSpPr>
          <p:nvPr/>
        </p:nvSpPr>
        <p:spPr bwMode="auto">
          <a:xfrm>
            <a:off x="4724400" y="4724400"/>
            <a:ext cx="838200" cy="304800"/>
          </a:xfrm>
          <a:prstGeom prst="leftRightArrow">
            <a:avLst>
              <a:gd name="adj1" fmla="val 50000"/>
              <a:gd name="adj2" fmla="val 55000"/>
            </a:avLst>
          </a:prstGeom>
          <a:solidFill>
            <a:srgbClr val="00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1" name="AutoShape 13"/>
          <p:cNvSpPr>
            <a:spLocks noChangeArrowheads="1"/>
          </p:cNvSpPr>
          <p:nvPr/>
        </p:nvSpPr>
        <p:spPr bwMode="auto">
          <a:xfrm>
            <a:off x="6705600" y="5105400"/>
            <a:ext cx="838200" cy="304800"/>
          </a:xfrm>
          <a:prstGeom prst="leftRightArrow">
            <a:avLst>
              <a:gd name="adj1" fmla="val 50000"/>
              <a:gd name="adj2" fmla="val 5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3809435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It’s a rap!</a:t>
            </a:r>
          </a:p>
        </p:txBody>
      </p:sp>
      <p:sp>
        <p:nvSpPr>
          <p:cNvPr id="65539" name="Rectangle 3"/>
          <p:cNvSpPr>
            <a:spLocks noGrp="1" noChangeArrowheads="1"/>
          </p:cNvSpPr>
          <p:nvPr>
            <p:ph type="body" idx="1"/>
          </p:nvPr>
        </p:nvSpPr>
        <p:spPr/>
        <p:txBody>
          <a:bodyPr/>
          <a:lstStyle/>
          <a:p>
            <a:r>
              <a:rPr lang="en-US" altLang="en-US" sz="2800"/>
              <a:t>JSP aren’t total separation of logic from the presentation. Although it’s a good start.</a:t>
            </a:r>
          </a:p>
          <a:p>
            <a:r>
              <a:rPr lang="en-US" altLang="en-US" sz="2800"/>
              <a:t>Look into Custom tags to encapsulate your application logic and move it outside of the jsps. Creation of your own custom tag libraries help to eliminate java code from being embedded in the jsp.</a:t>
            </a:r>
          </a:p>
          <a:p>
            <a:r>
              <a:rPr lang="en-US" altLang="en-US" sz="2800"/>
              <a:t>Frameworks like WebMacro, Struts, and Velocity provide additional features to </a:t>
            </a:r>
          </a:p>
          <a:p>
            <a:endParaRPr lang="en-US" altLang="en-US" sz="2800"/>
          </a:p>
        </p:txBody>
      </p:sp>
    </p:spTree>
    <p:extLst>
      <p:ext uri="{BB962C8B-B14F-4D97-AF65-F5344CB8AC3E}">
        <p14:creationId xmlns:p14="http://schemas.microsoft.com/office/powerpoint/2010/main" val="19199455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Resources</a:t>
            </a:r>
          </a:p>
        </p:txBody>
      </p:sp>
      <p:sp>
        <p:nvSpPr>
          <p:cNvPr id="64515" name="Rectangle 3"/>
          <p:cNvSpPr>
            <a:spLocks noGrp="1" noChangeArrowheads="1"/>
          </p:cNvSpPr>
          <p:nvPr>
            <p:ph type="body" idx="1"/>
          </p:nvPr>
        </p:nvSpPr>
        <p:spPr/>
        <p:txBody>
          <a:bodyPr>
            <a:normAutofit/>
          </a:bodyPr>
          <a:lstStyle/>
          <a:p>
            <a:pPr>
              <a:lnSpc>
                <a:spcPct val="90000"/>
              </a:lnSpc>
            </a:pPr>
            <a:r>
              <a:rPr lang="en-US" altLang="en-US" sz="2800" dirty="0" smtClean="0"/>
              <a:t>Apache Tomcat</a:t>
            </a:r>
          </a:p>
          <a:p>
            <a:pPr>
              <a:lnSpc>
                <a:spcPct val="90000"/>
              </a:lnSpc>
            </a:pPr>
            <a:r>
              <a:rPr lang="en-US" altLang="en-US" sz="2800" dirty="0" smtClean="0"/>
              <a:t>Servlet 3.0 Specification</a:t>
            </a:r>
          </a:p>
          <a:p>
            <a:pPr>
              <a:lnSpc>
                <a:spcPct val="90000"/>
              </a:lnSpc>
            </a:pPr>
            <a:r>
              <a:rPr lang="en-US" altLang="en-US" sz="2800" dirty="0" smtClean="0"/>
              <a:t>JSP 1.2 Specification</a:t>
            </a:r>
          </a:p>
          <a:p>
            <a:pPr>
              <a:lnSpc>
                <a:spcPct val="90000"/>
              </a:lnSpc>
            </a:pPr>
            <a:endParaRPr lang="en-US" altLang="en-US" sz="2800" dirty="0"/>
          </a:p>
        </p:txBody>
      </p:sp>
    </p:spTree>
    <p:extLst>
      <p:ext uri="{BB962C8B-B14F-4D97-AF65-F5344CB8AC3E}">
        <p14:creationId xmlns:p14="http://schemas.microsoft.com/office/powerpoint/2010/main" val="3057423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Architectural Roles	</a:t>
            </a:r>
          </a:p>
        </p:txBody>
      </p:sp>
      <p:sp>
        <p:nvSpPr>
          <p:cNvPr id="7171" name="Rectangle 3"/>
          <p:cNvSpPr>
            <a:spLocks noGrp="1" noChangeArrowheads="1"/>
          </p:cNvSpPr>
          <p:nvPr>
            <p:ph type="body" idx="1"/>
          </p:nvPr>
        </p:nvSpPr>
        <p:spPr/>
        <p:txBody>
          <a:bodyPr/>
          <a:lstStyle/>
          <a:p>
            <a:pPr>
              <a:lnSpc>
                <a:spcPct val="90000"/>
              </a:lnSpc>
            </a:pPr>
            <a:r>
              <a:rPr lang="en-US" altLang="en-US">
                <a:latin typeface="Verdana" pitchFamily="34" charset="0"/>
              </a:rPr>
              <a:t>Connection management</a:t>
            </a:r>
          </a:p>
          <a:p>
            <a:pPr>
              <a:lnSpc>
                <a:spcPct val="90000"/>
              </a:lnSpc>
            </a:pPr>
            <a:r>
              <a:rPr lang="en-US" altLang="en-US">
                <a:latin typeface="Verdana" pitchFamily="34" charset="0"/>
              </a:rPr>
              <a:t>Business rule enforcement </a:t>
            </a:r>
          </a:p>
          <a:p>
            <a:pPr>
              <a:lnSpc>
                <a:spcPct val="90000"/>
              </a:lnSpc>
            </a:pPr>
            <a:r>
              <a:rPr lang="en-US" altLang="en-US">
                <a:latin typeface="Verdana" pitchFamily="34" charset="0"/>
              </a:rPr>
              <a:t>Transaction management </a:t>
            </a:r>
          </a:p>
          <a:p>
            <a:pPr>
              <a:lnSpc>
                <a:spcPct val="90000"/>
              </a:lnSpc>
            </a:pPr>
            <a:r>
              <a:rPr lang="en-US" altLang="en-US">
                <a:latin typeface="Verdana" pitchFamily="34" charset="0"/>
              </a:rPr>
              <a:t>Mapping clients to a redundant set of servers </a:t>
            </a:r>
          </a:p>
          <a:p>
            <a:pPr>
              <a:lnSpc>
                <a:spcPct val="90000"/>
              </a:lnSpc>
            </a:pPr>
            <a:r>
              <a:rPr lang="en-US" altLang="en-US">
                <a:latin typeface="Verdana" pitchFamily="34" charset="0"/>
              </a:rPr>
              <a:t>Supporting different types of clients such as pure HTML, WML clients, other Java based clients</a:t>
            </a:r>
            <a:endParaRPr lang="en-US" altLang="en-US"/>
          </a:p>
        </p:txBody>
      </p:sp>
    </p:spTree>
    <p:extLst>
      <p:ext uri="{BB962C8B-B14F-4D97-AF65-F5344CB8AC3E}">
        <p14:creationId xmlns:p14="http://schemas.microsoft.com/office/powerpoint/2010/main" val="82962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What is required?</a:t>
            </a:r>
          </a:p>
        </p:txBody>
      </p:sp>
      <p:sp>
        <p:nvSpPr>
          <p:cNvPr id="8195" name="Rectangle 3"/>
          <p:cNvSpPr>
            <a:spLocks noGrp="1" noChangeArrowheads="1"/>
          </p:cNvSpPr>
          <p:nvPr>
            <p:ph type="body" idx="1"/>
          </p:nvPr>
        </p:nvSpPr>
        <p:spPr/>
        <p:txBody>
          <a:bodyPr>
            <a:normAutofit lnSpcReduction="10000"/>
          </a:bodyPr>
          <a:lstStyle/>
          <a:p>
            <a:pPr>
              <a:lnSpc>
                <a:spcPct val="90000"/>
              </a:lnSpc>
            </a:pPr>
            <a:r>
              <a:rPr lang="en-US" altLang="en-US" sz="2800"/>
              <a:t>Servlets are not run in the same sense as applets and applications.</a:t>
            </a:r>
          </a:p>
          <a:p>
            <a:pPr>
              <a:lnSpc>
                <a:spcPct val="90000"/>
              </a:lnSpc>
            </a:pPr>
            <a:r>
              <a:rPr lang="en-US" altLang="en-US" sz="2800"/>
              <a:t>Since they extend a web server, they require a servlet container to function.</a:t>
            </a:r>
          </a:p>
          <a:p>
            <a:pPr>
              <a:lnSpc>
                <a:spcPct val="90000"/>
              </a:lnSpc>
            </a:pPr>
            <a:r>
              <a:rPr lang="en-US" altLang="en-US" sz="2800"/>
              <a:t>A servlet container is a part of a web server or application server that provides the network services over which request and response are sent.</a:t>
            </a:r>
          </a:p>
          <a:p>
            <a:pPr>
              <a:lnSpc>
                <a:spcPct val="90000"/>
              </a:lnSpc>
            </a:pPr>
            <a:r>
              <a:rPr lang="en-US" altLang="en-US" sz="2800"/>
              <a:t>Contains and manages the servlets through there lifecycle.</a:t>
            </a:r>
          </a:p>
          <a:p>
            <a:pPr>
              <a:lnSpc>
                <a:spcPct val="90000"/>
              </a:lnSpc>
            </a:pPr>
            <a:r>
              <a:rPr lang="en-US" altLang="en-US" sz="2800"/>
              <a:t>The container provides other services as well.</a:t>
            </a:r>
          </a:p>
        </p:txBody>
      </p:sp>
    </p:spTree>
    <p:extLst>
      <p:ext uri="{BB962C8B-B14F-4D97-AF65-F5344CB8AC3E}">
        <p14:creationId xmlns:p14="http://schemas.microsoft.com/office/powerpoint/2010/main" val="63297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7"/>
          <p:cNvSpPr>
            <a:spLocks noChangeArrowheads="1"/>
          </p:cNvSpPr>
          <p:nvPr/>
        </p:nvSpPr>
        <p:spPr bwMode="auto">
          <a:xfrm>
            <a:off x="4419600" y="2743200"/>
            <a:ext cx="4572000" cy="2971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J2EE Container</a:t>
            </a:r>
          </a:p>
        </p:txBody>
      </p:sp>
      <p:sp>
        <p:nvSpPr>
          <p:cNvPr id="12290" name="Rectangle 2"/>
          <p:cNvSpPr>
            <a:spLocks noGrp="1" noChangeArrowheads="1"/>
          </p:cNvSpPr>
          <p:nvPr>
            <p:ph type="title"/>
          </p:nvPr>
        </p:nvSpPr>
        <p:spPr/>
        <p:txBody>
          <a:bodyPr/>
          <a:lstStyle/>
          <a:p>
            <a:r>
              <a:rPr lang="en-US" altLang="en-US"/>
              <a:t>Web Container/Servlet engine</a:t>
            </a:r>
          </a:p>
        </p:txBody>
      </p:sp>
      <p:sp>
        <p:nvSpPr>
          <p:cNvPr id="12292" name="Rectangle 4"/>
          <p:cNvSpPr>
            <a:spLocks noChangeArrowheads="1"/>
          </p:cNvSpPr>
          <p:nvPr/>
        </p:nvSpPr>
        <p:spPr bwMode="auto">
          <a:xfrm>
            <a:off x="381000" y="3429000"/>
            <a:ext cx="1371600" cy="6096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Browser</a:t>
            </a:r>
          </a:p>
        </p:txBody>
      </p:sp>
      <p:sp>
        <p:nvSpPr>
          <p:cNvPr id="12293" name="Rectangle 5"/>
          <p:cNvSpPr>
            <a:spLocks noChangeArrowheads="1"/>
          </p:cNvSpPr>
          <p:nvPr/>
        </p:nvSpPr>
        <p:spPr bwMode="auto">
          <a:xfrm>
            <a:off x="7391400" y="3048000"/>
            <a:ext cx="1371600" cy="609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Servlets</a:t>
            </a:r>
          </a:p>
        </p:txBody>
      </p:sp>
      <p:sp>
        <p:nvSpPr>
          <p:cNvPr id="12294" name="Rectangle 6"/>
          <p:cNvSpPr>
            <a:spLocks noChangeArrowheads="1"/>
          </p:cNvSpPr>
          <p:nvPr/>
        </p:nvSpPr>
        <p:spPr bwMode="auto">
          <a:xfrm>
            <a:off x="2286000" y="3429000"/>
            <a:ext cx="17526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Web Server</a:t>
            </a:r>
          </a:p>
        </p:txBody>
      </p:sp>
      <p:sp>
        <p:nvSpPr>
          <p:cNvPr id="12297" name="Rectangle 9"/>
          <p:cNvSpPr>
            <a:spLocks noChangeArrowheads="1"/>
          </p:cNvSpPr>
          <p:nvPr/>
        </p:nvSpPr>
        <p:spPr bwMode="auto">
          <a:xfrm>
            <a:off x="4724400" y="5257800"/>
            <a:ext cx="41148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Deployment Descriptor</a:t>
            </a:r>
          </a:p>
        </p:txBody>
      </p:sp>
      <p:sp>
        <p:nvSpPr>
          <p:cNvPr id="12298" name="Oval 10"/>
          <p:cNvSpPr>
            <a:spLocks noChangeArrowheads="1"/>
          </p:cNvSpPr>
          <p:nvPr/>
        </p:nvSpPr>
        <p:spPr bwMode="auto">
          <a:xfrm>
            <a:off x="4572000" y="2895600"/>
            <a:ext cx="1981200" cy="914400"/>
          </a:xfrm>
          <a:prstGeom prst="ellipse">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Java Classes</a:t>
            </a:r>
          </a:p>
        </p:txBody>
      </p:sp>
      <p:sp>
        <p:nvSpPr>
          <p:cNvPr id="12299" name="Line 11"/>
          <p:cNvSpPr>
            <a:spLocks noChangeShapeType="1"/>
          </p:cNvSpPr>
          <p:nvPr/>
        </p:nvSpPr>
        <p:spPr bwMode="auto">
          <a:xfrm>
            <a:off x="17526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0" name="Line 12"/>
          <p:cNvSpPr>
            <a:spLocks noChangeShapeType="1"/>
          </p:cNvSpPr>
          <p:nvPr/>
        </p:nvSpPr>
        <p:spPr bwMode="auto">
          <a:xfrm flipH="1">
            <a:off x="1752600" y="3886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1" name="Line 13"/>
          <p:cNvSpPr>
            <a:spLocks noChangeShapeType="1"/>
          </p:cNvSpPr>
          <p:nvPr/>
        </p:nvSpPr>
        <p:spPr bwMode="auto">
          <a:xfrm>
            <a:off x="4038600" y="3581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2" name="Line 14"/>
          <p:cNvSpPr>
            <a:spLocks noChangeShapeType="1"/>
          </p:cNvSpPr>
          <p:nvPr/>
        </p:nvSpPr>
        <p:spPr bwMode="auto">
          <a:xfrm flipH="1">
            <a:off x="4038600" y="3962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3" name="Line 15"/>
          <p:cNvSpPr>
            <a:spLocks noChangeShapeType="1"/>
          </p:cNvSpPr>
          <p:nvPr/>
        </p:nvSpPr>
        <p:spPr bwMode="auto">
          <a:xfrm>
            <a:off x="4876800" y="5486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4" name="Text Box 16"/>
          <p:cNvSpPr txBox="1">
            <a:spLocks noChangeArrowheads="1"/>
          </p:cNvSpPr>
          <p:nvPr/>
        </p:nvSpPr>
        <p:spPr bwMode="auto">
          <a:xfrm>
            <a:off x="3962400" y="60198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web.xml</a:t>
            </a:r>
          </a:p>
        </p:txBody>
      </p:sp>
      <p:sp>
        <p:nvSpPr>
          <p:cNvPr id="12305" name="Text Box 17"/>
          <p:cNvSpPr txBox="1">
            <a:spLocks noChangeArrowheads="1"/>
          </p:cNvSpPr>
          <p:nvPr/>
        </p:nvSpPr>
        <p:spPr bwMode="auto">
          <a:xfrm>
            <a:off x="228600" y="4343400"/>
            <a:ext cx="3962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Deployment Descriptor is used to configure web applications that are hosted in the App Server.</a:t>
            </a:r>
          </a:p>
        </p:txBody>
      </p:sp>
    </p:spTree>
    <p:extLst>
      <p:ext uri="{BB962C8B-B14F-4D97-AF65-F5344CB8AC3E}">
        <p14:creationId xmlns:p14="http://schemas.microsoft.com/office/powerpoint/2010/main" val="98531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altLang="en-US"/>
              <a:t>Web Application Directory Structure</a:t>
            </a:r>
          </a:p>
        </p:txBody>
      </p:sp>
      <p:sp>
        <p:nvSpPr>
          <p:cNvPr id="13315" name="Rectangle 3"/>
          <p:cNvSpPr>
            <a:spLocks noGrp="1" noChangeArrowheads="1"/>
          </p:cNvSpPr>
          <p:nvPr>
            <p:ph type="body" idx="1"/>
          </p:nvPr>
        </p:nvSpPr>
        <p:spPr/>
        <p:txBody>
          <a:bodyPr/>
          <a:lstStyle/>
          <a:p>
            <a:r>
              <a:rPr lang="en-US" altLang="en-US" sz="2800"/>
              <a:t>Application Root (htdocs/wwwroot)</a:t>
            </a:r>
          </a:p>
          <a:p>
            <a:r>
              <a:rPr lang="en-US" altLang="en-US" sz="2800"/>
              <a:t>WEB-INF/web.xml</a:t>
            </a:r>
          </a:p>
          <a:p>
            <a:r>
              <a:rPr lang="en-US" altLang="en-US" sz="2800"/>
              <a:t>WEB-INF/classes</a:t>
            </a:r>
          </a:p>
          <a:p>
            <a:pPr lvl="1"/>
            <a:r>
              <a:rPr lang="en-US" altLang="en-US" sz="2400"/>
              <a:t>Compiled servlet classes and other utility classes</a:t>
            </a:r>
          </a:p>
          <a:p>
            <a:r>
              <a:rPr lang="en-US" altLang="en-US" sz="2800"/>
              <a:t>WEB-INF/lib</a:t>
            </a:r>
          </a:p>
          <a:p>
            <a:pPr lvl="1"/>
            <a:r>
              <a:rPr lang="en-US" altLang="en-US" sz="2400"/>
              <a:t>Any required third party jars</a:t>
            </a:r>
          </a:p>
          <a:p>
            <a:pPr lvl="1"/>
            <a:endParaRPr lang="en-US" altLang="en-US" sz="2400"/>
          </a:p>
          <a:p>
            <a:r>
              <a:rPr lang="en-US" altLang="en-US" sz="1800"/>
              <a:t>All J2EE compliant App Servers require this directory structure</a:t>
            </a:r>
          </a:p>
        </p:txBody>
      </p:sp>
    </p:spTree>
    <p:extLst>
      <p:ext uri="{BB962C8B-B14F-4D97-AF65-F5344CB8AC3E}">
        <p14:creationId xmlns:p14="http://schemas.microsoft.com/office/powerpoint/2010/main" val="3300765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mSELab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RamSELabs</Template>
  <TotalTime>2947</TotalTime>
  <Words>2476</Words>
  <Application>Microsoft Office PowerPoint</Application>
  <PresentationFormat>On-screen Show (4:3)</PresentationFormat>
  <Paragraphs>411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RamSELabs</vt:lpstr>
      <vt:lpstr>SeRvlet and jsp</vt:lpstr>
      <vt:lpstr>What is a Custom Tag Library?</vt:lpstr>
      <vt:lpstr>What is a Servlet?</vt:lpstr>
      <vt:lpstr>Common Uses</vt:lpstr>
      <vt:lpstr>Architectural Roles</vt:lpstr>
      <vt:lpstr>Architectural Roles </vt:lpstr>
      <vt:lpstr>What is required?</vt:lpstr>
      <vt:lpstr>Web Container/Servlet engine</vt:lpstr>
      <vt:lpstr>Web Application Directory Structure</vt:lpstr>
      <vt:lpstr>Common Containers Are Provided by the App Server</vt:lpstr>
      <vt:lpstr>Overview of the Servlet API</vt:lpstr>
      <vt:lpstr>Servlet Interface</vt:lpstr>
      <vt:lpstr>HttpServlet</vt:lpstr>
      <vt:lpstr>Servlet Life Cycle</vt:lpstr>
      <vt:lpstr>ResourceExampleServlet</vt:lpstr>
      <vt:lpstr>Configuration - web.xml</vt:lpstr>
      <vt:lpstr>ResourceExampleServlet</vt:lpstr>
      <vt:lpstr>What about the Code? – init()</vt:lpstr>
      <vt:lpstr>What about the code? – doGet()</vt:lpstr>
      <vt:lpstr>What about the code? – destroy()</vt:lpstr>
      <vt:lpstr>HttpServletRequest &amp; HttpServletResponse</vt:lpstr>
      <vt:lpstr>Servlet Sessions</vt:lpstr>
      <vt:lpstr>Servlet Sessions</vt:lpstr>
      <vt:lpstr>HttpSession</vt:lpstr>
      <vt:lpstr>Session Example Servlet</vt:lpstr>
      <vt:lpstr>Servlet Context</vt:lpstr>
      <vt:lpstr>Proposed Architecture of Web Applications</vt:lpstr>
      <vt:lpstr>Highly Coupled Servlets</vt:lpstr>
      <vt:lpstr>Java Server Pages</vt:lpstr>
      <vt:lpstr>How do JSP’s Work</vt:lpstr>
      <vt:lpstr>Basic JSP Syntax</vt:lpstr>
      <vt:lpstr>Scripting Elements </vt:lpstr>
      <vt:lpstr>Declaration Tag</vt:lpstr>
      <vt:lpstr>Scriptlet Tag</vt:lpstr>
      <vt:lpstr>Expression Tag</vt:lpstr>
      <vt:lpstr>JSP Directives</vt:lpstr>
      <vt:lpstr>Page Directives</vt:lpstr>
      <vt:lpstr>Page Directive</vt:lpstr>
      <vt:lpstr>Include Directive</vt:lpstr>
      <vt:lpstr>JSP Actions</vt:lpstr>
      <vt:lpstr>Standard Actions</vt:lpstr>
      <vt:lpstr>Standard Actions</vt:lpstr>
      <vt:lpstr>Standard Actions - useBean</vt:lpstr>
      <vt:lpstr>Standard Actions - useBean</vt:lpstr>
      <vt:lpstr>Standard Actions - setProperty</vt:lpstr>
      <vt:lpstr>Standard Actions - setProperty</vt:lpstr>
      <vt:lpstr>Standard Actions - getProperty</vt:lpstr>
      <vt:lpstr>Bean Example</vt:lpstr>
      <vt:lpstr>Bean Example</vt:lpstr>
      <vt:lpstr>Standard Actions – jsp:include</vt:lpstr>
      <vt:lpstr>Standard Actions – jsp:forward</vt:lpstr>
      <vt:lpstr>Standard Actions - &lt;jsp:plugin&gt;</vt:lpstr>
      <vt:lpstr>Standard Actions - jsp:param</vt:lpstr>
      <vt:lpstr>Access Models</vt:lpstr>
      <vt:lpstr>Model 1</vt:lpstr>
      <vt:lpstr>Model 1</vt:lpstr>
      <vt:lpstr>Model 2</vt:lpstr>
      <vt:lpstr>It’s a rap!</vt:lpstr>
      <vt:lpstr>Resources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Thara S</dc:creator>
  <cp:lastModifiedBy>root</cp:lastModifiedBy>
  <cp:revision>332</cp:revision>
  <cp:lastPrinted>1601-01-01T00:00:00Z</cp:lastPrinted>
  <dcterms:created xsi:type="dcterms:W3CDTF">2012-06-15T07:34:20Z</dcterms:created>
  <dcterms:modified xsi:type="dcterms:W3CDTF">2015-05-11T04:12:07Z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