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695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18" autoAdjust="0"/>
  </p:normalViewPr>
  <p:slideViewPr>
    <p:cSldViewPr>
      <p:cViewPr>
        <p:scale>
          <a:sx n="64" d="100"/>
          <a:sy n="64" d="100"/>
        </p:scale>
        <p:origin x="-147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B38942-6493-43D3-A308-26C6D7B7B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D61207-E553-4BB2-806C-F20B97027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0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cap="all" dirty="0" smtClean="0"/>
              <a:t>JSTL</a:t>
            </a:r>
            <a:endParaRPr lang="en-US" b="0" cap="al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144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Core Library Tags - Listing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800"/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000"/>
          </a:p>
        </p:txBody>
      </p:sp>
      <p:graphicFrame>
        <p:nvGraphicFramePr>
          <p:cNvPr id="23573" name="Group 21"/>
          <p:cNvGraphicFramePr>
            <a:graphicFrameLocks noGrp="1"/>
          </p:cNvGraphicFramePr>
          <p:nvPr>
            <p:ph sz="half" idx="2"/>
          </p:nvPr>
        </p:nvGraphicFramePr>
        <p:xfrm>
          <a:off x="381000" y="1143000"/>
          <a:ext cx="8305800" cy="5361432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80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c:catch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c:choose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c:forEach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c:forTokens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c:if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c:import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c:otherwise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c:out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c:param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&lt;c:redirect&gt;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&lt;c:remove&gt;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c:set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&lt;c:url&gt;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c:when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4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&lt;c:catch&gt;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catches an exception thrown by JSP elements in its body</a:t>
            </a:r>
          </a:p>
          <a:p>
            <a:pPr>
              <a:lnSpc>
                <a:spcPct val="110000"/>
              </a:lnSpc>
            </a:pPr>
            <a:r>
              <a:rPr lang="en-US" altLang="en-US"/>
              <a:t>the exception can optionally be saved as a page scope variable 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&lt;c:catch&gt;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&lt;/c:catch&gt;</a:t>
            </a:r>
          </a:p>
        </p:txBody>
      </p:sp>
    </p:spTree>
    <p:extLst>
      <p:ext uri="{BB962C8B-B14F-4D97-AF65-F5344CB8AC3E}">
        <p14:creationId xmlns:p14="http://schemas.microsoft.com/office/powerpoint/2010/main" val="12997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&lt;c:choose&gt;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only the first &lt;c:when&gt; action that evaluates to true is processed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if no &lt;c:when&gt; evaluates to true &lt;c:otherwise&gt; is processed, if exists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&lt;c:choose&gt;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1 or more &lt;c:when&gt; tags and optionally a &lt;c:otherwise&gt; tag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&lt;/c:choose&gt;</a:t>
            </a:r>
          </a:p>
        </p:txBody>
      </p:sp>
    </p:spTree>
    <p:extLst>
      <p:ext uri="{BB962C8B-B14F-4D97-AF65-F5344CB8AC3E}">
        <p14:creationId xmlns:p14="http://schemas.microsoft.com/office/powerpoint/2010/main" val="12459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&lt;c:forEach&gt;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evaluates its body once for each element in a collection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java.util.Collection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java.util.Iterator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java.util.Enumeration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java.util.Map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array of Objects or primitive types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&lt;c:forEach items=“</a:t>
            </a:r>
            <a:r>
              <a:rPr lang="en-US" altLang="en-US" sz="2000" i="1">
                <a:latin typeface="Courier New" pitchFamily="49" charset="0"/>
              </a:rPr>
              <a:t>collection</a:t>
            </a:r>
            <a:r>
              <a:rPr lang="en-US" altLang="en-US" sz="2000">
                <a:latin typeface="Courier New" pitchFamily="49" charset="0"/>
              </a:rPr>
              <a:t>” [var=“</a:t>
            </a:r>
            <a:r>
              <a:rPr lang="en-US" altLang="en-US" sz="2000" i="1">
                <a:latin typeface="Courier New" pitchFamily="49" charset="0"/>
              </a:rPr>
              <a:t>var</a:t>
            </a:r>
            <a:r>
              <a:rPr lang="en-US" altLang="en-US" sz="2000">
                <a:latin typeface="Courier New" pitchFamily="49" charset="0"/>
              </a:rPr>
              <a:t>”] [varStatus=“</a:t>
            </a:r>
            <a:r>
              <a:rPr lang="en-US" altLang="en-US" sz="2000" i="1">
                <a:latin typeface="Courier New" pitchFamily="49" charset="0"/>
              </a:rPr>
              <a:t>varStatus</a:t>
            </a:r>
            <a:r>
              <a:rPr lang="en-US" altLang="en-US" sz="2000">
                <a:latin typeface="Courier New" pitchFamily="49" charset="0"/>
              </a:rPr>
              <a:t>”] [begin=“</a:t>
            </a:r>
            <a:r>
              <a:rPr lang="en-US" altLang="en-US" sz="2000" i="1">
                <a:latin typeface="Courier New" pitchFamily="49" charset="0"/>
              </a:rPr>
              <a:t>startIndex</a:t>
            </a:r>
            <a:r>
              <a:rPr lang="en-US" altLang="en-US" sz="2000">
                <a:latin typeface="Courier New" pitchFamily="49" charset="0"/>
              </a:rPr>
              <a:t>”] [end=“</a:t>
            </a:r>
            <a:r>
              <a:rPr lang="en-US" altLang="en-US" sz="2000" i="1">
                <a:latin typeface="Courier New" pitchFamily="49" charset="0"/>
              </a:rPr>
              <a:t>endIndex</a:t>
            </a:r>
            <a:r>
              <a:rPr lang="en-US" altLang="en-US" sz="2000">
                <a:latin typeface="Courier New" pitchFamily="49" charset="0"/>
              </a:rPr>
              <a:t>”] [step=“</a:t>
            </a:r>
            <a:r>
              <a:rPr lang="en-US" altLang="en-US" sz="2000" i="1">
                <a:latin typeface="Courier New" pitchFamily="49" charset="0"/>
              </a:rPr>
              <a:t>increment</a:t>
            </a:r>
            <a:r>
              <a:rPr lang="en-US" altLang="en-US" sz="2000">
                <a:latin typeface="Courier New" pitchFamily="49" charset="0"/>
              </a:rPr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&lt;/c:forEach&gt;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&lt;c:forTokens&gt;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evaluates its body once for each token n a string delimited by one of the delimiter characters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&lt;c:forTokens items=“</a:t>
            </a:r>
            <a:r>
              <a:rPr lang="en-US" altLang="en-US" sz="2400" i="1">
                <a:latin typeface="Courier New" pitchFamily="49" charset="0"/>
              </a:rPr>
              <a:t>stringOfTokens</a:t>
            </a:r>
            <a:r>
              <a:rPr lang="en-US" altLang="en-US" sz="2400">
                <a:latin typeface="Courier New" pitchFamily="49" charset="0"/>
              </a:rPr>
              <a:t>” delims=“</a:t>
            </a:r>
            <a:r>
              <a:rPr lang="en-US" altLang="en-US" sz="2400" i="1">
                <a:latin typeface="Courier New" pitchFamily="49" charset="0"/>
              </a:rPr>
              <a:t>delimiters</a:t>
            </a:r>
            <a:r>
              <a:rPr lang="en-US" altLang="en-US" sz="2400">
                <a:latin typeface="Courier New" pitchFamily="49" charset="0"/>
              </a:rPr>
              <a:t>” [var=“</a:t>
            </a:r>
            <a:r>
              <a:rPr lang="en-US" altLang="en-US" sz="2400" i="1">
                <a:latin typeface="Courier New" pitchFamily="49" charset="0"/>
              </a:rPr>
              <a:t>var</a:t>
            </a:r>
            <a:r>
              <a:rPr lang="en-US" altLang="en-US" sz="2400">
                <a:latin typeface="Courier New" pitchFamily="49" charset="0"/>
              </a:rPr>
              <a:t>”] [varStatus=“</a:t>
            </a:r>
            <a:r>
              <a:rPr lang="en-US" altLang="en-US" sz="2400" i="1">
                <a:latin typeface="Courier New" pitchFamily="49" charset="0"/>
              </a:rPr>
              <a:t>varStatus</a:t>
            </a:r>
            <a:r>
              <a:rPr lang="en-US" altLang="en-US" sz="2400">
                <a:latin typeface="Courier New" pitchFamily="49" charset="0"/>
              </a:rPr>
              <a:t>”] [begin=“</a:t>
            </a:r>
            <a:r>
              <a:rPr lang="en-US" altLang="en-US" sz="2400" i="1">
                <a:latin typeface="Courier New" pitchFamily="49" charset="0"/>
              </a:rPr>
              <a:t>startIndex</a:t>
            </a:r>
            <a:r>
              <a:rPr lang="en-US" altLang="en-US" sz="2400">
                <a:latin typeface="Courier New" pitchFamily="49" charset="0"/>
              </a:rPr>
              <a:t>”] [end=“</a:t>
            </a:r>
            <a:r>
              <a:rPr lang="en-US" altLang="en-US" sz="2400" i="1">
                <a:latin typeface="Courier New" pitchFamily="49" charset="0"/>
              </a:rPr>
              <a:t>endIndex</a:t>
            </a:r>
            <a:r>
              <a:rPr lang="en-US" altLang="en-US" sz="2400">
                <a:latin typeface="Courier New" pitchFamily="49" charset="0"/>
              </a:rPr>
              <a:t>”] [step=“</a:t>
            </a:r>
            <a:r>
              <a:rPr lang="en-US" altLang="en-US" sz="2400" i="1">
                <a:latin typeface="Courier New" pitchFamily="49" charset="0"/>
              </a:rPr>
              <a:t>increment</a:t>
            </a:r>
            <a:r>
              <a:rPr lang="en-US" altLang="en-US" sz="2400">
                <a:latin typeface="Courier New" pitchFamily="49" charset="0"/>
              </a:rPr>
              <a:t>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&lt;/c:forTokens&gt;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&lt;c:if&gt;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evaluates its body only if the specified expression is true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&lt;c:if test=“booleanExpression” var=“var” [scope=“</a:t>
            </a:r>
            <a:r>
              <a:rPr lang="en-US" altLang="en-US" sz="2400" b="1">
                <a:latin typeface="Courier New" pitchFamily="49" charset="0"/>
              </a:rPr>
              <a:t>page</a:t>
            </a:r>
            <a:r>
              <a:rPr lang="en-US" altLang="en-US" sz="2400">
                <a:latin typeface="Courier New" pitchFamily="49" charset="0"/>
              </a:rPr>
              <a:t>|request|session|application”] /&gt;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&lt;c:if test=“booleanExpression”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JSP elements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&lt;/c:if&gt;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&lt;c:import&gt;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imports the content of an internal or external resource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like &lt;jsp:include&gt; for internal resources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however, allows the import of external resources as well (from a different application OR different web container)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&lt;c:import url=“url” [context=“externalContext”] [var=“var”]  [scope=“</a:t>
            </a:r>
            <a:r>
              <a:rPr lang="en-US" altLang="en-US" sz="2000" b="1">
                <a:latin typeface="Courier New" pitchFamily="49" charset="0"/>
              </a:rPr>
              <a:t>page</a:t>
            </a:r>
            <a:r>
              <a:rPr lang="en-US" altLang="en-US" sz="2000">
                <a:latin typeface="Courier New" pitchFamily="49" charset="0"/>
              </a:rPr>
              <a:t>|request|session|application”] [charEncoding=“charEncoding”]&gt;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Optional &lt;c:param&gt;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&lt;/c:import&gt;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110000"/>
              </a:lnSpc>
            </a:pPr>
            <a:endParaRPr lang="en-US" altLang="en-US" sz="20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&lt;c:param&gt;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nested action in &lt;c:import&gt; &lt;c:redirect&gt; &lt;c:url&gt; to add a request parameter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&lt;c:param name=“</a:t>
            </a:r>
            <a:r>
              <a:rPr lang="en-US" altLang="en-US" i="1">
                <a:latin typeface="Courier New" pitchFamily="49" charset="0"/>
              </a:rPr>
              <a:t>parameterName</a:t>
            </a:r>
            <a:r>
              <a:rPr lang="en-US" altLang="en-US">
                <a:latin typeface="Courier New" pitchFamily="49" charset="0"/>
              </a:rPr>
              <a:t>” value=“</a:t>
            </a:r>
            <a:r>
              <a:rPr lang="en-US" altLang="en-US" i="1">
                <a:latin typeface="Courier New" pitchFamily="49" charset="0"/>
              </a:rPr>
              <a:t>parameterValue</a:t>
            </a:r>
            <a:r>
              <a:rPr lang="en-US" altLang="en-US">
                <a:latin typeface="Courier New" pitchFamily="49" charset="0"/>
              </a:rPr>
              <a:t>” /&gt;</a:t>
            </a: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&lt;c:param name=“</a:t>
            </a:r>
            <a:r>
              <a:rPr lang="en-US" altLang="en-US" i="1">
                <a:latin typeface="Courier New" pitchFamily="49" charset="0"/>
              </a:rPr>
              <a:t>parameterName</a:t>
            </a:r>
            <a:r>
              <a:rPr lang="en-US" altLang="en-US">
                <a:latin typeface="Courier New" pitchFamily="49" charset="0"/>
              </a:rPr>
              <a:t>”&gt;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i="1">
                <a:latin typeface="Courier New" pitchFamily="49" charset="0"/>
              </a:rPr>
              <a:t>parameterValue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&lt;/c:param&gt;</a:t>
            </a:r>
            <a:endParaRPr lang="en-US" altLang="en-US"/>
          </a:p>
          <a:p>
            <a:pPr>
              <a:lnSpc>
                <a:spcPct val="110000"/>
              </a:lnSpc>
            </a:pPr>
            <a:endParaRPr lang="en-US" altLang="en-US" sz="28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&lt;c:out&gt;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adds the value of the evaluated expression to the response buffer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&lt;c:out value=“</a:t>
            </a:r>
            <a:r>
              <a:rPr lang="en-US" altLang="en-US" sz="2400" i="1">
                <a:latin typeface="Courier New" pitchFamily="49" charset="0"/>
              </a:rPr>
              <a:t>expression</a:t>
            </a:r>
            <a:r>
              <a:rPr lang="en-US" altLang="en-US" sz="2400">
                <a:latin typeface="Courier New" pitchFamily="49" charset="0"/>
              </a:rPr>
              <a:t>” [excapeXml=“</a:t>
            </a:r>
            <a:r>
              <a:rPr lang="en-US" altLang="en-US" sz="2400" b="1">
                <a:latin typeface="Courier New" pitchFamily="49" charset="0"/>
              </a:rPr>
              <a:t>true</a:t>
            </a:r>
            <a:r>
              <a:rPr lang="en-US" altLang="en-US" sz="2400">
                <a:latin typeface="Courier New" pitchFamily="49" charset="0"/>
              </a:rPr>
              <a:t>|false”] [default=“</a:t>
            </a:r>
            <a:r>
              <a:rPr lang="en-US" altLang="en-US" sz="2400" i="1">
                <a:latin typeface="Courier New" pitchFamily="49" charset="0"/>
              </a:rPr>
              <a:t>defaultExpression</a:t>
            </a:r>
            <a:r>
              <a:rPr lang="en-US" altLang="en-US" sz="2400">
                <a:latin typeface="Courier New" pitchFamily="49" charset="0"/>
              </a:rPr>
              <a:t>”] /&gt;</a:t>
            </a: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800"/>
              <a:t>Syntax 2: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&lt;c:out value=“</a:t>
            </a:r>
            <a:r>
              <a:rPr lang="en-US" altLang="en-US" sz="2400" i="1">
                <a:latin typeface="Courier New" pitchFamily="49" charset="0"/>
              </a:rPr>
              <a:t>expression</a:t>
            </a:r>
            <a:r>
              <a:rPr lang="en-US" altLang="en-US" sz="2400">
                <a:latin typeface="Courier New" pitchFamily="49" charset="0"/>
              </a:rPr>
              <a:t>” [excapeXml=“</a:t>
            </a:r>
            <a:r>
              <a:rPr lang="en-US" altLang="en-US" sz="2400" b="1">
                <a:latin typeface="Courier New" pitchFamily="49" charset="0"/>
              </a:rPr>
              <a:t>true</a:t>
            </a:r>
            <a:r>
              <a:rPr lang="en-US" altLang="en-US" sz="2400">
                <a:latin typeface="Courier New" pitchFamily="49" charset="0"/>
              </a:rPr>
              <a:t>|false”]&gt;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</a:rPr>
              <a:t>	</a:t>
            </a:r>
            <a:r>
              <a:rPr lang="en-US" altLang="en-US" sz="2400" i="1">
                <a:latin typeface="Courier New" pitchFamily="49" charset="0"/>
              </a:rPr>
              <a:t>defaultExpression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&lt;/c:out&gt;</a:t>
            </a:r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&lt;c:redirect&gt;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sends a redirect response to a client telling it to make a new request for the specified resource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&lt;c:redirect url=“</a:t>
            </a:r>
            <a:r>
              <a:rPr lang="en-US" altLang="en-US" sz="2400" i="1">
                <a:latin typeface="Courier New" pitchFamily="49" charset="0"/>
              </a:rPr>
              <a:t>url</a:t>
            </a:r>
            <a:r>
              <a:rPr lang="en-US" altLang="en-US" sz="2400">
                <a:latin typeface="Courier New" pitchFamily="49" charset="0"/>
              </a:rPr>
              <a:t>” [context=“</a:t>
            </a:r>
            <a:r>
              <a:rPr lang="en-US" altLang="en-US" sz="2400" i="1">
                <a:latin typeface="Courier New" pitchFamily="49" charset="0"/>
              </a:rPr>
              <a:t>externalContextPath</a:t>
            </a:r>
            <a:r>
              <a:rPr lang="en-US" altLang="en-US" sz="2400">
                <a:latin typeface="Courier New" pitchFamily="49" charset="0"/>
              </a:rPr>
              <a:t>”] /&gt;</a:t>
            </a: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80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&lt;c:redirect url=“</a:t>
            </a:r>
            <a:r>
              <a:rPr lang="en-US" altLang="en-US" sz="2400" i="1">
                <a:latin typeface="Courier New" pitchFamily="49" charset="0"/>
              </a:rPr>
              <a:t>url</a:t>
            </a:r>
            <a:r>
              <a:rPr lang="en-US" altLang="en-US" sz="2400">
                <a:latin typeface="Courier New" pitchFamily="49" charset="0"/>
              </a:rPr>
              <a:t>” [context=“</a:t>
            </a:r>
            <a:r>
              <a:rPr lang="en-US" altLang="en-US" sz="2400" i="1">
                <a:latin typeface="Courier New" pitchFamily="49" charset="0"/>
              </a:rPr>
              <a:t>externalContextPath</a:t>
            </a:r>
            <a:r>
              <a:rPr lang="en-US" altLang="en-US" sz="2400">
                <a:latin typeface="Courier New" pitchFamily="49" charset="0"/>
              </a:rPr>
              <a:t>”] &gt; &lt;c:param&gt; tags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&lt;/c:redirect&gt;</a:t>
            </a: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What is a Custom Tag Library?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collection of custom actions (tags) made available in a JSP page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standardized to be portable  between different JSP containers</a:t>
            </a:r>
          </a:p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3333CC"/>
                </a:solidFill>
              </a:rPr>
              <a:t>make it possible to write JSP pages without the use of scripting elements (embedded java fragments of code)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code is easier to maintain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logic is separated from presentation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web designer role separated from java developer</a:t>
            </a:r>
          </a:p>
        </p:txBody>
      </p:sp>
    </p:spTree>
    <p:extLst>
      <p:ext uri="{BB962C8B-B14F-4D97-AF65-F5344CB8AC3E}">
        <p14:creationId xmlns:p14="http://schemas.microsoft.com/office/powerpoint/2010/main" val="1158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&lt;c:remove&gt;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removes a scoped variable</a:t>
            </a:r>
          </a:p>
          <a:p>
            <a:pPr>
              <a:lnSpc>
                <a:spcPct val="110000"/>
              </a:lnSpc>
            </a:pPr>
            <a:r>
              <a:rPr lang="en-US" altLang="en-US"/>
              <a:t>if no scope is specified the variable is removed from the first scope it is specified</a:t>
            </a:r>
          </a:p>
          <a:p>
            <a:pPr>
              <a:lnSpc>
                <a:spcPct val="110000"/>
              </a:lnSpc>
            </a:pPr>
            <a:r>
              <a:rPr lang="en-US" altLang="en-US"/>
              <a:t>does nothing if the variable is not found 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&lt;c:remove var=“</a:t>
            </a:r>
            <a:r>
              <a:rPr lang="en-US" altLang="en-US" sz="2000" i="1">
                <a:latin typeface="Courier New" pitchFamily="49" charset="0"/>
              </a:rPr>
              <a:t>var</a:t>
            </a:r>
            <a:r>
              <a:rPr lang="en-US" altLang="en-US" sz="2000">
                <a:latin typeface="Courier New" pitchFamily="49" charset="0"/>
              </a:rPr>
              <a:t>” [scope=“</a:t>
            </a:r>
            <a:r>
              <a:rPr lang="en-US" altLang="en-US" sz="2000" b="1">
                <a:latin typeface="Courier New" pitchFamily="49" charset="0"/>
              </a:rPr>
              <a:t>page</a:t>
            </a:r>
            <a:r>
              <a:rPr lang="en-US" altLang="en-US" sz="2000">
                <a:latin typeface="Courier New" pitchFamily="49" charset="0"/>
              </a:rPr>
              <a:t>|request|session|application”] /&gt;</a:t>
            </a:r>
            <a:endParaRPr lang="en-US" altLang="en-US" sz="2000"/>
          </a:p>
          <a:p>
            <a:pPr>
              <a:lnSpc>
                <a:spcPct val="110000"/>
              </a:lnSpc>
            </a:pPr>
            <a:endParaRPr lang="en-US" altLang="en-US" sz="20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&lt;c:set&gt;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800"/>
              <a:t>sets a scoped variable or a property of a target object to the value of a given expression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The target object must be of type java.util.Map or a Java Bean with a matching setter method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 1: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&lt;c:set value=“</a:t>
            </a:r>
            <a:r>
              <a:rPr lang="en-US" altLang="en-US" sz="2000" i="1">
                <a:latin typeface="Courier New" pitchFamily="49" charset="0"/>
              </a:rPr>
              <a:t>expression</a:t>
            </a:r>
            <a:r>
              <a:rPr lang="en-US" altLang="en-US" sz="2000">
                <a:latin typeface="Courier New" pitchFamily="49" charset="0"/>
              </a:rPr>
              <a:t>” target=“</a:t>
            </a:r>
            <a:r>
              <a:rPr lang="en-US" altLang="en-US" sz="2000" i="1">
                <a:latin typeface="Courier New" pitchFamily="49" charset="0"/>
              </a:rPr>
              <a:t>beanOrMap</a:t>
            </a:r>
            <a:r>
              <a:rPr lang="en-US" altLang="en-US" sz="2000">
                <a:latin typeface="Courier New" pitchFamily="49" charset="0"/>
              </a:rPr>
              <a:t>” property=“propertyName” /&gt;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Syntax 2: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&lt;c:set value=“</a:t>
            </a:r>
            <a:r>
              <a:rPr lang="en-US" altLang="en-US" sz="2000" i="1">
                <a:latin typeface="Courier New" pitchFamily="49" charset="0"/>
              </a:rPr>
              <a:t>expression</a:t>
            </a:r>
            <a:r>
              <a:rPr lang="en-US" altLang="en-US" sz="2000">
                <a:latin typeface="Courier New" pitchFamily="49" charset="0"/>
              </a:rPr>
              <a:t>” var=“</a:t>
            </a:r>
            <a:r>
              <a:rPr lang="en-US" altLang="en-US" sz="2000" i="1">
                <a:latin typeface="Courier New" pitchFamily="49" charset="0"/>
              </a:rPr>
              <a:t>var</a:t>
            </a:r>
            <a:r>
              <a:rPr lang="en-US" altLang="en-US" sz="2000">
                <a:latin typeface="Courier New" pitchFamily="49" charset="0"/>
              </a:rPr>
              <a:t>” scope=“</a:t>
            </a:r>
            <a:r>
              <a:rPr lang="en-US" altLang="en-US" sz="2000" b="1">
                <a:latin typeface="Courier New" pitchFamily="49" charset="0"/>
              </a:rPr>
              <a:t>page</a:t>
            </a:r>
            <a:r>
              <a:rPr lang="en-US" altLang="en-US" sz="2000">
                <a:latin typeface="Courier New" pitchFamily="49" charset="0"/>
              </a:rPr>
              <a:t>|request|session|application” /&gt;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160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&lt;c:url&gt;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applies encoding and conversion rules for a relative or absolute URL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Rules: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URL encoding of parameters specified in &lt;</a:t>
            </a:r>
            <a:r>
              <a:rPr lang="en-US" altLang="en-US" sz="2000" dirty="0" err="1"/>
              <a:t>c:param</a:t>
            </a:r>
            <a:r>
              <a:rPr lang="en-US" altLang="en-US" sz="2000" dirty="0"/>
              <a:t>&gt; tags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context-relative path to server-relative path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add session Id path parameter for context- or page-relative path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Syntax: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&lt;</a:t>
            </a:r>
            <a:r>
              <a:rPr lang="en-US" altLang="en-US" sz="2000" dirty="0" err="1">
                <a:latin typeface="Courier New" pitchFamily="49" charset="0"/>
              </a:rPr>
              <a:t>c:url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url</a:t>
            </a:r>
            <a:r>
              <a:rPr lang="en-US" altLang="en-US" sz="2000" dirty="0">
                <a:latin typeface="Courier New" pitchFamily="49" charset="0"/>
              </a:rPr>
              <a:t>=“</a:t>
            </a:r>
            <a:r>
              <a:rPr lang="en-US" altLang="en-US" sz="2000" dirty="0" err="1">
                <a:latin typeface="Courier New" pitchFamily="49" charset="0"/>
              </a:rPr>
              <a:t>url</a:t>
            </a:r>
            <a:r>
              <a:rPr lang="en-US" altLang="en-US" sz="2000" dirty="0">
                <a:latin typeface="Courier New" pitchFamily="49" charset="0"/>
              </a:rPr>
              <a:t>” [context=“</a:t>
            </a:r>
            <a:r>
              <a:rPr lang="en-US" altLang="en-US" sz="2000" dirty="0" err="1">
                <a:latin typeface="Courier New" pitchFamily="49" charset="0"/>
              </a:rPr>
              <a:t>externalContextPath</a:t>
            </a:r>
            <a:r>
              <a:rPr lang="en-US" altLang="en-US" sz="2000" dirty="0">
                <a:latin typeface="Courier New" pitchFamily="49" charset="0"/>
              </a:rPr>
              <a:t>”] [</a:t>
            </a:r>
            <a:r>
              <a:rPr lang="en-US" altLang="en-US" sz="2000" dirty="0" err="1">
                <a:latin typeface="Courier New" pitchFamily="49" charset="0"/>
              </a:rPr>
              <a:t>var</a:t>
            </a:r>
            <a:r>
              <a:rPr lang="en-US" altLang="en-US" sz="2000" dirty="0">
                <a:latin typeface="Courier New" pitchFamily="49" charset="0"/>
              </a:rPr>
              <a:t>=“</a:t>
            </a:r>
            <a:r>
              <a:rPr lang="en-US" altLang="en-US" sz="2000" dirty="0" err="1">
                <a:latin typeface="Courier New" pitchFamily="49" charset="0"/>
              </a:rPr>
              <a:t>var</a:t>
            </a:r>
            <a:r>
              <a:rPr lang="en-US" altLang="en-US" sz="2000" dirty="0">
                <a:latin typeface="Courier New" pitchFamily="49" charset="0"/>
              </a:rPr>
              <a:t>”] scope=“</a:t>
            </a:r>
            <a:r>
              <a:rPr lang="en-US" altLang="en-US" sz="2000" b="1" dirty="0" err="1">
                <a:latin typeface="Courier New" pitchFamily="49" charset="0"/>
              </a:rPr>
              <a:t>page</a:t>
            </a:r>
            <a:r>
              <a:rPr lang="en-US" altLang="en-US" sz="2000" dirty="0" err="1">
                <a:latin typeface="Courier New" pitchFamily="49" charset="0"/>
              </a:rPr>
              <a:t>|request|session|application</a:t>
            </a:r>
            <a:r>
              <a:rPr lang="en-US" altLang="en-US" sz="2000" dirty="0">
                <a:latin typeface="Courier New" pitchFamily="49" charset="0"/>
              </a:rPr>
              <a:t>” &gt;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&lt;</a:t>
            </a:r>
            <a:r>
              <a:rPr lang="en-US" altLang="en-US" sz="2000" dirty="0" err="1">
                <a:latin typeface="Courier New" pitchFamily="49" charset="0"/>
              </a:rPr>
              <a:t>c:param</a:t>
            </a:r>
            <a:r>
              <a:rPr lang="en-US" altLang="en-US" sz="2000" dirty="0">
                <a:latin typeface="Courier New" pitchFamily="49" charset="0"/>
              </a:rPr>
              <a:t>&gt; actions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&lt;/</a:t>
            </a:r>
            <a:r>
              <a:rPr lang="en-US" altLang="en-US" sz="2000" dirty="0" err="1">
                <a:latin typeface="Courier New" pitchFamily="49" charset="0"/>
              </a:rPr>
              <a:t>c:url</a:t>
            </a:r>
            <a:r>
              <a:rPr lang="en-US" altLang="en-US" sz="2000" dirty="0">
                <a:latin typeface="Courier New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en-US" sz="2000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What is JSTL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Created by the Java Community Process as the JSP specification itself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vendors can offer versions of the JSTL optimized for their container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Includes: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Core</a:t>
            </a:r>
          </a:p>
          <a:p>
            <a:pPr lvl="3">
              <a:lnSpc>
                <a:spcPct val="80000"/>
              </a:lnSpc>
            </a:pPr>
            <a:r>
              <a:rPr lang="en-US" altLang="en-US"/>
              <a:t>looping, importing data from external sources etc…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XML processing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Internationalization</a:t>
            </a:r>
          </a:p>
          <a:p>
            <a:pPr lvl="3">
              <a:lnSpc>
                <a:spcPct val="80000"/>
              </a:lnSpc>
            </a:pPr>
            <a:r>
              <a:rPr lang="en-US" altLang="en-US"/>
              <a:t>format and parse localized information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Relational Database Access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Functions</a:t>
            </a:r>
          </a:p>
          <a:p>
            <a:pPr>
              <a:lnSpc>
                <a:spcPct val="11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918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Installing Custom Tag Libraries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110000"/>
              </a:lnSpc>
            </a:pPr>
            <a:r>
              <a:rPr lang="en-US" altLang="en-US" sz="2800"/>
              <a:t>To install a custom tag library, place the corresponding JAR file in the WEB-INF/lib directory of your application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Example: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>
                <a:latin typeface="Courier New" pitchFamily="49" charset="0"/>
              </a:rPr>
              <a:t>  </a:t>
            </a:r>
            <a:r>
              <a:rPr lang="en-US" altLang="en-US" sz="2400">
                <a:latin typeface="Courier New" pitchFamily="49" charset="0"/>
              </a:rPr>
              <a:t>petstore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WEB-INF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lib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jstl.jar</a:t>
            </a:r>
          </a:p>
        </p:txBody>
      </p:sp>
    </p:spTree>
    <p:extLst>
      <p:ext uri="{BB962C8B-B14F-4D97-AF65-F5344CB8AC3E}">
        <p14:creationId xmlns:p14="http://schemas.microsoft.com/office/powerpoint/2010/main" val="12078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Declaring a Custom Tag Library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itchFamily="49" charset="0"/>
              </a:rPr>
              <a:t>&lt;%@taglib prefix=“c” uri=“http://java.sun.com/jsp/jstl/core” %&gt;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5486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en-US"/>
          </a:p>
          <a:p>
            <a:endParaRPr lang="en-US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676400" y="4572000"/>
            <a:ext cx="6705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>
                <a:solidFill>
                  <a:srgbClr val="3333CC"/>
                </a:solidFill>
              </a:rPr>
              <a:t>where to find the Java class or tag file that</a:t>
            </a:r>
          </a:p>
          <a:p>
            <a:pPr algn="ctr"/>
            <a:r>
              <a:rPr lang="en-US" altLang="en-US" sz="2000">
                <a:solidFill>
                  <a:srgbClr val="3333CC"/>
                </a:solidFill>
              </a:rPr>
              <a:t>implements the custom action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438400" y="2667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143000" y="1981200"/>
            <a:ext cx="5638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3333CC"/>
                </a:solidFill>
              </a:rPr>
              <a:t>which elements are part of a custom tag library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019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Declaring a Custom Tag Library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 URI is a string that tells the container how to locate the TLD file for the library, where it finds the tag file name or java class for all actions in the library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when the web server is started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it locates all TLD files,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for each of them gets the default URI 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create a mapping between the URI and the TLD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a default URI mast be a </a:t>
            </a:r>
            <a:r>
              <a:rPr lang="en-US" altLang="en-US" sz="2800">
                <a:solidFill>
                  <a:srgbClr val="3333CC"/>
                </a:solidFill>
              </a:rPr>
              <a:t>globally</a:t>
            </a:r>
            <a:r>
              <a:rPr lang="en-US" altLang="en-US" sz="2800"/>
              <a:t> unique string</a:t>
            </a:r>
          </a:p>
          <a:p>
            <a:pPr>
              <a:lnSpc>
                <a:spcPct val="11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690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44563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JSTL URIs and Default Prefixes</a:t>
            </a:r>
          </a:p>
        </p:txBody>
      </p:sp>
      <p:graphicFrame>
        <p:nvGraphicFramePr>
          <p:cNvPr id="24671" name="Group 95"/>
          <p:cNvGraphicFramePr>
            <a:graphicFrameLocks noGrp="1"/>
          </p:cNvGraphicFramePr>
          <p:nvPr>
            <p:ph idx="1"/>
          </p:nvPr>
        </p:nvGraphicFramePr>
        <p:xfrm>
          <a:off x="457200" y="2276475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/>
                <a:gridCol w="4495800"/>
                <a:gridCol w="990600"/>
              </a:tblGrid>
              <a:tr h="130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Library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Prefix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130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http://java.sun.com/jsp/jstl/core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XML Processing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http://java.sun.com/jsp/jstl/xml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Formatting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http://java.sun.com/jsp/jstl/fmt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 Access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http://java.sun.com/jsp/jstl/sql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http://java.sun.com/jsp/jstl/functions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4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The syntax: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&lt;prefix:action-name attr1=“value1” attr2=“value2”&gt;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action_body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itchFamily="49" charset="0"/>
              </a:rPr>
              <a:t>&lt;/prefix:action-name&gt;</a:t>
            </a:r>
          </a:p>
          <a:p>
            <a:r>
              <a:rPr lang="en-US" altLang="en-US"/>
              <a:t>or (with no body)</a:t>
            </a:r>
          </a:p>
          <a:p>
            <a:pPr>
              <a:buFontTx/>
              <a:buNone/>
            </a:pPr>
            <a:r>
              <a:rPr lang="en-US" altLang="en-US" sz="3600">
                <a:latin typeface="Courier New" pitchFamily="49" charset="0"/>
              </a:rPr>
              <a:t>	</a:t>
            </a:r>
            <a:r>
              <a:rPr lang="en-US" altLang="en-US" sz="2800">
                <a:latin typeface="Courier New" pitchFamily="49" charset="0"/>
              </a:rPr>
              <a:t>&lt;prefix: action-name attr1=“value1”    attr2=“value2” /&gt;</a:t>
            </a:r>
            <a:endParaRPr lang="en-US" altLang="en-US" sz="280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Using Actions from a Tag Library</a:t>
            </a:r>
          </a:p>
        </p:txBody>
      </p:sp>
    </p:spTree>
    <p:extLst>
      <p:ext uri="{BB962C8B-B14F-4D97-AF65-F5344CB8AC3E}">
        <p14:creationId xmlns:p14="http://schemas.microsoft.com/office/powerpoint/2010/main" val="2098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990600"/>
          </a:xfrm>
          <a:noFill/>
          <a:ln w="76200" cap="flat" cmpd="tri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</a:extLst>
        </p:spPr>
        <p:txBody>
          <a:bodyPr/>
          <a:lstStyle/>
          <a:p>
            <a:pPr marL="341313" indent="-341313"/>
            <a:r>
              <a:rPr lang="en-US" altLang="en-US" sz="3600" b="1">
                <a:solidFill>
                  <a:schemeClr val="accent2"/>
                </a:solidFill>
              </a:rPr>
              <a:t>The Standard Tag Library Core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181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actions for control-flow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URL manipulation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 importing resources 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general-purpose tasks</a:t>
            </a:r>
          </a:p>
        </p:txBody>
      </p:sp>
    </p:spTree>
    <p:extLst>
      <p:ext uri="{BB962C8B-B14F-4D97-AF65-F5344CB8AC3E}">
        <p14:creationId xmlns:p14="http://schemas.microsoft.com/office/powerpoint/2010/main" val="31273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2945</TotalTime>
  <Words>1072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RamSELabs</vt:lpstr>
      <vt:lpstr>JSTL</vt:lpstr>
      <vt:lpstr>What is a Custom Tag Library?</vt:lpstr>
      <vt:lpstr>What is JSTL</vt:lpstr>
      <vt:lpstr>Installing Custom Tag Libraries</vt:lpstr>
      <vt:lpstr>Declaring a Custom Tag Library</vt:lpstr>
      <vt:lpstr>Declaring a Custom Tag Library</vt:lpstr>
      <vt:lpstr>JSTL URIs and Default Prefixes</vt:lpstr>
      <vt:lpstr>Using Actions from a Tag Library</vt:lpstr>
      <vt:lpstr>The Standard Tag Library Core</vt:lpstr>
      <vt:lpstr>Core Library Tags - Listing</vt:lpstr>
      <vt:lpstr>&lt;c:catch&gt;</vt:lpstr>
      <vt:lpstr>&lt;c:choose&gt;</vt:lpstr>
      <vt:lpstr>&lt;c:forEach&gt;</vt:lpstr>
      <vt:lpstr>&lt;c:forTokens&gt;</vt:lpstr>
      <vt:lpstr>&lt;c:if&gt;</vt:lpstr>
      <vt:lpstr>&lt;c:import&gt;</vt:lpstr>
      <vt:lpstr>&lt;c:param&gt;</vt:lpstr>
      <vt:lpstr>&lt;c:out&gt;</vt:lpstr>
      <vt:lpstr>&lt;c:redirect&gt;</vt:lpstr>
      <vt:lpstr>&lt;c:remove&gt;</vt:lpstr>
      <vt:lpstr>&lt;c:set&gt;</vt:lpstr>
      <vt:lpstr>&lt;c:url&gt;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Thara S</dc:creator>
  <cp:lastModifiedBy>root</cp:lastModifiedBy>
  <cp:revision>329</cp:revision>
  <cp:lastPrinted>1601-01-01T00:00:00Z</cp:lastPrinted>
  <dcterms:created xsi:type="dcterms:W3CDTF">2012-06-15T07:34:20Z</dcterms:created>
  <dcterms:modified xsi:type="dcterms:W3CDTF">2015-05-11T04:06:28Z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