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handoutMasterIdLst>
    <p:handoutMasterId r:id="rId34"/>
  </p:handoutMasterIdLst>
  <p:sldIdLst>
    <p:sldId id="256" r:id="rId2"/>
    <p:sldId id="716" r:id="rId3"/>
    <p:sldId id="717" r:id="rId4"/>
    <p:sldId id="718" r:id="rId5"/>
    <p:sldId id="719" r:id="rId6"/>
    <p:sldId id="720" r:id="rId7"/>
    <p:sldId id="721" r:id="rId8"/>
    <p:sldId id="722" r:id="rId9"/>
    <p:sldId id="723" r:id="rId10"/>
    <p:sldId id="724" r:id="rId11"/>
    <p:sldId id="725" r:id="rId12"/>
    <p:sldId id="726" r:id="rId13"/>
    <p:sldId id="727" r:id="rId14"/>
    <p:sldId id="728" r:id="rId15"/>
    <p:sldId id="729" r:id="rId16"/>
    <p:sldId id="730" r:id="rId17"/>
    <p:sldId id="731" r:id="rId18"/>
    <p:sldId id="732" r:id="rId19"/>
    <p:sldId id="733" r:id="rId20"/>
    <p:sldId id="734" r:id="rId21"/>
    <p:sldId id="735" r:id="rId22"/>
    <p:sldId id="736" r:id="rId23"/>
    <p:sldId id="737" r:id="rId24"/>
    <p:sldId id="738" r:id="rId25"/>
    <p:sldId id="739" r:id="rId26"/>
    <p:sldId id="740" r:id="rId27"/>
    <p:sldId id="741" r:id="rId28"/>
    <p:sldId id="742" r:id="rId29"/>
    <p:sldId id="743" r:id="rId30"/>
    <p:sldId id="759" r:id="rId31"/>
    <p:sldId id="760" r:id="rId32"/>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18" autoAdjust="0"/>
  </p:normalViewPr>
  <p:slideViewPr>
    <p:cSldViewPr>
      <p:cViewPr>
        <p:scale>
          <a:sx n="64" d="100"/>
          <a:sy n="64" d="100"/>
        </p:scale>
        <p:origin x="-14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5/11/2015</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8ABD7BB-4A92-470E-BB69-1007125DF489}" type="slidenum">
              <a:rPr lang="he-IL" altLang="en-US"/>
              <a:pPr/>
              <a:t>2</a:t>
            </a:fld>
            <a:endParaRPr lang="en-IN" alt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5F31B3D-23EF-40D2-B529-FBAB121887D1}" type="slidenum">
              <a:rPr lang="he-IL" altLang="en-US"/>
              <a:pPr/>
              <a:t>11</a:t>
            </a:fld>
            <a:endParaRPr lang="en-IN"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0A34DCF-6A52-47F0-A2C6-0747ADC1CB84}" type="slidenum">
              <a:rPr lang="he-IL" altLang="en-US"/>
              <a:pPr/>
              <a:t>12</a:t>
            </a:fld>
            <a:endParaRPr lang="en-IN"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641E134-01E3-4077-8B54-D0B8CBFE4466}" type="slidenum">
              <a:rPr lang="he-IL" altLang="en-US"/>
              <a:pPr/>
              <a:t>13</a:t>
            </a:fld>
            <a:endParaRPr lang="en-IN"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9AC216A-238B-4CC2-B528-C6EC4C47533A}" type="slidenum">
              <a:rPr lang="he-IL" altLang="en-US"/>
              <a:pPr/>
              <a:t>14</a:t>
            </a:fld>
            <a:endParaRPr lang="en-IN"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B0463B4-0056-4EE6-B87F-6D602A0E69C9}" type="slidenum">
              <a:rPr lang="he-IL" altLang="en-US"/>
              <a:pPr/>
              <a:t>15</a:t>
            </a:fld>
            <a:endParaRPr lang="en-IN"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3027830-863D-4C83-9176-BE73DBEA00F0}" type="slidenum">
              <a:rPr lang="he-IL" altLang="en-US"/>
              <a:pPr/>
              <a:t>16</a:t>
            </a:fld>
            <a:endParaRPr lang="en-IN"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4C9BDE7-BBD4-497D-A5A5-E4FABF871B31}" type="slidenum">
              <a:rPr lang="he-IL" altLang="en-US"/>
              <a:pPr/>
              <a:t>17</a:t>
            </a:fld>
            <a:endParaRPr lang="en-IN"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06C0369-4CC2-48C0-BE29-A0C6535A5601}" type="slidenum">
              <a:rPr lang="he-IL" altLang="en-US"/>
              <a:pPr/>
              <a:t>18</a:t>
            </a:fld>
            <a:endParaRPr lang="en-IN"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7579C50-B0C5-4C60-B883-651CC3686900}" type="slidenum">
              <a:rPr lang="he-IL" altLang="en-US"/>
              <a:pPr/>
              <a:t>19</a:t>
            </a:fld>
            <a:endParaRPr lang="en-IN"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A6DDC4C-AC6D-431A-834B-F5B33CA4AA9E}" type="slidenum">
              <a:rPr lang="he-IL" altLang="en-US"/>
              <a:pPr/>
              <a:t>20</a:t>
            </a:fld>
            <a:endParaRPr lang="en-IN"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80C7938-EB92-4934-8771-4113FC43FCB7}" type="slidenum">
              <a:rPr lang="he-IL" altLang="en-US"/>
              <a:pPr/>
              <a:t>3</a:t>
            </a:fld>
            <a:endParaRPr lang="en-IN" alt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2BE038A-E505-45F3-B9D4-2765A3914FC2}" type="slidenum">
              <a:rPr lang="he-IL" altLang="en-US"/>
              <a:pPr/>
              <a:t>21</a:t>
            </a:fld>
            <a:endParaRPr lang="en-IN"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9535FBE-A5EC-4270-AC0F-F1CAEAE97980}" type="slidenum">
              <a:rPr lang="he-IL" altLang="en-US"/>
              <a:pPr/>
              <a:t>22</a:t>
            </a:fld>
            <a:endParaRPr lang="en-IN"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4EB2935-3DF3-45CE-BCEE-8B2E342683A7}" type="slidenum">
              <a:rPr lang="he-IL" altLang="en-US"/>
              <a:pPr/>
              <a:t>23</a:t>
            </a:fld>
            <a:endParaRPr lang="en-IN"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DCE3D9F-6AE1-4B03-AB9A-D371DB311618}" type="slidenum">
              <a:rPr lang="he-IL" altLang="en-US"/>
              <a:pPr/>
              <a:t>24</a:t>
            </a:fld>
            <a:endParaRPr lang="en-IN"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1FB1767-B674-4D89-B992-3E8E5B36A319}" type="slidenum">
              <a:rPr lang="he-IL" altLang="en-US"/>
              <a:pPr/>
              <a:t>25</a:t>
            </a:fld>
            <a:endParaRPr lang="en-IN"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869DAF2-6CBF-4521-844C-CA1AA350B30D}" type="slidenum">
              <a:rPr lang="he-IL" altLang="en-US"/>
              <a:pPr/>
              <a:t>26</a:t>
            </a:fld>
            <a:endParaRPr lang="en-IN"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0562718-6921-49DF-9ED4-D19A92C89FDD}" type="slidenum">
              <a:rPr lang="he-IL" altLang="en-US"/>
              <a:pPr/>
              <a:t>27</a:t>
            </a:fld>
            <a:endParaRPr lang="en-IN"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2D13D02-7436-449D-8750-D4C44F7FC0BD}" type="slidenum">
              <a:rPr lang="he-IL" altLang="en-US"/>
              <a:pPr/>
              <a:t>28</a:t>
            </a:fld>
            <a:endParaRPr lang="en-IN"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EC78CC0-F519-45C2-BA5C-CBCC475BA27E}" type="slidenum">
              <a:rPr lang="he-IL" altLang="en-US"/>
              <a:pPr/>
              <a:t>29</a:t>
            </a:fld>
            <a:endParaRPr lang="en-IN"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7FA69B5-6E83-495B-B6C8-AAF8726B5EE9}" type="slidenum">
              <a:rPr lang="he-IL" altLang="en-US"/>
              <a:pPr/>
              <a:t>30</a:t>
            </a:fld>
            <a:endParaRPr lang="en-IN"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8DB5FF3-0B2F-405E-8BAA-61F3E7F57CC3}" type="slidenum">
              <a:rPr lang="he-IL" altLang="en-US"/>
              <a:pPr/>
              <a:t>4</a:t>
            </a:fld>
            <a:endParaRPr lang="en-IN"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A90AB97-499D-4457-888E-ABB52974BD01}" type="slidenum">
              <a:rPr lang="he-IL" altLang="en-US"/>
              <a:pPr/>
              <a:t>31</a:t>
            </a:fld>
            <a:endParaRPr lang="en-IN"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D1B6D70-7358-4FC4-8A3D-5F31F9F4F4C9}" type="slidenum">
              <a:rPr lang="he-IL" altLang="en-US"/>
              <a:pPr/>
              <a:t>5</a:t>
            </a:fld>
            <a:endParaRPr lang="en-IN"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ABC33CF-C12F-47DC-B696-1461E37E6519}" type="slidenum">
              <a:rPr lang="he-IL" altLang="en-US"/>
              <a:pPr/>
              <a:t>6</a:t>
            </a:fld>
            <a:endParaRPr lang="en-IN"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47C716B-DB0C-448F-84E5-13F0D8325DA6}" type="slidenum">
              <a:rPr lang="he-IL" altLang="en-US"/>
              <a:pPr/>
              <a:t>7</a:t>
            </a:fld>
            <a:endParaRPr lang="en-IN"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56FFAF0-46EB-4786-8901-20E9049B39A4}" type="slidenum">
              <a:rPr lang="he-IL" altLang="en-US"/>
              <a:pPr/>
              <a:t>8</a:t>
            </a:fld>
            <a:endParaRPr lang="en-IN"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C4D33F4-4E62-4294-A2DE-6942AB37489E}" type="slidenum">
              <a:rPr lang="he-IL" altLang="en-US"/>
              <a:pPr/>
              <a:t>9</a:t>
            </a:fld>
            <a:endParaRPr lang="en-IN"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57046-0874-4081-96AC-AC5A5CBF5CDA}" type="slidenum">
              <a:rPr lang="he-IL" altLang="en-US"/>
              <a:pPr/>
              <a:t>10</a:t>
            </a:fld>
            <a:endParaRPr lang="en-IN"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algn="l" rtl="0"/>
            <a:r>
              <a:rPr lang="en-US" altLang="en-US"/>
              <a:t>Stat with: Who doesn’t own a cellphone? Say that it is different than anything we knew until today.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BD61207-E553-4BB2-806C-F20B97027C70}" type="slidenum">
              <a:rPr lang="en-US" altLang="en-US"/>
              <a:pPr/>
              <a:t>‹#›</a:t>
            </a:fld>
            <a:endParaRPr lang="en-US" altLang="en-US"/>
          </a:p>
        </p:txBody>
      </p:sp>
    </p:spTree>
    <p:extLst>
      <p:ext uri="{BB962C8B-B14F-4D97-AF65-F5344CB8AC3E}">
        <p14:creationId xmlns:p14="http://schemas.microsoft.com/office/powerpoint/2010/main" val="3045038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95263" y="228600"/>
            <a:ext cx="8015287" cy="914400"/>
          </a:xfrm>
        </p:spPr>
        <p:txBody>
          <a:bodyPr/>
          <a:lstStyle/>
          <a:p>
            <a:r>
              <a:rPr lang="en-US"/>
              <a:t>Click to edit Master title style</a:t>
            </a:r>
            <a:endParaRPr lang="en-IN"/>
          </a:p>
        </p:txBody>
      </p:sp>
      <p:sp>
        <p:nvSpPr>
          <p:cNvPr id="3" name="Content Placeholder 2"/>
          <p:cNvSpPr>
            <a:spLocks noGrp="1"/>
          </p:cNvSpPr>
          <p:nvPr>
            <p:ph sz="quarter" idx="1"/>
          </p:nvPr>
        </p:nvSpPr>
        <p:spPr>
          <a:xfrm>
            <a:off x="609600" y="1600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09600" y="3886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4648200" y="3886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a:t>AJAX</a:t>
            </a:r>
          </a:p>
        </p:txBody>
      </p:sp>
      <p:sp>
        <p:nvSpPr>
          <p:cNvPr id="9" name="Slide Number Placeholder 8"/>
          <p:cNvSpPr>
            <a:spLocks noGrp="1"/>
          </p:cNvSpPr>
          <p:nvPr>
            <p:ph type="sldNum" sz="quarter" idx="12"/>
          </p:nvPr>
        </p:nvSpPr>
        <p:spPr>
          <a:xfrm>
            <a:off x="6553200" y="6248400"/>
            <a:ext cx="2133600" cy="457200"/>
          </a:xfrm>
        </p:spPr>
        <p:txBody>
          <a:bodyPr/>
          <a:lstStyle>
            <a:lvl1pPr>
              <a:defRPr/>
            </a:lvl1pPr>
          </a:lstStyle>
          <a:p>
            <a:fld id="{C132B35A-59BF-4C77-A2B5-87BF63D386A0}" type="slidenum">
              <a:rPr lang="he-IL" altLang="en-US"/>
              <a:pPr/>
              <a:t>‹#›</a:t>
            </a:fld>
            <a:endParaRPr lang="en-IN" altLang="en-US"/>
          </a:p>
        </p:txBody>
      </p:sp>
    </p:spTree>
    <p:extLst>
      <p:ext uri="{BB962C8B-B14F-4D97-AF65-F5344CB8AC3E}">
        <p14:creationId xmlns:p14="http://schemas.microsoft.com/office/powerpoint/2010/main" val="1227155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Media Placeholder 3"/>
          <p:cNvSpPr>
            <a:spLocks noGrp="1"/>
          </p:cNvSpPr>
          <p:nvPr>
            <p:ph type="media" sz="half" idx="2"/>
          </p:nvPr>
        </p:nvSpPr>
        <p:spPr>
          <a:xfrm>
            <a:off x="4648200" y="1600200"/>
            <a:ext cx="3886200" cy="4419600"/>
          </a:xfrm>
        </p:spPr>
        <p:txBody>
          <a:bodyPr/>
          <a:lstStyle/>
          <a:p>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AJAX</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36A9D02-A3D7-449C-B1A3-5664FA38039D}" type="slidenum">
              <a:rPr lang="he-IL" altLang="en-US"/>
              <a:pPr/>
              <a:t>‹#›</a:t>
            </a:fld>
            <a:endParaRPr lang="en-IN" altLang="en-US"/>
          </a:p>
        </p:txBody>
      </p:sp>
    </p:spTree>
    <p:extLst>
      <p:ext uri="{BB962C8B-B14F-4D97-AF65-F5344CB8AC3E}">
        <p14:creationId xmlns:p14="http://schemas.microsoft.com/office/powerpoint/2010/main" val="406002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6" r:id="rId13"/>
    <p:sldLayoutId id="2147483687" r:id="rId14"/>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ideo" Target="smallexample.avi" TargetMode="External"/><Relationship Id="rId5" Type="http://schemas.openxmlformats.org/officeDocument/2006/relationships/image" Target="../media/image1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video" Target="write.avi" TargetMode="External"/><Relationship Id="rId7" Type="http://schemas.openxmlformats.org/officeDocument/2006/relationships/notesSlide" Target="../notesSlides/notesSlide4.xml"/><Relationship Id="rId12" Type="http://schemas.openxmlformats.org/officeDocument/2006/relationships/image" Target="../media/image9.jpeg"/><Relationship Id="rId2" Type="http://schemas.openxmlformats.org/officeDocument/2006/relationships/video" Target="live.avi" TargetMode="External"/><Relationship Id="rId1" Type="http://schemas.openxmlformats.org/officeDocument/2006/relationships/video" Target="googlesuggest.avi" TargetMode="External"/><Relationship Id="rId6" Type="http://schemas.openxmlformats.org/officeDocument/2006/relationships/slideLayout" Target="../slideLayouts/slideLayout13.xml"/><Relationship Id="rId11" Type="http://schemas.openxmlformats.org/officeDocument/2006/relationships/image" Target="../media/image3.png"/><Relationship Id="rId5" Type="http://schemas.openxmlformats.org/officeDocument/2006/relationships/video" Target="gmail.avi" TargetMode="External"/><Relationship Id="rId10" Type="http://schemas.openxmlformats.org/officeDocument/2006/relationships/image" Target="../media/image8.png"/><Relationship Id="rId4" Type="http://schemas.openxmlformats.org/officeDocument/2006/relationships/video" Target="googlemap.avi"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b="0" cap="all" dirty="0" smtClean="0"/>
              <a:t>AJAX</a:t>
            </a:r>
            <a:endParaRPr lang="en-US" b="0" cap="all" dirty="0"/>
          </a:p>
        </p:txBody>
      </p:sp>
      <p:pic>
        <p:nvPicPr>
          <p:cNvPr id="2052" name="Picture 4"/>
          <p:cNvPicPr>
            <a:picLocks noChangeAspect="1" noChangeArrowheads="1"/>
          </p:cNvPicPr>
          <p:nvPr/>
        </p:nvPicPr>
        <p:blipFill>
          <a:blip r:embed="rId2" cstate="print"/>
          <a:srcRect/>
          <a:stretch>
            <a:fillRect/>
          </a:stretch>
        </p:blipFill>
        <p:spPr bwMode="auto">
          <a:xfrm>
            <a:off x="2286000" y="4572000"/>
            <a:ext cx="4038600" cy="521689"/>
          </a:xfrm>
          <a:prstGeom prst="rect">
            <a:avLst/>
          </a:prstGeom>
          <a:noFill/>
          <a:ln w="9525">
            <a:noFill/>
            <a:miter lim="800000"/>
            <a:headEnd/>
            <a:tailEnd/>
          </a:ln>
          <a:effectLst/>
        </p:spPr>
      </p:pic>
      <p:sp>
        <p:nvSpPr>
          <p:cNvPr id="5"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3176FCB3-526D-460C-8050-E2DB8FE1BD8F}" type="slidenum">
              <a:rPr lang="he-IL" altLang="en-US"/>
              <a:pPr/>
              <a:t>10</a:t>
            </a:fld>
            <a:endParaRPr lang="en-IN" altLang="en-US"/>
          </a:p>
        </p:txBody>
      </p:sp>
      <p:sp>
        <p:nvSpPr>
          <p:cNvPr id="23554" name="Rectangle 2"/>
          <p:cNvSpPr>
            <a:spLocks noGrp="1" noChangeArrowheads="1"/>
          </p:cNvSpPr>
          <p:nvPr>
            <p:ph type="title"/>
          </p:nvPr>
        </p:nvSpPr>
        <p:spPr/>
        <p:txBody>
          <a:bodyPr/>
          <a:lstStyle/>
          <a:p>
            <a:r>
              <a:rPr lang="en-US" altLang="en-US"/>
              <a:t>Ajax Model</a:t>
            </a:r>
          </a:p>
        </p:txBody>
      </p:sp>
      <p:sp>
        <p:nvSpPr>
          <p:cNvPr id="23555" name="Rectangle 3"/>
          <p:cNvSpPr>
            <a:spLocks noGrp="1" noChangeArrowheads="1"/>
          </p:cNvSpPr>
          <p:nvPr>
            <p:ph type="body" sz="half" idx="1"/>
          </p:nvPr>
        </p:nvSpPr>
        <p:spPr>
          <a:xfrm>
            <a:off x="395288" y="1412875"/>
            <a:ext cx="8208962" cy="4606925"/>
          </a:xfrm>
        </p:spPr>
        <p:txBody>
          <a:bodyPr/>
          <a:lstStyle/>
          <a:p>
            <a:pPr algn="l" rtl="0"/>
            <a:r>
              <a:rPr lang="en-US" altLang="en-US" sz="2200"/>
              <a:t>Every user action that normally would generate an HTTP request takes the form of a JavaScript call to the Ajax engine</a:t>
            </a:r>
            <a:r>
              <a:rPr lang="en-US" altLang="en-US" sz="2400"/>
              <a:t> </a:t>
            </a:r>
          </a:p>
        </p:txBody>
      </p:sp>
      <p:pic>
        <p:nvPicPr>
          <p:cNvPr id="23556"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ajaxmode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70125"/>
            <a:ext cx="5761037" cy="394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79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92839076-AC54-4E3B-A45A-1E1A9F642529}" type="slidenum">
              <a:rPr lang="he-IL" altLang="en-US"/>
              <a:pPr/>
              <a:t>11</a:t>
            </a:fld>
            <a:endParaRPr lang="en-IN" altLang="en-US"/>
          </a:p>
        </p:txBody>
      </p:sp>
      <p:sp>
        <p:nvSpPr>
          <p:cNvPr id="25602" name="Rectangle 2"/>
          <p:cNvSpPr>
            <a:spLocks noGrp="1" noChangeArrowheads="1"/>
          </p:cNvSpPr>
          <p:nvPr>
            <p:ph type="title"/>
          </p:nvPr>
        </p:nvSpPr>
        <p:spPr/>
        <p:txBody>
          <a:bodyPr/>
          <a:lstStyle/>
          <a:p>
            <a:r>
              <a:rPr lang="en-US" altLang="en-US"/>
              <a:t>Ajax Model</a:t>
            </a:r>
          </a:p>
        </p:txBody>
      </p:sp>
      <p:sp>
        <p:nvSpPr>
          <p:cNvPr id="25603" name="Rectangle 3"/>
          <p:cNvSpPr>
            <a:spLocks noGrp="1" noChangeArrowheads="1"/>
          </p:cNvSpPr>
          <p:nvPr>
            <p:ph type="body" sz="half" idx="1"/>
          </p:nvPr>
        </p:nvSpPr>
        <p:spPr>
          <a:xfrm>
            <a:off x="395288" y="1600200"/>
            <a:ext cx="8208962" cy="4565650"/>
          </a:xfrm>
        </p:spPr>
        <p:txBody>
          <a:bodyPr>
            <a:normAutofit lnSpcReduction="10000"/>
          </a:bodyPr>
          <a:lstStyle/>
          <a:p>
            <a:pPr algn="l" rtl="0">
              <a:lnSpc>
                <a:spcPct val="90000"/>
              </a:lnSpc>
            </a:pPr>
            <a:r>
              <a:rPr lang="en-US" altLang="en-US" sz="2400"/>
              <a:t>Any response to a user action that doesn’t require a trip back to the server — such as simple data validation, editing data in memory, and even some navigation — the engine handles on its own. </a:t>
            </a:r>
          </a:p>
          <a:p>
            <a:pPr algn="l" rtl="0">
              <a:lnSpc>
                <a:spcPct val="90000"/>
              </a:lnSpc>
            </a:pPr>
            <a:r>
              <a:rPr lang="en-US" altLang="en-US" sz="2400"/>
              <a:t>If the engine needs something from the server in order to respond — if it’s submitting data for processing, loading additional interface code, or retrieving new data — the engine makes those requests </a:t>
            </a:r>
            <a:r>
              <a:rPr lang="en-US" altLang="en-US" sz="2400" i="1"/>
              <a:t>asynchronously</a:t>
            </a:r>
            <a:r>
              <a:rPr lang="en-US" altLang="en-US" sz="2400"/>
              <a:t>, usually using XML, without stalling a user’s interaction with the application. </a:t>
            </a:r>
          </a:p>
          <a:p>
            <a:pPr algn="l" rtl="0">
              <a:lnSpc>
                <a:spcPct val="90000"/>
              </a:lnSpc>
            </a:pPr>
            <a:r>
              <a:rPr lang="en-US" altLang="en-US" sz="2400"/>
              <a:t>The user is never staring at a blank browser window and an hourglass icon, waiting around for the server to do something. </a:t>
            </a:r>
          </a:p>
        </p:txBody>
      </p:sp>
      <p:pic>
        <p:nvPicPr>
          <p:cNvPr id="25604"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51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Lef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Left)">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trips(downLeft)">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461F0B3C-1021-4284-980B-8060CB0B091B}" type="slidenum">
              <a:rPr lang="he-IL" altLang="en-US"/>
              <a:pPr/>
              <a:t>12</a:t>
            </a:fld>
            <a:endParaRPr lang="en-IN" altLang="en-US"/>
          </a:p>
        </p:txBody>
      </p:sp>
      <p:sp>
        <p:nvSpPr>
          <p:cNvPr id="27650" name="Rectangle 2"/>
          <p:cNvSpPr>
            <a:spLocks noGrp="1" noChangeArrowheads="1"/>
          </p:cNvSpPr>
          <p:nvPr>
            <p:ph type="title"/>
          </p:nvPr>
        </p:nvSpPr>
        <p:spPr/>
        <p:txBody>
          <a:bodyPr/>
          <a:lstStyle/>
          <a:p>
            <a:r>
              <a:rPr lang="en-US" altLang="en-US"/>
              <a:t>Defining Ajax</a:t>
            </a:r>
          </a:p>
        </p:txBody>
      </p:sp>
      <p:sp>
        <p:nvSpPr>
          <p:cNvPr id="27651" name="Rectangle 3"/>
          <p:cNvSpPr>
            <a:spLocks noGrp="1" noChangeArrowheads="1"/>
          </p:cNvSpPr>
          <p:nvPr>
            <p:ph type="body" sz="half" idx="1"/>
          </p:nvPr>
        </p:nvSpPr>
        <p:spPr>
          <a:xfrm>
            <a:off x="395288" y="1600200"/>
            <a:ext cx="8208962" cy="4419600"/>
          </a:xfrm>
        </p:spPr>
        <p:txBody>
          <a:bodyPr/>
          <a:lstStyle/>
          <a:p>
            <a:pPr algn="l" rtl="0"/>
            <a:r>
              <a:rPr lang="en-US" altLang="en-US" sz="2800"/>
              <a:t>Ajax incorporates several technologies, each flourishing in its own right, coming together in powerful new ways.</a:t>
            </a:r>
          </a:p>
          <a:p>
            <a:pPr algn="l" rtl="0"/>
            <a:endParaRPr lang="en-US" altLang="en-US" sz="1200"/>
          </a:p>
          <a:p>
            <a:pPr lvl="1" algn="l" rtl="0"/>
            <a:r>
              <a:rPr lang="en-US" altLang="en-US" sz="2400"/>
              <a:t>standards-based presentation using </a:t>
            </a:r>
            <a:r>
              <a:rPr lang="en-US" altLang="en-US" sz="2400" i="1">
                <a:solidFill>
                  <a:schemeClr val="folHlink"/>
                </a:solidFill>
              </a:rPr>
              <a:t>XHTML, CSS</a:t>
            </a:r>
            <a:r>
              <a:rPr lang="en-US" altLang="en-US" sz="2400"/>
              <a:t>  </a:t>
            </a:r>
          </a:p>
          <a:p>
            <a:pPr lvl="1" algn="l" rtl="0"/>
            <a:r>
              <a:rPr lang="en-US" altLang="en-US" sz="2400"/>
              <a:t>dynamic display and interaction using </a:t>
            </a:r>
            <a:r>
              <a:rPr lang="en-US" altLang="en-US" sz="2400" i="1">
                <a:solidFill>
                  <a:srgbClr val="C66CBB"/>
                </a:solidFill>
              </a:rPr>
              <a:t>DOM</a:t>
            </a:r>
          </a:p>
          <a:p>
            <a:pPr lvl="1" algn="l" rtl="0"/>
            <a:r>
              <a:rPr lang="en-US" altLang="en-US" sz="2400"/>
              <a:t>data interchange and manipulation using </a:t>
            </a:r>
            <a:r>
              <a:rPr lang="en-US" altLang="en-US" sz="2400" i="1">
                <a:solidFill>
                  <a:srgbClr val="85494C"/>
                </a:solidFill>
              </a:rPr>
              <a:t>XML, XSLT</a:t>
            </a:r>
          </a:p>
          <a:p>
            <a:pPr lvl="1" algn="l" rtl="0"/>
            <a:r>
              <a:rPr lang="en-US" altLang="en-US" sz="2400"/>
              <a:t>asynchronous data retrieval using </a:t>
            </a:r>
            <a:r>
              <a:rPr lang="en-US" altLang="en-US" sz="2400" i="1">
                <a:solidFill>
                  <a:srgbClr val="990033"/>
                </a:solidFill>
              </a:rPr>
              <a:t>XMLHttpRequest</a:t>
            </a:r>
          </a:p>
          <a:p>
            <a:pPr lvl="1" algn="l" rtl="0"/>
            <a:r>
              <a:rPr lang="en-US" altLang="en-US" sz="2400"/>
              <a:t>and </a:t>
            </a:r>
            <a:r>
              <a:rPr lang="en-US" altLang="en-US" sz="2400" i="1">
                <a:solidFill>
                  <a:schemeClr val="bg2"/>
                </a:solidFill>
              </a:rPr>
              <a:t>JavaScript</a:t>
            </a:r>
            <a:r>
              <a:rPr lang="en-US" altLang="en-US" sz="2400"/>
              <a:t> binding everything together</a:t>
            </a:r>
            <a:r>
              <a:rPr lang="en-US" altLang="en-US" sz="2600"/>
              <a:t>. </a:t>
            </a:r>
          </a:p>
        </p:txBody>
      </p:sp>
      <p:pic>
        <p:nvPicPr>
          <p:cNvPr id="2765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035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fade">
                                      <p:cBhvr>
                                        <p:cTn id="7" dur="500"/>
                                        <p:tgtEl>
                                          <p:spTgt spid="27651">
                                            <p:txEl>
                                              <p:pRg st="2" end="2"/>
                                            </p:txEl>
                                          </p:spTgt>
                                        </p:tgtEl>
                                      </p:cBhvr>
                                    </p:animEffect>
                                    <p:anim calcmode="lin" valueType="num">
                                      <p:cBhvr>
                                        <p:cTn id="8"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27651">
                                            <p:txEl>
                                              <p:pRg st="2" end="2"/>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765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animEffect transition="in" filter="fade">
                                      <p:cBhvr>
                                        <p:cTn id="15" dur="500"/>
                                        <p:tgtEl>
                                          <p:spTgt spid="27651">
                                            <p:txEl>
                                              <p:pRg st="3" end="3"/>
                                            </p:txEl>
                                          </p:spTgt>
                                        </p:tgtEl>
                                      </p:cBhvr>
                                    </p:animEffect>
                                    <p:anim calcmode="lin" valueType="num">
                                      <p:cBhvr>
                                        <p:cTn id="16"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27651">
                                            <p:txEl>
                                              <p:pRg st="3" end="3"/>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2765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Effect transition="in" filter="fade">
                                      <p:cBhvr>
                                        <p:cTn id="23" dur="500"/>
                                        <p:tgtEl>
                                          <p:spTgt spid="27651">
                                            <p:txEl>
                                              <p:pRg st="4" end="4"/>
                                            </p:txEl>
                                          </p:spTgt>
                                        </p:tgtEl>
                                      </p:cBhvr>
                                    </p:animEffect>
                                    <p:anim calcmode="lin" valueType="num">
                                      <p:cBhvr>
                                        <p:cTn id="24"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27651">
                                            <p:txEl>
                                              <p:pRg st="4" end="4"/>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27651">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Effect transition="in" filter="fade">
                                      <p:cBhvr>
                                        <p:cTn id="31" dur="500"/>
                                        <p:tgtEl>
                                          <p:spTgt spid="27651">
                                            <p:txEl>
                                              <p:pRg st="5" end="5"/>
                                            </p:txEl>
                                          </p:spTgt>
                                        </p:tgtEl>
                                      </p:cBhvr>
                                    </p:animEffect>
                                    <p:anim calcmode="lin" valueType="num">
                                      <p:cBhvr>
                                        <p:cTn id="32"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27651">
                                            <p:txEl>
                                              <p:pRg st="5" end="5"/>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27651">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7651">
                                            <p:txEl>
                                              <p:pRg st="6" end="6"/>
                                            </p:txEl>
                                          </p:spTgt>
                                        </p:tgtEl>
                                        <p:attrNameLst>
                                          <p:attrName>style.visibility</p:attrName>
                                        </p:attrNameLst>
                                      </p:cBhvr>
                                      <p:to>
                                        <p:strVal val="visible"/>
                                      </p:to>
                                    </p:set>
                                    <p:animEffect transition="in" filter="fade">
                                      <p:cBhvr>
                                        <p:cTn id="39" dur="500"/>
                                        <p:tgtEl>
                                          <p:spTgt spid="27651">
                                            <p:txEl>
                                              <p:pRg st="6" end="6"/>
                                            </p:txEl>
                                          </p:spTgt>
                                        </p:tgtEl>
                                      </p:cBhvr>
                                    </p:animEffect>
                                    <p:anim calcmode="lin" valueType="num">
                                      <p:cBhvr>
                                        <p:cTn id="40"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27651">
                                            <p:txEl>
                                              <p:pRg st="6" end="6"/>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27651">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B662970E-F919-40B4-9891-772057236B9F}" type="slidenum">
              <a:rPr lang="he-IL" altLang="en-US"/>
              <a:pPr/>
              <a:t>13</a:t>
            </a:fld>
            <a:endParaRPr lang="en-IN" altLang="en-US"/>
          </a:p>
        </p:txBody>
      </p:sp>
      <p:sp>
        <p:nvSpPr>
          <p:cNvPr id="29698" name="Rectangle 2"/>
          <p:cNvSpPr>
            <a:spLocks noGrp="1" noChangeArrowheads="1"/>
          </p:cNvSpPr>
          <p:nvPr>
            <p:ph type="title"/>
          </p:nvPr>
        </p:nvSpPr>
        <p:spPr/>
        <p:txBody>
          <a:bodyPr/>
          <a:lstStyle/>
          <a:p>
            <a:r>
              <a:rPr lang="en-US" altLang="en-US"/>
              <a:t>XHTML, CSS</a:t>
            </a:r>
          </a:p>
        </p:txBody>
      </p:sp>
      <p:sp>
        <p:nvSpPr>
          <p:cNvPr id="29699" name="Rectangle 3"/>
          <p:cNvSpPr>
            <a:spLocks noGrp="1" noChangeArrowheads="1"/>
          </p:cNvSpPr>
          <p:nvPr>
            <p:ph type="body" sz="half" idx="1"/>
          </p:nvPr>
        </p:nvSpPr>
        <p:spPr>
          <a:xfrm>
            <a:off x="395288" y="1600200"/>
            <a:ext cx="8208962" cy="4419600"/>
          </a:xfrm>
        </p:spPr>
        <p:txBody>
          <a:bodyPr/>
          <a:lstStyle/>
          <a:p>
            <a:pPr algn="l" rtl="0"/>
            <a:r>
              <a:rPr lang="en-US" altLang="en-US" sz="2800" i="1"/>
              <a:t>XHTML stands for E</a:t>
            </a:r>
            <a:r>
              <a:rPr lang="en-US" altLang="en-US" sz="2800" b="1" i="1"/>
              <a:t>X</a:t>
            </a:r>
            <a:r>
              <a:rPr lang="en-US" altLang="en-US" sz="2800" i="1"/>
              <a:t>tensible </a:t>
            </a:r>
            <a:r>
              <a:rPr lang="en-US" altLang="en-US" sz="2800" b="1" i="1"/>
              <a:t>H</a:t>
            </a:r>
            <a:r>
              <a:rPr lang="en-US" altLang="en-US" sz="2800" i="1"/>
              <a:t>yper</a:t>
            </a:r>
            <a:r>
              <a:rPr lang="en-US" altLang="en-US" sz="2800" b="1" i="1"/>
              <a:t>T</a:t>
            </a:r>
            <a:r>
              <a:rPr lang="en-US" altLang="en-US" sz="2800" i="1"/>
              <a:t>ext </a:t>
            </a:r>
            <a:r>
              <a:rPr lang="en-US" altLang="en-US" sz="2800" b="1" i="1"/>
              <a:t>M</a:t>
            </a:r>
            <a:r>
              <a:rPr lang="en-US" altLang="en-US" sz="2800" i="1"/>
              <a:t>arkup </a:t>
            </a:r>
            <a:r>
              <a:rPr lang="en-US" altLang="en-US" sz="2800" b="1" i="1"/>
              <a:t>L</a:t>
            </a:r>
            <a:r>
              <a:rPr lang="en-US" altLang="en-US" sz="2800" i="1"/>
              <a:t>anguage</a:t>
            </a:r>
            <a:r>
              <a:rPr lang="en-US" altLang="en-US" sz="2800"/>
              <a:t> </a:t>
            </a:r>
          </a:p>
          <a:p>
            <a:pPr lvl="1" algn="l" rtl="0"/>
            <a:r>
              <a:rPr lang="en-US" altLang="en-US" sz="2600"/>
              <a:t>It consists of all the elements in HTML 4.01 combined with the syntax of XML. </a:t>
            </a:r>
          </a:p>
          <a:p>
            <a:pPr algn="l" rtl="0"/>
            <a:r>
              <a:rPr lang="en-US" altLang="en-US" sz="2800"/>
              <a:t>CSS stands for </a:t>
            </a:r>
            <a:r>
              <a:rPr lang="en-US" altLang="en-US" sz="2800" b="1"/>
              <a:t>C</a:t>
            </a:r>
            <a:r>
              <a:rPr lang="en-US" altLang="en-US" sz="2800"/>
              <a:t>ascading </a:t>
            </a:r>
            <a:r>
              <a:rPr lang="en-US" altLang="en-US" sz="2800" b="1"/>
              <a:t>S</a:t>
            </a:r>
            <a:r>
              <a:rPr lang="en-US" altLang="en-US" sz="2800"/>
              <a:t>tyle </a:t>
            </a:r>
            <a:r>
              <a:rPr lang="en-US" altLang="en-US" sz="2800" b="1"/>
              <a:t>S</a:t>
            </a:r>
            <a:r>
              <a:rPr lang="en-US" altLang="en-US" sz="2800"/>
              <a:t>heets </a:t>
            </a:r>
          </a:p>
          <a:p>
            <a:pPr lvl="1" algn="l" rtl="0"/>
            <a:r>
              <a:rPr lang="en-US" altLang="en-US" sz="2600"/>
              <a:t>It is used to describe the presentation of a document written in HTML or XML.</a:t>
            </a:r>
          </a:p>
        </p:txBody>
      </p:sp>
      <p:pic>
        <p:nvPicPr>
          <p:cNvPr id="29700"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69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7493E137-4C3A-4313-A154-090888338E93}" type="slidenum">
              <a:rPr lang="he-IL" altLang="en-US"/>
              <a:pPr/>
              <a:t>14</a:t>
            </a:fld>
            <a:endParaRPr lang="en-IN" altLang="en-US"/>
          </a:p>
        </p:txBody>
      </p:sp>
      <p:sp>
        <p:nvSpPr>
          <p:cNvPr id="31746" name="Rectangle 2"/>
          <p:cNvSpPr>
            <a:spLocks noGrp="1" noChangeArrowheads="1"/>
          </p:cNvSpPr>
          <p:nvPr>
            <p:ph type="title"/>
          </p:nvPr>
        </p:nvSpPr>
        <p:spPr/>
        <p:txBody>
          <a:bodyPr/>
          <a:lstStyle/>
          <a:p>
            <a:r>
              <a:rPr lang="en-US" altLang="en-US"/>
              <a:t>DOM</a:t>
            </a:r>
          </a:p>
        </p:txBody>
      </p:sp>
      <p:sp>
        <p:nvSpPr>
          <p:cNvPr id="31747" name="Rectangle 3"/>
          <p:cNvSpPr>
            <a:spLocks noGrp="1" noChangeArrowheads="1"/>
          </p:cNvSpPr>
          <p:nvPr>
            <p:ph type="body" sz="half" idx="1"/>
          </p:nvPr>
        </p:nvSpPr>
        <p:spPr>
          <a:xfrm>
            <a:off x="395288" y="1600200"/>
            <a:ext cx="8208962" cy="4419600"/>
          </a:xfrm>
        </p:spPr>
        <p:txBody>
          <a:bodyPr/>
          <a:lstStyle/>
          <a:p>
            <a:pPr algn="l" rtl="0">
              <a:lnSpc>
                <a:spcPct val="90000"/>
              </a:lnSpc>
            </a:pPr>
            <a:r>
              <a:rPr lang="en-US" altLang="en-US" sz="2800"/>
              <a:t>The HTML DOM is the </a:t>
            </a:r>
            <a:r>
              <a:rPr lang="en-US" altLang="en-US" sz="2800" b="1"/>
              <a:t>D</a:t>
            </a:r>
            <a:r>
              <a:rPr lang="en-US" altLang="en-US" sz="2800"/>
              <a:t>ocument </a:t>
            </a:r>
            <a:r>
              <a:rPr lang="en-US" altLang="en-US" sz="2800" b="1"/>
              <a:t>O</a:t>
            </a:r>
            <a:r>
              <a:rPr lang="en-US" altLang="en-US" sz="2800"/>
              <a:t>bject </a:t>
            </a:r>
            <a:r>
              <a:rPr lang="en-US" altLang="en-US" sz="2800" b="1"/>
              <a:t>M</a:t>
            </a:r>
            <a:r>
              <a:rPr lang="en-US" altLang="en-US" sz="2800"/>
              <a:t>odel for HTML .</a:t>
            </a:r>
          </a:p>
          <a:p>
            <a:pPr algn="l" rtl="0">
              <a:lnSpc>
                <a:spcPct val="90000"/>
              </a:lnSpc>
            </a:pPr>
            <a:endParaRPr lang="en-US" altLang="en-US" sz="800"/>
          </a:p>
          <a:p>
            <a:pPr lvl="1" algn="l" rtl="0">
              <a:lnSpc>
                <a:spcPct val="90000"/>
              </a:lnSpc>
            </a:pPr>
            <a:r>
              <a:rPr lang="en-US" altLang="en-US" sz="2400"/>
              <a:t>DOM provides a standard set of objects for representing HTML and XML documents, and a standard interface for accessing and manipulating them. </a:t>
            </a:r>
          </a:p>
          <a:p>
            <a:pPr lvl="1" algn="l" rtl="0">
              <a:lnSpc>
                <a:spcPct val="90000"/>
              </a:lnSpc>
            </a:pPr>
            <a:r>
              <a:rPr lang="en-US" altLang="en-US" sz="2400"/>
              <a:t>Essentially, it connects web pages to scripts or programming languages.</a:t>
            </a:r>
          </a:p>
          <a:p>
            <a:pPr lvl="1" algn="l" rtl="0">
              <a:lnSpc>
                <a:spcPct val="90000"/>
              </a:lnSpc>
            </a:pPr>
            <a:r>
              <a:rPr lang="en-US" altLang="en-US" sz="2400"/>
              <a:t>It defines an HTML document as a collection of objects that have properties and methods and that can respond to events </a:t>
            </a:r>
          </a:p>
        </p:txBody>
      </p:sp>
      <p:pic>
        <p:nvPicPr>
          <p:cNvPr id="3174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383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11BA8E66-DA51-48BF-914B-35AF62189E1E}" type="slidenum">
              <a:rPr lang="he-IL" altLang="en-US"/>
              <a:pPr/>
              <a:t>15</a:t>
            </a:fld>
            <a:endParaRPr lang="en-IN" altLang="en-US"/>
          </a:p>
        </p:txBody>
      </p:sp>
      <p:sp>
        <p:nvSpPr>
          <p:cNvPr id="33794" name="Rectangle 2"/>
          <p:cNvSpPr>
            <a:spLocks noGrp="1" noChangeArrowheads="1"/>
          </p:cNvSpPr>
          <p:nvPr>
            <p:ph type="title"/>
          </p:nvPr>
        </p:nvSpPr>
        <p:spPr/>
        <p:txBody>
          <a:bodyPr/>
          <a:lstStyle/>
          <a:p>
            <a:r>
              <a:rPr lang="en-US" altLang="en-US"/>
              <a:t>XML, XSLT</a:t>
            </a:r>
          </a:p>
        </p:txBody>
      </p:sp>
      <p:sp>
        <p:nvSpPr>
          <p:cNvPr id="33795" name="Rectangle 3"/>
          <p:cNvSpPr>
            <a:spLocks noGrp="1" noChangeArrowheads="1"/>
          </p:cNvSpPr>
          <p:nvPr>
            <p:ph type="body" sz="half" idx="1"/>
          </p:nvPr>
        </p:nvSpPr>
        <p:spPr>
          <a:xfrm>
            <a:off x="395288" y="1557338"/>
            <a:ext cx="8208962" cy="4608512"/>
          </a:xfrm>
        </p:spPr>
        <p:txBody>
          <a:bodyPr/>
          <a:lstStyle/>
          <a:p>
            <a:pPr algn="l" rtl="0"/>
            <a:r>
              <a:rPr lang="en-US" altLang="en-US" sz="2400"/>
              <a:t>XML stands for </a:t>
            </a:r>
            <a:r>
              <a:rPr lang="en-US" altLang="en-US" sz="2400" b="1"/>
              <a:t>E</a:t>
            </a:r>
            <a:r>
              <a:rPr lang="en-US" altLang="en-US" sz="2400"/>
              <a:t>Xtensible </a:t>
            </a:r>
            <a:r>
              <a:rPr lang="en-US" altLang="en-US" sz="2400" b="1"/>
              <a:t>M</a:t>
            </a:r>
            <a:r>
              <a:rPr lang="en-US" altLang="en-US" sz="2400"/>
              <a:t>arkup </a:t>
            </a:r>
            <a:r>
              <a:rPr lang="en-US" altLang="en-US" sz="2400" b="1"/>
              <a:t>L</a:t>
            </a:r>
            <a:r>
              <a:rPr lang="en-US" altLang="en-US" sz="2400"/>
              <a:t>anguage</a:t>
            </a:r>
          </a:p>
          <a:p>
            <a:pPr lvl="1" algn="l" rtl="0"/>
            <a:r>
              <a:rPr lang="en-US" altLang="en-US" sz="2200"/>
              <a:t>XML was designed to describe data and to focus     on what data is (unlike HTML which was designed to display data and to focus on how data looks)</a:t>
            </a:r>
          </a:p>
          <a:p>
            <a:pPr lvl="1" algn="l" rtl="0"/>
            <a:r>
              <a:rPr lang="en-US" altLang="en-US" sz="2200"/>
              <a:t>It is a general-purpose markup language for creating special-purpose markup languages that carry data.</a:t>
            </a:r>
          </a:p>
          <a:p>
            <a:pPr algn="l" rtl="0"/>
            <a:r>
              <a:rPr lang="en-US" altLang="en-US" sz="2400"/>
              <a:t>XSL stands for E</a:t>
            </a:r>
            <a:r>
              <a:rPr lang="en-US" altLang="en-US" sz="2400" b="1"/>
              <a:t>X</a:t>
            </a:r>
            <a:r>
              <a:rPr lang="en-US" altLang="en-US" sz="2400"/>
              <a:t>tensible </a:t>
            </a:r>
            <a:r>
              <a:rPr lang="en-US" altLang="en-US" sz="2400" b="1"/>
              <a:t>S</a:t>
            </a:r>
            <a:r>
              <a:rPr lang="en-US" altLang="en-US" sz="2400"/>
              <a:t>tylesheet </a:t>
            </a:r>
            <a:r>
              <a:rPr lang="en-US" altLang="en-US" sz="2400" b="1"/>
              <a:t>L</a:t>
            </a:r>
            <a:r>
              <a:rPr lang="en-US" altLang="en-US" sz="2400"/>
              <a:t>anguage</a:t>
            </a:r>
          </a:p>
          <a:p>
            <a:pPr lvl="1" algn="l" rtl="0"/>
            <a:r>
              <a:rPr lang="en-US" altLang="en-US" sz="2200"/>
              <a:t>XSLT stands for </a:t>
            </a:r>
            <a:r>
              <a:rPr lang="en-US" altLang="en-US" sz="2200" b="1"/>
              <a:t>XSL</a:t>
            </a:r>
            <a:r>
              <a:rPr lang="en-US" altLang="en-US" sz="2200"/>
              <a:t> </a:t>
            </a:r>
            <a:r>
              <a:rPr lang="en-US" altLang="en-US" sz="2200" b="1"/>
              <a:t>T</a:t>
            </a:r>
            <a:r>
              <a:rPr lang="en-US" altLang="en-US" sz="2200"/>
              <a:t>ransformations  </a:t>
            </a:r>
          </a:p>
          <a:p>
            <a:pPr lvl="1" algn="l" rtl="0"/>
            <a:r>
              <a:rPr lang="en-US" altLang="en-US" sz="2200"/>
              <a:t>XSLT is used to transform an XML document into another XML document, or another type of document that is recognized by a browser, like HTML and XHTML</a:t>
            </a:r>
            <a:r>
              <a:rPr lang="en-US" altLang="en-US" sz="2000"/>
              <a:t> </a:t>
            </a:r>
          </a:p>
        </p:txBody>
      </p:sp>
      <p:pic>
        <p:nvPicPr>
          <p:cNvPr id="33796"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153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AEA5DBBB-3590-4A92-9D7F-A9D3237487A0}" type="slidenum">
              <a:rPr lang="he-IL" altLang="en-US"/>
              <a:pPr/>
              <a:t>16</a:t>
            </a:fld>
            <a:endParaRPr lang="en-IN" altLang="en-US"/>
          </a:p>
        </p:txBody>
      </p:sp>
      <p:sp>
        <p:nvSpPr>
          <p:cNvPr id="35842" name="Rectangle 2"/>
          <p:cNvSpPr>
            <a:spLocks noGrp="1" noChangeArrowheads="1"/>
          </p:cNvSpPr>
          <p:nvPr>
            <p:ph type="title"/>
          </p:nvPr>
        </p:nvSpPr>
        <p:spPr/>
        <p:txBody>
          <a:bodyPr/>
          <a:lstStyle/>
          <a:p>
            <a:r>
              <a:rPr lang="en-US" altLang="en-US"/>
              <a:t>XMLHttpRequest</a:t>
            </a:r>
          </a:p>
        </p:txBody>
      </p:sp>
      <p:sp>
        <p:nvSpPr>
          <p:cNvPr id="35843" name="Rectangle 3"/>
          <p:cNvSpPr>
            <a:spLocks noGrp="1" noChangeArrowheads="1"/>
          </p:cNvSpPr>
          <p:nvPr>
            <p:ph type="body" sz="half" idx="1"/>
          </p:nvPr>
        </p:nvSpPr>
        <p:spPr>
          <a:xfrm>
            <a:off x="395288" y="1600200"/>
            <a:ext cx="8208962" cy="4565650"/>
          </a:xfrm>
        </p:spPr>
        <p:txBody>
          <a:bodyPr/>
          <a:lstStyle/>
          <a:p>
            <a:pPr algn="l" rtl="0">
              <a:lnSpc>
                <a:spcPct val="90000"/>
              </a:lnSpc>
            </a:pPr>
            <a:r>
              <a:rPr lang="en-US" altLang="en-US" sz="2400"/>
              <a:t>The kernel of Ajax is the XmlHttpRequest </a:t>
            </a:r>
          </a:p>
          <a:p>
            <a:pPr lvl="1" algn="l" rtl="0">
              <a:lnSpc>
                <a:spcPct val="90000"/>
              </a:lnSpc>
            </a:pPr>
            <a:r>
              <a:rPr lang="en-US" altLang="en-US" sz="2400"/>
              <a:t>The XMLHttpRequest object allows client-side </a:t>
            </a:r>
            <a:r>
              <a:rPr lang="en-US" altLang="en-US" sz="2400" i="1"/>
              <a:t>JavaScript</a:t>
            </a:r>
            <a:r>
              <a:rPr lang="en-US" altLang="en-US" sz="2400"/>
              <a:t> to make HTTP requests (both GET and POST) to the server without reloading pages in the browser and without blocking the user</a:t>
            </a:r>
          </a:p>
          <a:p>
            <a:pPr lvl="1" algn="l" rtl="0">
              <a:lnSpc>
                <a:spcPct val="90000"/>
              </a:lnSpc>
            </a:pPr>
            <a:r>
              <a:rPr lang="en-US" altLang="en-US" sz="2400"/>
              <a:t>This JavaScript object was originally introduced in Internet Explorer 5 by Microsoft </a:t>
            </a:r>
            <a:r>
              <a:rPr lang="en-US" altLang="en-US" sz="2000"/>
              <a:t>(</a:t>
            </a:r>
            <a:r>
              <a:rPr lang="en-US" altLang="en-US" sz="2000" i="1"/>
              <a:t>Gasp!, yes they actually invented something</a:t>
            </a:r>
            <a:r>
              <a:rPr lang="en-US" altLang="en-US" sz="2000"/>
              <a:t>),</a:t>
            </a:r>
            <a:r>
              <a:rPr lang="en-US" altLang="en-US" sz="2400"/>
              <a:t> and it is the enabling technology that allows asynchronous requests</a:t>
            </a:r>
          </a:p>
          <a:p>
            <a:pPr lvl="1" algn="l" rtl="0">
              <a:lnSpc>
                <a:spcPct val="90000"/>
              </a:lnSpc>
            </a:pPr>
            <a:r>
              <a:rPr lang="en-US" altLang="en-US" sz="2400"/>
              <a:t>Despite its name, you can use the XMLHttpRequest object with more than just XML. You can use it to request or send any kind of data.</a:t>
            </a:r>
          </a:p>
        </p:txBody>
      </p:sp>
      <p:pic>
        <p:nvPicPr>
          <p:cNvPr id="35844"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6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100"/>
                                        <p:tgtEl>
                                          <p:spTgt spid="35843">
                                            <p:txEl>
                                              <p:pRg st="1" end="1"/>
                                            </p:txEl>
                                          </p:spTgt>
                                        </p:tgtEl>
                                      </p:cBhvr>
                                    </p:animEffect>
                                    <p:anim calcmode="lin" valueType="num">
                                      <p:cBhvr>
                                        <p:cTn id="8" dur="4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9" dur="400" fill="hold"/>
                                        <p:tgtEl>
                                          <p:spTgt spid="35843">
                                            <p:txEl>
                                              <p:pRg st="1" end="1"/>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584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584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5843">
                                            <p:txEl>
                                              <p:pRg st="2" end="2"/>
                                            </p:txEl>
                                          </p:spTgt>
                                        </p:tgtEl>
                                        <p:attrNameLst>
                                          <p:attrName>style.visibility</p:attrName>
                                        </p:attrNameLst>
                                      </p:cBhvr>
                                      <p:to>
                                        <p:strVal val="visible"/>
                                      </p:to>
                                    </p:set>
                                    <p:animEffect transition="in" filter="fade">
                                      <p:cBhvr>
                                        <p:cTn id="16" dur="100"/>
                                        <p:tgtEl>
                                          <p:spTgt spid="35843">
                                            <p:txEl>
                                              <p:pRg st="2" end="2"/>
                                            </p:txEl>
                                          </p:spTgt>
                                        </p:tgtEl>
                                      </p:cBhvr>
                                    </p:animEffect>
                                    <p:anim calcmode="lin" valueType="num">
                                      <p:cBhvr>
                                        <p:cTn id="17" dur="4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p:cTn id="18" dur="400" fill="hold"/>
                                        <p:tgtEl>
                                          <p:spTgt spid="35843">
                                            <p:txEl>
                                              <p:pRg st="2" end="2"/>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584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584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Effect transition="in" filter="fade">
                                      <p:cBhvr>
                                        <p:cTn id="25" dur="100"/>
                                        <p:tgtEl>
                                          <p:spTgt spid="35843">
                                            <p:txEl>
                                              <p:pRg st="3" end="3"/>
                                            </p:txEl>
                                          </p:spTgt>
                                        </p:tgtEl>
                                      </p:cBhvr>
                                    </p:animEffect>
                                    <p:anim calcmode="lin" valueType="num">
                                      <p:cBhvr>
                                        <p:cTn id="26" dur="4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27" dur="400" fill="hold"/>
                                        <p:tgtEl>
                                          <p:spTgt spid="35843">
                                            <p:txEl>
                                              <p:pRg st="3" end="3"/>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3584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3584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5BA96B06-F03E-4E4F-AFAA-193D1D2831A2}" type="slidenum">
              <a:rPr lang="he-IL" altLang="en-US"/>
              <a:pPr/>
              <a:t>17</a:t>
            </a:fld>
            <a:endParaRPr lang="en-IN" altLang="en-US"/>
          </a:p>
        </p:txBody>
      </p:sp>
      <p:sp>
        <p:nvSpPr>
          <p:cNvPr id="37890" name="Rectangle 2"/>
          <p:cNvSpPr>
            <a:spLocks noGrp="1" noChangeArrowheads="1"/>
          </p:cNvSpPr>
          <p:nvPr>
            <p:ph type="title"/>
          </p:nvPr>
        </p:nvSpPr>
        <p:spPr/>
        <p:txBody>
          <a:bodyPr/>
          <a:lstStyle/>
          <a:p>
            <a:r>
              <a:rPr lang="en-US" altLang="en-US"/>
              <a:t>XMLHttpRequest</a:t>
            </a:r>
          </a:p>
        </p:txBody>
      </p:sp>
      <p:sp>
        <p:nvSpPr>
          <p:cNvPr id="37891" name="Rectangle 3"/>
          <p:cNvSpPr>
            <a:spLocks noGrp="1" noChangeArrowheads="1"/>
          </p:cNvSpPr>
          <p:nvPr>
            <p:ph type="body" sz="half" idx="1"/>
          </p:nvPr>
        </p:nvSpPr>
        <p:spPr>
          <a:xfrm>
            <a:off x="395288" y="1484313"/>
            <a:ext cx="8208962" cy="4535487"/>
          </a:xfrm>
        </p:spPr>
        <p:txBody>
          <a:bodyPr/>
          <a:lstStyle/>
          <a:p>
            <a:pPr algn="l" rtl="0"/>
            <a:r>
              <a:rPr lang="en-US" altLang="en-US" sz="2800"/>
              <a:t>By performing screen updates on the client, you have a great amount of flexibility when it comes to creating your Web site :</a:t>
            </a:r>
          </a:p>
          <a:p>
            <a:pPr lvl="1" algn="l" rtl="0"/>
            <a:r>
              <a:rPr lang="en-US" altLang="en-US" sz="2400"/>
              <a:t>Eliminate page refreshes every time there is user input </a:t>
            </a:r>
          </a:p>
          <a:p>
            <a:pPr lvl="1" algn="l" rtl="0"/>
            <a:r>
              <a:rPr lang="en-US" altLang="en-US" sz="2400"/>
              <a:t>Edit data directly in place, without requiring the user to navigate to a new page to edit the data</a:t>
            </a:r>
          </a:p>
          <a:p>
            <a:pPr lvl="1" algn="l" rtl="0"/>
            <a:r>
              <a:rPr lang="en-US" altLang="en-US" sz="2400"/>
              <a:t>Increase site performance by reducing the amount of data downloaded from the server</a:t>
            </a:r>
            <a:r>
              <a:rPr lang="en-US" altLang="en-US" sz="2600"/>
              <a:t> </a:t>
            </a:r>
          </a:p>
          <a:p>
            <a:pPr algn="l" rtl="0"/>
            <a:r>
              <a:rPr lang="en-US" altLang="en-US" sz="2800"/>
              <a:t>The possibilities are endless! </a:t>
            </a:r>
            <a:r>
              <a:rPr lang="en-US" altLang="en-US" sz="2600"/>
              <a:t> </a:t>
            </a:r>
          </a:p>
        </p:txBody>
      </p:sp>
      <p:pic>
        <p:nvPicPr>
          <p:cNvPr id="3789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5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37891">
                                            <p:txEl>
                                              <p:pRg st="1" end="1"/>
                                            </p:txEl>
                                          </p:spTgt>
                                        </p:tgtEl>
                                        <p:attrNameLst>
                                          <p:attrName>ppt_x</p:attrName>
                                        </p:attrNameLst>
                                      </p:cBhvr>
                                    </p:anim>
                                    <p:anim from="0" to="-1.0" calcmode="lin" valueType="num">
                                      <p:cBhvr>
                                        <p:cTn id="8" dur="200" decel="50000" autoRev="1" fill="hold">
                                          <p:stCondLst>
                                            <p:cond delay="600"/>
                                          </p:stCondLst>
                                        </p:cTn>
                                        <p:tgtEl>
                                          <p:spTgt spid="37891">
                                            <p:txEl>
                                              <p:pRg st="1" end="1"/>
                                            </p:txEl>
                                          </p:spTgt>
                                        </p:tgtEl>
                                        <p:attrNameLst>
                                          <p:attrName>xshear</p:attrName>
                                        </p:attrNameLst>
                                      </p:cBhvr>
                                    </p:anim>
                                    <p:animScale>
                                      <p:cBhvr>
                                        <p:cTn id="9" dur="200" decel="100000" autoRev="1" fill="hold">
                                          <p:stCondLst>
                                            <p:cond delay="600"/>
                                          </p:stCondLst>
                                        </p:cTn>
                                        <p:tgtEl>
                                          <p:spTgt spid="37891">
                                            <p:txEl>
                                              <p:pRg st="1" end="1"/>
                                            </p:txEl>
                                          </p:spTgt>
                                        </p:tgtEl>
                                      </p:cBhvr>
                                      <p:from x="100000" y="100000"/>
                                      <p:to x="80000" y="100000"/>
                                    </p:animScale>
                                    <p:anim by="(#ppt_h/3+#ppt_w*0.1)" calcmode="lin" valueType="num">
                                      <p:cBhvr additive="sum">
                                        <p:cTn id="10" dur="200" decel="100000" autoRev="1" fill="hold">
                                          <p:stCondLst>
                                            <p:cond delay="600"/>
                                          </p:stCondLst>
                                        </p:cTn>
                                        <p:tgtEl>
                                          <p:spTgt spid="37891">
                                            <p:txEl>
                                              <p:pRg st="1" end="1"/>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37891">
                                            <p:txEl>
                                              <p:pRg st="2" end="2"/>
                                            </p:txEl>
                                          </p:spTgt>
                                        </p:tgtEl>
                                        <p:attrNameLst>
                                          <p:attrName>ppt_x</p:attrName>
                                        </p:attrNameLst>
                                      </p:cBhvr>
                                    </p:anim>
                                    <p:anim from="0" to="-1.0" calcmode="lin" valueType="num">
                                      <p:cBhvr>
                                        <p:cTn id="16" dur="200" decel="50000" autoRev="1" fill="hold">
                                          <p:stCondLst>
                                            <p:cond delay="600"/>
                                          </p:stCondLst>
                                        </p:cTn>
                                        <p:tgtEl>
                                          <p:spTgt spid="37891">
                                            <p:txEl>
                                              <p:pRg st="2" end="2"/>
                                            </p:txEl>
                                          </p:spTgt>
                                        </p:tgtEl>
                                        <p:attrNameLst>
                                          <p:attrName>xshear</p:attrName>
                                        </p:attrNameLst>
                                      </p:cBhvr>
                                    </p:anim>
                                    <p:animScale>
                                      <p:cBhvr>
                                        <p:cTn id="17" dur="200" decel="100000" autoRev="1" fill="hold">
                                          <p:stCondLst>
                                            <p:cond delay="600"/>
                                          </p:stCondLst>
                                        </p:cTn>
                                        <p:tgtEl>
                                          <p:spTgt spid="37891">
                                            <p:txEl>
                                              <p:pRg st="2" end="2"/>
                                            </p:txEl>
                                          </p:spTgt>
                                        </p:tgtEl>
                                      </p:cBhvr>
                                      <p:from x="100000" y="100000"/>
                                      <p:to x="80000" y="100000"/>
                                    </p:animScale>
                                    <p:anim by="(#ppt_h/3+#ppt_w*0.1)" calcmode="lin" valueType="num">
                                      <p:cBhvr additive="sum">
                                        <p:cTn id="18" dur="200" decel="100000" autoRev="1" fill="hold">
                                          <p:stCondLst>
                                            <p:cond delay="600"/>
                                          </p:stCondLst>
                                        </p:cTn>
                                        <p:tgtEl>
                                          <p:spTgt spid="37891">
                                            <p:txEl>
                                              <p:pRg st="2" end="2"/>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7891">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37891">
                                            <p:txEl>
                                              <p:pRg st="3" end="3"/>
                                            </p:txEl>
                                          </p:spTgt>
                                        </p:tgtEl>
                                        <p:attrNameLst>
                                          <p:attrName>ppt_x</p:attrName>
                                        </p:attrNameLst>
                                      </p:cBhvr>
                                    </p:anim>
                                    <p:anim from="0" to="-1.0" calcmode="lin" valueType="num">
                                      <p:cBhvr>
                                        <p:cTn id="24" dur="200" decel="50000" autoRev="1" fill="hold">
                                          <p:stCondLst>
                                            <p:cond delay="600"/>
                                          </p:stCondLst>
                                        </p:cTn>
                                        <p:tgtEl>
                                          <p:spTgt spid="37891">
                                            <p:txEl>
                                              <p:pRg st="3" end="3"/>
                                            </p:txEl>
                                          </p:spTgt>
                                        </p:tgtEl>
                                        <p:attrNameLst>
                                          <p:attrName>xshear</p:attrName>
                                        </p:attrNameLst>
                                      </p:cBhvr>
                                    </p:anim>
                                    <p:animScale>
                                      <p:cBhvr>
                                        <p:cTn id="25" dur="200" decel="100000" autoRev="1" fill="hold">
                                          <p:stCondLst>
                                            <p:cond delay="600"/>
                                          </p:stCondLst>
                                        </p:cTn>
                                        <p:tgtEl>
                                          <p:spTgt spid="37891">
                                            <p:txEl>
                                              <p:pRg st="3" end="3"/>
                                            </p:txEl>
                                          </p:spTgt>
                                        </p:tgtEl>
                                      </p:cBhvr>
                                      <p:from x="100000" y="100000"/>
                                      <p:to x="80000" y="100000"/>
                                    </p:animScale>
                                    <p:anim by="(#ppt_h/3+#ppt_w*0.1)" calcmode="lin" valueType="num">
                                      <p:cBhvr additive="sum">
                                        <p:cTn id="26" dur="200" decel="100000" autoRev="1" fill="hold">
                                          <p:stCondLst>
                                            <p:cond delay="600"/>
                                          </p:stCondLst>
                                        </p:cTn>
                                        <p:tgtEl>
                                          <p:spTgt spid="37891">
                                            <p:txEl>
                                              <p:pRg st="3" end="3"/>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p:cTn id="31" dur="500" fill="hold"/>
                                        <p:tgtEl>
                                          <p:spTgt spid="3789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7891">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144790B1-DE43-4C17-9A82-2F710019C148}" type="slidenum">
              <a:rPr lang="he-IL" altLang="en-US"/>
              <a:pPr/>
              <a:t>18</a:t>
            </a:fld>
            <a:endParaRPr lang="en-IN" altLang="en-US"/>
          </a:p>
        </p:txBody>
      </p:sp>
      <p:sp>
        <p:nvSpPr>
          <p:cNvPr id="39938" name="Rectangle 2"/>
          <p:cNvSpPr>
            <a:spLocks noGrp="1" noChangeArrowheads="1"/>
          </p:cNvSpPr>
          <p:nvPr>
            <p:ph type="title"/>
          </p:nvPr>
        </p:nvSpPr>
        <p:spPr/>
        <p:txBody>
          <a:bodyPr/>
          <a:lstStyle/>
          <a:p>
            <a:r>
              <a:rPr lang="en-US" altLang="en-US"/>
              <a:t>JavaScript</a:t>
            </a:r>
          </a:p>
        </p:txBody>
      </p:sp>
      <p:sp>
        <p:nvSpPr>
          <p:cNvPr id="39939" name="Rectangle 3"/>
          <p:cNvSpPr>
            <a:spLocks noGrp="1" noChangeArrowheads="1"/>
          </p:cNvSpPr>
          <p:nvPr>
            <p:ph type="body" sz="half" idx="1"/>
          </p:nvPr>
        </p:nvSpPr>
        <p:spPr>
          <a:xfrm>
            <a:off x="395288" y="1600200"/>
            <a:ext cx="8208962" cy="4419600"/>
          </a:xfrm>
        </p:spPr>
        <p:txBody>
          <a:bodyPr/>
          <a:lstStyle/>
          <a:p>
            <a:pPr algn="l" rtl="0"/>
            <a:r>
              <a:rPr lang="en-US" altLang="en-US" sz="2800"/>
              <a:t>JavaScript is one of the world's most popular programming languages </a:t>
            </a:r>
          </a:p>
          <a:p>
            <a:pPr lvl="1" algn="l" rtl="0"/>
            <a:r>
              <a:rPr lang="en-US" altLang="en-US" sz="2400"/>
              <a:t>Its popularity is due entirely to its role as the scripting language of the WWW along with VBScript</a:t>
            </a:r>
          </a:p>
          <a:p>
            <a:pPr algn="l" rtl="0"/>
            <a:r>
              <a:rPr lang="en-US" altLang="en-US" sz="2800"/>
              <a:t>JavaScript has a syntax similar to Java </a:t>
            </a:r>
            <a:r>
              <a:rPr lang="en-US" altLang="en-US" sz="2800" i="1"/>
              <a:t>but</a:t>
            </a:r>
            <a:r>
              <a:rPr lang="en-US" altLang="en-US" sz="2800"/>
              <a:t>:</a:t>
            </a:r>
          </a:p>
          <a:p>
            <a:pPr lvl="1" algn="l" rtl="0"/>
            <a:r>
              <a:rPr lang="en-US" altLang="en-US" sz="2400"/>
              <a:t>It is not a real programming language (it is script)</a:t>
            </a:r>
          </a:p>
          <a:p>
            <a:pPr lvl="1" algn="l" rtl="0"/>
            <a:r>
              <a:rPr lang="en-US" altLang="en-US" sz="2400"/>
              <a:t>It was developed at Netscape and not Sun.</a:t>
            </a:r>
          </a:p>
          <a:p>
            <a:pPr lvl="1" algn="l" rtl="0"/>
            <a:r>
              <a:rPr lang="en-US" altLang="en-US" sz="2400"/>
              <a:t>It was originally called LiveScript, but that name wasn't confusing enough.</a:t>
            </a:r>
            <a:r>
              <a:rPr lang="en-US" altLang="en-US" sz="2600"/>
              <a:t> </a:t>
            </a:r>
          </a:p>
        </p:txBody>
      </p:sp>
      <p:pic>
        <p:nvPicPr>
          <p:cNvPr id="39940"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97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37C1A267-24EC-4A2D-B2A6-DC011E6C215E}" type="slidenum">
              <a:rPr lang="he-IL" altLang="en-US"/>
              <a:pPr/>
              <a:t>19</a:t>
            </a:fld>
            <a:endParaRPr lang="en-IN" altLang="en-US"/>
          </a:p>
        </p:txBody>
      </p:sp>
      <p:sp>
        <p:nvSpPr>
          <p:cNvPr id="41986" name="Rectangle 2"/>
          <p:cNvSpPr>
            <a:spLocks noGrp="1" noChangeArrowheads="1"/>
          </p:cNvSpPr>
          <p:nvPr>
            <p:ph type="title"/>
          </p:nvPr>
        </p:nvSpPr>
        <p:spPr/>
        <p:txBody>
          <a:bodyPr/>
          <a:lstStyle/>
          <a:p>
            <a:r>
              <a:rPr lang="en-US" altLang="en-US"/>
              <a:t>JavaScript</a:t>
            </a:r>
          </a:p>
        </p:txBody>
      </p:sp>
      <p:sp>
        <p:nvSpPr>
          <p:cNvPr id="41987" name="Rectangle 3"/>
          <p:cNvSpPr>
            <a:spLocks noGrp="1" noChangeArrowheads="1"/>
          </p:cNvSpPr>
          <p:nvPr>
            <p:ph type="body" sz="half" idx="1"/>
          </p:nvPr>
        </p:nvSpPr>
        <p:spPr>
          <a:xfrm>
            <a:off x="395288" y="1412875"/>
            <a:ext cx="8208962" cy="4824413"/>
          </a:xfrm>
        </p:spPr>
        <p:txBody>
          <a:bodyPr/>
          <a:lstStyle/>
          <a:p>
            <a:pPr algn="l" rtl="0"/>
            <a:r>
              <a:rPr lang="en-US" altLang="en-US" sz="2400"/>
              <a:t>JavaScript binds all the mentioned technologies together to create the Ajax “</a:t>
            </a:r>
            <a:r>
              <a:rPr lang="en-US" altLang="en-US" sz="2400" i="1"/>
              <a:t>pattern</a:t>
            </a:r>
            <a:r>
              <a:rPr lang="en-US" altLang="en-US" sz="2400"/>
              <a:t>”.</a:t>
            </a:r>
          </a:p>
          <a:p>
            <a:pPr lvl="1" algn="l" rtl="0"/>
            <a:r>
              <a:rPr lang="en-US" altLang="en-US" sz="2200"/>
              <a:t>When a user clicks a button, you can use </a:t>
            </a:r>
            <a:r>
              <a:rPr lang="en-US" altLang="en-US" sz="2200" b="1"/>
              <a:t>JavaScript</a:t>
            </a:r>
            <a:r>
              <a:rPr lang="en-US" altLang="en-US" sz="2200"/>
              <a:t> and </a:t>
            </a:r>
            <a:r>
              <a:rPr lang="en-US" altLang="en-US" sz="2200" b="1"/>
              <a:t>XHTML</a:t>
            </a:r>
            <a:r>
              <a:rPr lang="en-US" altLang="en-US" sz="2200"/>
              <a:t> to immediately update the UI</a:t>
            </a:r>
          </a:p>
          <a:p>
            <a:pPr lvl="1" algn="l" rtl="0"/>
            <a:r>
              <a:rPr lang="en-US" altLang="en-US" sz="2200"/>
              <a:t>Then you spawn an asynchronous request to the server using the </a:t>
            </a:r>
            <a:r>
              <a:rPr lang="en-US" altLang="en-US" sz="2200" b="1"/>
              <a:t>XMLHttpRequest</a:t>
            </a:r>
            <a:r>
              <a:rPr lang="en-US" altLang="en-US" sz="2200"/>
              <a:t> object via </a:t>
            </a:r>
            <a:r>
              <a:rPr lang="en-US" altLang="en-US" sz="2200" b="1"/>
              <a:t>JavaScript</a:t>
            </a:r>
            <a:r>
              <a:rPr lang="en-US" altLang="en-US" sz="2200"/>
              <a:t> to perform an update or query a database.</a:t>
            </a:r>
          </a:p>
          <a:p>
            <a:pPr lvl="1" algn="l" rtl="0"/>
            <a:r>
              <a:rPr lang="en-US" altLang="en-US" sz="2200"/>
              <a:t>When the request returns as </a:t>
            </a:r>
            <a:r>
              <a:rPr lang="en-US" altLang="en-US" sz="2200" b="1"/>
              <a:t>XML</a:t>
            </a:r>
            <a:r>
              <a:rPr lang="en-US" altLang="en-US" sz="2200"/>
              <a:t>, you can then use </a:t>
            </a:r>
            <a:r>
              <a:rPr lang="en-US" altLang="en-US" sz="2200" b="1"/>
              <a:t>JavaScript,</a:t>
            </a:r>
            <a:r>
              <a:rPr lang="en-US" altLang="en-US" sz="2200"/>
              <a:t> </a:t>
            </a:r>
            <a:r>
              <a:rPr lang="en-US" altLang="en-US" sz="2200" b="1"/>
              <a:t>CSS, XSLT</a:t>
            </a:r>
            <a:r>
              <a:rPr lang="en-US" altLang="en-US" sz="2200"/>
              <a:t> and </a:t>
            </a:r>
            <a:r>
              <a:rPr lang="en-US" altLang="en-US" sz="2200" b="1"/>
              <a:t>DOM</a:t>
            </a:r>
            <a:r>
              <a:rPr lang="en-US" altLang="en-US" sz="2200"/>
              <a:t> to update your UI accordingly without refreshing the entire page. </a:t>
            </a:r>
          </a:p>
          <a:p>
            <a:pPr lvl="1" algn="l" rtl="0"/>
            <a:r>
              <a:rPr lang="en-US" altLang="en-US" sz="2200"/>
              <a:t>Most importantly, users don't even know your code is communicating with the server: the Web site feels like it's instantly responding ("</a:t>
            </a:r>
            <a:r>
              <a:rPr lang="en-US" altLang="en-US" sz="2200" i="1"/>
              <a:t>desktop-like</a:t>
            </a:r>
            <a:r>
              <a:rPr lang="en-US" altLang="en-US" sz="2200"/>
              <a:t>" usability)</a:t>
            </a:r>
          </a:p>
        </p:txBody>
      </p:sp>
      <p:pic>
        <p:nvPicPr>
          <p:cNvPr id="4198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636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C829FBC1-F83F-4761-BA1B-4C931DC4010A}" type="slidenum">
              <a:rPr lang="he-IL" altLang="en-US"/>
              <a:pPr/>
              <a:t>2</a:t>
            </a:fld>
            <a:endParaRPr lang="en-IN" altLang="en-US"/>
          </a:p>
        </p:txBody>
      </p:sp>
      <p:sp>
        <p:nvSpPr>
          <p:cNvPr id="7170" name="Rectangle 2"/>
          <p:cNvSpPr>
            <a:spLocks noGrp="1" noChangeArrowheads="1"/>
          </p:cNvSpPr>
          <p:nvPr>
            <p:ph type="title"/>
          </p:nvPr>
        </p:nvSpPr>
        <p:spPr/>
        <p:txBody>
          <a:bodyPr/>
          <a:lstStyle/>
          <a:p>
            <a:r>
              <a:rPr lang="en-US" altLang="en-US"/>
              <a:t>Contents</a:t>
            </a:r>
          </a:p>
        </p:txBody>
      </p:sp>
      <p:sp>
        <p:nvSpPr>
          <p:cNvPr id="7171" name="Rectangle 3"/>
          <p:cNvSpPr>
            <a:spLocks noGrp="1" noChangeArrowheads="1"/>
          </p:cNvSpPr>
          <p:nvPr>
            <p:ph type="body" idx="1"/>
          </p:nvPr>
        </p:nvSpPr>
        <p:spPr>
          <a:xfrm>
            <a:off x="611188" y="1484313"/>
            <a:ext cx="7924800" cy="4419600"/>
          </a:xfrm>
        </p:spPr>
        <p:txBody>
          <a:bodyPr/>
          <a:lstStyle/>
          <a:p>
            <a:pPr algn="l" rtl="0">
              <a:lnSpc>
                <a:spcPct val="90000"/>
              </a:lnSpc>
              <a:spcBef>
                <a:spcPct val="50000"/>
              </a:spcBef>
            </a:pPr>
            <a:r>
              <a:rPr lang="en-US" altLang="en-US" sz="2600"/>
              <a:t>What’s Ajax?</a:t>
            </a:r>
          </a:p>
          <a:p>
            <a:pPr algn="l" rtl="0">
              <a:lnSpc>
                <a:spcPct val="90000"/>
              </a:lnSpc>
            </a:pPr>
            <a:r>
              <a:rPr lang="en-US" altLang="en-US" sz="2600"/>
              <a:t>Classic Model Vs. Ajax Model</a:t>
            </a:r>
          </a:p>
          <a:p>
            <a:pPr algn="l" rtl="0">
              <a:lnSpc>
                <a:spcPct val="90000"/>
              </a:lnSpc>
            </a:pPr>
            <a:r>
              <a:rPr lang="en-US" altLang="en-US" sz="2600"/>
              <a:t>Defining Ajax</a:t>
            </a:r>
          </a:p>
          <a:p>
            <a:pPr lvl="1" algn="l" rtl="0">
              <a:lnSpc>
                <a:spcPct val="90000"/>
              </a:lnSpc>
            </a:pPr>
            <a:r>
              <a:rPr lang="en-US" altLang="en-US" sz="2200"/>
              <a:t>XHTML, DOM, XML, XMLHttpRequest, JavaScript</a:t>
            </a:r>
          </a:p>
          <a:p>
            <a:pPr algn="l" rtl="0">
              <a:lnSpc>
                <a:spcPct val="90000"/>
              </a:lnSpc>
            </a:pPr>
            <a:r>
              <a:rPr lang="en-US" altLang="en-US" sz="2600"/>
              <a:t>Advantages &amp; Disadvantages</a:t>
            </a:r>
          </a:p>
          <a:p>
            <a:pPr algn="l" rtl="0">
              <a:lnSpc>
                <a:spcPct val="90000"/>
              </a:lnSpc>
            </a:pPr>
            <a:r>
              <a:rPr lang="en-US" altLang="en-US" sz="2600"/>
              <a:t>Ajax Alternatives</a:t>
            </a:r>
          </a:p>
          <a:p>
            <a:pPr lvl="1" algn="l" rtl="0">
              <a:lnSpc>
                <a:spcPct val="90000"/>
              </a:lnSpc>
            </a:pPr>
            <a:r>
              <a:rPr lang="en-US" altLang="en-US" sz="2200"/>
              <a:t>XUL, XAML, Applets, Flash, SVG</a:t>
            </a:r>
          </a:p>
          <a:p>
            <a:pPr algn="l" rtl="0">
              <a:lnSpc>
                <a:spcPct val="90000"/>
              </a:lnSpc>
            </a:pPr>
            <a:r>
              <a:rPr lang="en-US" altLang="en-US" sz="2600"/>
              <a:t>Enhanced Ajax</a:t>
            </a:r>
          </a:p>
          <a:p>
            <a:pPr lvl="1" algn="l" rtl="0">
              <a:lnSpc>
                <a:spcPct val="90000"/>
              </a:lnSpc>
            </a:pPr>
            <a:r>
              <a:rPr lang="en-US" altLang="en-US" sz="2200"/>
              <a:t>DWR, Xajax, Ajax.Net</a:t>
            </a:r>
          </a:p>
          <a:p>
            <a:pPr algn="l" rtl="0">
              <a:lnSpc>
                <a:spcPct val="90000"/>
              </a:lnSpc>
            </a:pPr>
            <a:r>
              <a:rPr lang="en-US" altLang="en-US" sz="2600"/>
              <a:t>Examples + Demo</a:t>
            </a:r>
          </a:p>
          <a:p>
            <a:pPr algn="l" rtl="0">
              <a:lnSpc>
                <a:spcPct val="90000"/>
              </a:lnSpc>
            </a:pPr>
            <a:endParaRPr lang="en-US" altLang="en-US" sz="2200"/>
          </a:p>
        </p:txBody>
      </p:sp>
      <p:pic>
        <p:nvPicPr>
          <p:cNvPr id="717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99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97EE3738-5742-4298-AA6B-4417D8E4C93A}" type="slidenum">
              <a:rPr lang="he-IL" altLang="en-US"/>
              <a:pPr/>
              <a:t>20</a:t>
            </a:fld>
            <a:endParaRPr lang="en-IN" altLang="en-US"/>
          </a:p>
        </p:txBody>
      </p:sp>
      <p:sp>
        <p:nvSpPr>
          <p:cNvPr id="44034" name="Rectangle 2"/>
          <p:cNvSpPr>
            <a:spLocks noGrp="1" noChangeArrowheads="1"/>
          </p:cNvSpPr>
          <p:nvPr>
            <p:ph type="title"/>
          </p:nvPr>
        </p:nvSpPr>
        <p:spPr/>
        <p:txBody>
          <a:bodyPr/>
          <a:lstStyle/>
          <a:p>
            <a:r>
              <a:rPr lang="en-US" altLang="en-US"/>
              <a:t>Small Example</a:t>
            </a:r>
          </a:p>
        </p:txBody>
      </p:sp>
      <p:sp>
        <p:nvSpPr>
          <p:cNvPr id="44035" name="Rectangle 3"/>
          <p:cNvSpPr>
            <a:spLocks noGrp="1" noChangeArrowheads="1"/>
          </p:cNvSpPr>
          <p:nvPr>
            <p:ph type="body" sz="half" idx="1"/>
          </p:nvPr>
        </p:nvSpPr>
        <p:spPr>
          <a:xfrm>
            <a:off x="609600" y="1412875"/>
            <a:ext cx="7923213" cy="4606925"/>
          </a:xfrm>
        </p:spPr>
        <p:txBody>
          <a:bodyPr/>
          <a:lstStyle/>
          <a:p>
            <a:pPr algn="l" rtl="0"/>
            <a:r>
              <a:rPr lang="en-US" altLang="en-US" sz="2600"/>
              <a:t>In this example we have an HTML page:</a:t>
            </a:r>
          </a:p>
          <a:p>
            <a:pPr lvl="1" algn="l" rtl="0"/>
            <a:r>
              <a:rPr lang="en-US" altLang="en-US" sz="2200"/>
              <a:t>In it we have a link</a:t>
            </a:r>
          </a:p>
          <a:p>
            <a:pPr lvl="1" algn="l" rtl="0"/>
            <a:r>
              <a:rPr lang="en-US" altLang="en-US" sz="2200"/>
              <a:t>When we press it, it goes to another html page.</a:t>
            </a:r>
          </a:p>
          <a:p>
            <a:pPr lvl="1" algn="l" rtl="0"/>
            <a:r>
              <a:rPr lang="en-US" altLang="en-US" sz="2200"/>
              <a:t>Reads its content from the server.</a:t>
            </a:r>
          </a:p>
          <a:p>
            <a:pPr lvl="1" algn="l" rtl="0"/>
            <a:r>
              <a:rPr lang="en-US" altLang="en-US" sz="2200"/>
              <a:t>And pops an alert box with the content as a string.</a:t>
            </a:r>
          </a:p>
          <a:p>
            <a:pPr algn="l" rtl="0">
              <a:buFont typeface="Wingdings" pitchFamily="2" charset="2"/>
              <a:buNone/>
            </a:pPr>
            <a:endParaRPr lang="en-US" altLang="en-US" sz="2400"/>
          </a:p>
        </p:txBody>
      </p:sp>
      <p:pic>
        <p:nvPicPr>
          <p:cNvPr id="44036" name="Picture 4" descr="aj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44037" name="smallexample.avi">
            <a:hlinkClick r:id="" action="ppaction://media"/>
          </p:cNvPr>
          <p:cNvPicPr>
            <a:picLocks noGrp="1" noRot="1" noChangeAspect="1" noChangeArrowheads="1"/>
          </p:cNvPicPr>
          <p:nvPr>
            <p:ph sz="half" idx="2"/>
            <a:videoFile r:link="rId1"/>
          </p:nvPr>
        </p:nvPicPr>
        <p:blipFill>
          <a:blip r:embed="rId5">
            <a:extLst>
              <a:ext uri="{28A0092B-C50C-407E-A947-70E740481C1C}">
                <a14:useLocalDpi xmlns:a14="http://schemas.microsoft.com/office/drawing/2010/main" val="0"/>
              </a:ext>
            </a:extLst>
          </a:blip>
          <a:srcRect/>
          <a:stretch>
            <a:fillRect/>
          </a:stretch>
        </p:blipFill>
        <p:spPr>
          <a:xfrm>
            <a:off x="2916238" y="3789363"/>
            <a:ext cx="2879725" cy="2160587"/>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59572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03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4037"/>
                                        </p:tgtEl>
                                      </p:cBhvr>
                                    </p:cmd>
                                  </p:childTnLst>
                                </p:cTn>
                              </p:par>
                            </p:childTnLst>
                          </p:cTn>
                        </p:par>
                      </p:childTnLst>
                    </p:cTn>
                  </p:par>
                </p:childTnLst>
              </p:cTn>
              <p:nextCondLst>
                <p:cond evt="onClick" delay="0">
                  <p:tgtEl>
                    <p:spTgt spid="44037"/>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44037"/>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altLang="en-US"/>
              <a:t>AJAX</a:t>
            </a:r>
          </a:p>
        </p:txBody>
      </p:sp>
      <p:sp>
        <p:nvSpPr>
          <p:cNvPr id="10" name="Slide Number Placeholder 9"/>
          <p:cNvSpPr>
            <a:spLocks noGrp="1"/>
          </p:cNvSpPr>
          <p:nvPr>
            <p:ph type="sldNum" sz="quarter" idx="12"/>
          </p:nvPr>
        </p:nvSpPr>
        <p:spPr/>
        <p:txBody>
          <a:bodyPr/>
          <a:lstStyle/>
          <a:p>
            <a:fld id="{09BD66A4-A932-440A-B20A-8A098E32948D}" type="slidenum">
              <a:rPr lang="he-IL" altLang="en-US"/>
              <a:pPr/>
              <a:t>21</a:t>
            </a:fld>
            <a:endParaRPr lang="en-IN" altLang="en-US"/>
          </a:p>
        </p:txBody>
      </p:sp>
      <p:sp>
        <p:nvSpPr>
          <p:cNvPr id="46082" name="Rectangle 2"/>
          <p:cNvSpPr>
            <a:spLocks noGrp="1" noChangeArrowheads="1"/>
          </p:cNvSpPr>
          <p:nvPr>
            <p:ph type="title"/>
          </p:nvPr>
        </p:nvSpPr>
        <p:spPr/>
        <p:txBody>
          <a:bodyPr/>
          <a:lstStyle/>
          <a:p>
            <a:r>
              <a:rPr lang="en-US" altLang="en-US"/>
              <a:t>Small Example</a:t>
            </a:r>
          </a:p>
        </p:txBody>
      </p:sp>
      <p:pic>
        <p:nvPicPr>
          <p:cNvPr id="46083" name="Picture 3"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small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12875"/>
            <a:ext cx="6624638" cy="4792663"/>
          </a:xfrm>
          <a:prstGeom prst="rect">
            <a:avLst/>
          </a:prstGeom>
          <a:noFill/>
          <a:extLst>
            <a:ext uri="{909E8E84-426E-40DD-AFC4-6F175D3DCCD1}">
              <a14:hiddenFill xmlns:a14="http://schemas.microsoft.com/office/drawing/2010/main">
                <a:solidFill>
                  <a:srgbClr val="FFFFFF"/>
                </a:solidFill>
              </a14:hiddenFill>
            </a:ext>
          </a:extLst>
        </p:spPr>
      </p:pic>
      <p:sp>
        <p:nvSpPr>
          <p:cNvPr id="46085" name="Text Box 5"/>
          <p:cNvSpPr txBox="1">
            <a:spLocks noChangeArrowheads="1"/>
          </p:cNvSpPr>
          <p:nvPr/>
        </p:nvSpPr>
        <p:spPr bwMode="auto">
          <a:xfrm>
            <a:off x="1403350" y="2133600"/>
            <a:ext cx="6408738" cy="11906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if (window.XMLHttpRequest)</a:t>
            </a:r>
          </a:p>
          <a:p>
            <a:pPr algn="l" rtl="0"/>
            <a:r>
              <a:rPr lang="en-US" altLang="en-US"/>
              <a:t>     http_request = new XMLHttpRequest();</a:t>
            </a:r>
          </a:p>
          <a:p>
            <a:pPr algn="l" rtl="0"/>
            <a:r>
              <a:rPr lang="en-US" altLang="en-US"/>
              <a:t>else if (window.ActiveXObject)</a:t>
            </a:r>
          </a:p>
          <a:p>
            <a:pPr algn="l" rtl="0"/>
            <a:r>
              <a:rPr lang="en-US" altLang="en-US"/>
              <a:t>     http_request = new ActiveXObject(“Microsoft.XMLHTTP”);</a:t>
            </a:r>
          </a:p>
        </p:txBody>
      </p:sp>
      <p:sp>
        <p:nvSpPr>
          <p:cNvPr id="46086" name="Text Box 6"/>
          <p:cNvSpPr txBox="1">
            <a:spLocks noChangeArrowheads="1"/>
          </p:cNvSpPr>
          <p:nvPr/>
        </p:nvSpPr>
        <p:spPr bwMode="auto">
          <a:xfrm>
            <a:off x="1547813" y="2636838"/>
            <a:ext cx="5472112" cy="915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http_request.onreadystatechange= alertContents;</a:t>
            </a:r>
          </a:p>
          <a:p>
            <a:pPr algn="l" rtl="0"/>
            <a:r>
              <a:rPr lang="en-US" altLang="en-US"/>
              <a:t>http_request.open(‘GET’, url, true);</a:t>
            </a:r>
          </a:p>
          <a:p>
            <a:pPr algn="l" rtl="0"/>
            <a:r>
              <a:rPr lang="en-US" altLang="en-US"/>
              <a:t>http_request.send(null);</a:t>
            </a:r>
          </a:p>
        </p:txBody>
      </p:sp>
      <p:sp>
        <p:nvSpPr>
          <p:cNvPr id="46087" name="Text Box 7"/>
          <p:cNvSpPr txBox="1">
            <a:spLocks noChangeArrowheads="1"/>
          </p:cNvSpPr>
          <p:nvPr/>
        </p:nvSpPr>
        <p:spPr bwMode="auto">
          <a:xfrm>
            <a:off x="1403350" y="4292600"/>
            <a:ext cx="5472113" cy="9159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if (http_request.readyState == 4)</a:t>
            </a:r>
          </a:p>
          <a:p>
            <a:pPr algn="l" rtl="0"/>
            <a:r>
              <a:rPr lang="en-US" altLang="en-US"/>
              <a:t>     if (http_request.status == 200)</a:t>
            </a:r>
          </a:p>
          <a:p>
            <a:pPr algn="l" rtl="0"/>
            <a:r>
              <a:rPr lang="en-US" altLang="en-US"/>
              <a:t>          alert(http_request.responseText);</a:t>
            </a:r>
          </a:p>
        </p:txBody>
      </p:sp>
      <p:sp>
        <p:nvSpPr>
          <p:cNvPr id="46088" name="Text Box 8"/>
          <p:cNvSpPr txBox="1">
            <a:spLocks noChangeArrowheads="1"/>
          </p:cNvSpPr>
          <p:nvPr/>
        </p:nvSpPr>
        <p:spPr bwMode="auto">
          <a:xfrm>
            <a:off x="900113" y="5805488"/>
            <a:ext cx="7200900"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&lt;a href=“#” onclick=“makeRequest(‘test.html’)”&gt; Make a request &lt;/a&gt;</a:t>
            </a:r>
          </a:p>
        </p:txBody>
      </p:sp>
    </p:spTree>
    <p:extLst>
      <p:ext uri="{BB962C8B-B14F-4D97-AF65-F5344CB8AC3E}">
        <p14:creationId xmlns:p14="http://schemas.microsoft.com/office/powerpoint/2010/main" val="272071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slide(fromBottom)">
                                      <p:cBhvr>
                                        <p:cTn id="7" dur="500"/>
                                        <p:tgtEl>
                                          <p:spTgt spid="46088"/>
                                        </p:tgtEl>
                                      </p:cBhvr>
                                    </p:animEffect>
                                  </p:childTnLst>
                                  <p:subTnLst>
                                    <p:set>
                                      <p:cBhvr override="childStyle">
                                        <p:cTn dur="1" fill="hold" display="0" masterRel="nextClick" afterEffect="1"/>
                                        <p:tgtEl>
                                          <p:spTgt spid="4608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slide(fromBottom)">
                                      <p:cBhvr>
                                        <p:cTn id="12" dur="500"/>
                                        <p:tgtEl>
                                          <p:spTgt spid="46085"/>
                                        </p:tgtEl>
                                      </p:cBhvr>
                                    </p:animEffect>
                                  </p:childTnLst>
                                  <p:subTnLst>
                                    <p:set>
                                      <p:cBhvr override="childStyle">
                                        <p:cTn dur="1" fill="hold" display="0" masterRel="nextClick" afterEffect="1"/>
                                        <p:tgtEl>
                                          <p:spTgt spid="4608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slide(fromBottom)">
                                      <p:cBhvr>
                                        <p:cTn id="17" dur="500"/>
                                        <p:tgtEl>
                                          <p:spTgt spid="46086"/>
                                        </p:tgtEl>
                                      </p:cBhvr>
                                    </p:animEffect>
                                  </p:childTnLst>
                                  <p:subTnLst>
                                    <p:set>
                                      <p:cBhvr override="childStyle">
                                        <p:cTn dur="1" fill="hold" display="0" masterRel="nextClick" afterEffect="1"/>
                                        <p:tgtEl>
                                          <p:spTgt spid="4608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6087"/>
                                        </p:tgtEl>
                                        <p:attrNameLst>
                                          <p:attrName>style.visibility</p:attrName>
                                        </p:attrNameLst>
                                      </p:cBhvr>
                                      <p:to>
                                        <p:strVal val="visible"/>
                                      </p:to>
                                    </p:set>
                                    <p:animEffect transition="in" filter="slide(fromBottom)">
                                      <p:cBhvr>
                                        <p:cTn id="22" dur="500"/>
                                        <p:tgtEl>
                                          <p:spTgt spid="46087"/>
                                        </p:tgtEl>
                                      </p:cBhvr>
                                    </p:animEffect>
                                  </p:childTnLst>
                                  <p:subTnLst>
                                    <p:set>
                                      <p:cBhvr override="childStyle">
                                        <p:cTn dur="1" fill="hold" display="0" masterRel="nextClick" afterEffect="1"/>
                                        <p:tgtEl>
                                          <p:spTgt spid="460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P spid="46086" grpId="0" animBg="1"/>
      <p:bldP spid="46087" grpId="0" animBg="1"/>
      <p:bldP spid="4608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93D151BE-F19F-41CA-B690-2CCADA250BF6}" type="slidenum">
              <a:rPr lang="he-IL" altLang="en-US"/>
              <a:pPr/>
              <a:t>22</a:t>
            </a:fld>
            <a:endParaRPr lang="en-IN" altLang="en-US"/>
          </a:p>
        </p:txBody>
      </p:sp>
      <p:sp>
        <p:nvSpPr>
          <p:cNvPr id="48130" name="Rectangle 2"/>
          <p:cNvSpPr>
            <a:spLocks noGrp="1" noChangeArrowheads="1"/>
          </p:cNvSpPr>
          <p:nvPr>
            <p:ph type="title"/>
          </p:nvPr>
        </p:nvSpPr>
        <p:spPr/>
        <p:txBody>
          <a:bodyPr/>
          <a:lstStyle/>
          <a:p>
            <a:r>
              <a:rPr lang="en-US" altLang="en-US"/>
              <a:t>Ajax Advantages</a:t>
            </a:r>
          </a:p>
        </p:txBody>
      </p:sp>
      <p:sp>
        <p:nvSpPr>
          <p:cNvPr id="48131" name="Rectangle 3"/>
          <p:cNvSpPr>
            <a:spLocks noGrp="1" noChangeArrowheads="1"/>
          </p:cNvSpPr>
          <p:nvPr>
            <p:ph type="body" sz="half" idx="1"/>
          </p:nvPr>
        </p:nvSpPr>
        <p:spPr>
          <a:xfrm>
            <a:off x="395288" y="1600200"/>
            <a:ext cx="8208962" cy="4565650"/>
          </a:xfrm>
        </p:spPr>
        <p:txBody>
          <a:bodyPr/>
          <a:lstStyle/>
          <a:p>
            <a:pPr algn="l" rtl="0">
              <a:lnSpc>
                <a:spcPct val="90000"/>
              </a:lnSpc>
            </a:pPr>
            <a:r>
              <a:rPr lang="en-US" altLang="en-US" sz="2600" i="1"/>
              <a:t>Client Side</a:t>
            </a:r>
          </a:p>
          <a:p>
            <a:pPr lvl="1" algn="l" rtl="0">
              <a:lnSpc>
                <a:spcPct val="90000"/>
              </a:lnSpc>
            </a:pPr>
            <a:r>
              <a:rPr lang="en-US" altLang="en-US" sz="2200"/>
              <a:t>Can produce smooth, uninterrupted user workflow.</a:t>
            </a:r>
          </a:p>
          <a:p>
            <a:pPr lvl="1" algn="l" rtl="0">
              <a:lnSpc>
                <a:spcPct val="90000"/>
              </a:lnSpc>
            </a:pPr>
            <a:r>
              <a:rPr lang="en-US" altLang="en-US" sz="2200"/>
              <a:t>Saves bandwidth by only transmitting new information</a:t>
            </a:r>
          </a:p>
          <a:p>
            <a:pPr lvl="1" algn="l" rtl="0">
              <a:lnSpc>
                <a:spcPct val="90000"/>
              </a:lnSpc>
            </a:pPr>
            <a:r>
              <a:rPr lang="en-US" altLang="en-US" sz="2200"/>
              <a:t>Creates possibility of entirely new types of user interfaces not possible in traditional model.</a:t>
            </a:r>
          </a:p>
          <a:p>
            <a:pPr algn="l" rtl="0">
              <a:lnSpc>
                <a:spcPct val="90000"/>
              </a:lnSpc>
            </a:pPr>
            <a:r>
              <a:rPr lang="en-US" altLang="en-US" sz="2600" i="1"/>
              <a:t>Developer Side</a:t>
            </a:r>
            <a:r>
              <a:rPr lang="en-US" altLang="en-US" sz="2400"/>
              <a:t> </a:t>
            </a:r>
          </a:p>
          <a:p>
            <a:pPr lvl="1" algn="l" rtl="0">
              <a:lnSpc>
                <a:spcPct val="90000"/>
              </a:lnSpc>
            </a:pPr>
            <a:r>
              <a:rPr lang="en-US" altLang="en-US" sz="2200"/>
              <a:t>Provides a Middle-of-the-Road approach between sophisticated web design (Java applets and Flash) to simple web design (HTML).</a:t>
            </a:r>
          </a:p>
          <a:p>
            <a:pPr lvl="1" algn="l" rtl="0">
              <a:lnSpc>
                <a:spcPct val="90000"/>
              </a:lnSpc>
            </a:pPr>
            <a:r>
              <a:rPr lang="en-US" altLang="en-US" sz="2200"/>
              <a:t>Doesn't require 3rd party software like Java or Flash </a:t>
            </a:r>
          </a:p>
          <a:p>
            <a:pPr lvl="1" algn="l" rtl="0">
              <a:lnSpc>
                <a:spcPct val="90000"/>
              </a:lnSpc>
            </a:pPr>
            <a:r>
              <a:rPr lang="en-US" altLang="en-US" sz="2200"/>
              <a:t>Fits into normal code flow</a:t>
            </a:r>
          </a:p>
          <a:p>
            <a:pPr lvl="1" algn="l" rtl="0">
              <a:lnSpc>
                <a:spcPct val="90000"/>
              </a:lnSpc>
            </a:pPr>
            <a:r>
              <a:rPr lang="en-US" altLang="en-US" sz="2200"/>
              <a:t>Most developers already know JavaScript.</a:t>
            </a:r>
          </a:p>
        </p:txBody>
      </p:sp>
      <p:pic>
        <p:nvPicPr>
          <p:cNvPr id="4813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86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Left)">
                                      <p:cBhvr>
                                        <p:cTn id="7" dur="500"/>
                                        <p:tgtEl>
                                          <p:spTgt spid="48131">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strips(downLeft)">
                                      <p:cBhvr>
                                        <p:cTn id="10" dur="500"/>
                                        <p:tgtEl>
                                          <p:spTgt spid="48131">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strips(downLeft)">
                                      <p:cBhvr>
                                        <p:cTn id="13" dur="500"/>
                                        <p:tgtEl>
                                          <p:spTgt spid="48131">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strips(downLeft)">
                                      <p:cBhvr>
                                        <p:cTn id="16" dur="500"/>
                                        <p:tgtEl>
                                          <p:spTgt spid="481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Effect transition="in" filter="strips(downLeft)">
                                      <p:cBhvr>
                                        <p:cTn id="21" dur="500"/>
                                        <p:tgtEl>
                                          <p:spTgt spid="48131">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48131">
                                            <p:txEl>
                                              <p:pRg st="5" end="5"/>
                                            </p:txEl>
                                          </p:spTgt>
                                        </p:tgtEl>
                                        <p:attrNameLst>
                                          <p:attrName>style.visibility</p:attrName>
                                        </p:attrNameLst>
                                      </p:cBhvr>
                                      <p:to>
                                        <p:strVal val="visible"/>
                                      </p:to>
                                    </p:set>
                                    <p:animEffect transition="in" filter="strips(downLeft)">
                                      <p:cBhvr>
                                        <p:cTn id="24" dur="500"/>
                                        <p:tgtEl>
                                          <p:spTgt spid="48131">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animEffect transition="in" filter="strips(downLeft)">
                                      <p:cBhvr>
                                        <p:cTn id="27" dur="500"/>
                                        <p:tgtEl>
                                          <p:spTgt spid="48131">
                                            <p:txEl>
                                              <p:pRg st="6" end="6"/>
                                            </p:txEl>
                                          </p:spTgt>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strips(downLeft)">
                                      <p:cBhvr>
                                        <p:cTn id="30" dur="500"/>
                                        <p:tgtEl>
                                          <p:spTgt spid="48131">
                                            <p:txEl>
                                              <p:pRg st="7" end="7"/>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8131">
                                            <p:txEl>
                                              <p:pRg st="8" end="8"/>
                                            </p:txEl>
                                          </p:spTgt>
                                        </p:tgtEl>
                                        <p:attrNameLst>
                                          <p:attrName>style.visibility</p:attrName>
                                        </p:attrNameLst>
                                      </p:cBhvr>
                                      <p:to>
                                        <p:strVal val="visible"/>
                                      </p:to>
                                    </p:set>
                                    <p:animEffect transition="in" filter="strips(downLeft)">
                                      <p:cBhvr>
                                        <p:cTn id="33"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43951A78-5BAC-44CE-82C8-BCE2D1F9339B}" type="slidenum">
              <a:rPr lang="he-IL" altLang="en-US"/>
              <a:pPr/>
              <a:t>23</a:t>
            </a:fld>
            <a:endParaRPr lang="en-IN" altLang="en-US"/>
          </a:p>
        </p:txBody>
      </p:sp>
      <p:sp>
        <p:nvSpPr>
          <p:cNvPr id="50178" name="Rectangle 2"/>
          <p:cNvSpPr>
            <a:spLocks noGrp="1" noChangeArrowheads="1"/>
          </p:cNvSpPr>
          <p:nvPr>
            <p:ph type="title"/>
          </p:nvPr>
        </p:nvSpPr>
        <p:spPr/>
        <p:txBody>
          <a:bodyPr/>
          <a:lstStyle/>
          <a:p>
            <a:r>
              <a:rPr lang="en-US" altLang="en-US"/>
              <a:t>Ajax Disadvantages</a:t>
            </a:r>
          </a:p>
        </p:txBody>
      </p:sp>
      <p:sp>
        <p:nvSpPr>
          <p:cNvPr id="50179" name="Rectangle 3"/>
          <p:cNvSpPr>
            <a:spLocks noGrp="1" noChangeArrowheads="1"/>
          </p:cNvSpPr>
          <p:nvPr>
            <p:ph type="body" sz="half" idx="1"/>
          </p:nvPr>
        </p:nvSpPr>
        <p:spPr>
          <a:xfrm>
            <a:off x="395288" y="1600200"/>
            <a:ext cx="8208962" cy="4419600"/>
          </a:xfrm>
        </p:spPr>
        <p:txBody>
          <a:bodyPr/>
          <a:lstStyle/>
          <a:p>
            <a:pPr algn="l" rtl="0">
              <a:lnSpc>
                <a:spcPct val="90000"/>
              </a:lnSpc>
            </a:pPr>
            <a:r>
              <a:rPr lang="en-US" altLang="en-US" sz="2600" i="1"/>
              <a:t>Client Side</a:t>
            </a:r>
          </a:p>
          <a:p>
            <a:pPr lvl="1" algn="l" rtl="0">
              <a:lnSpc>
                <a:spcPct val="90000"/>
              </a:lnSpc>
            </a:pPr>
            <a:r>
              <a:rPr lang="en-US" altLang="en-US" sz="2200"/>
              <a:t>Poor compatibility with very old or obscure browsers, and many mobile devices.</a:t>
            </a:r>
          </a:p>
          <a:p>
            <a:pPr lvl="1" algn="l" rtl="0">
              <a:lnSpc>
                <a:spcPct val="90000"/>
              </a:lnSpc>
            </a:pPr>
            <a:r>
              <a:rPr lang="en-US" altLang="en-US" sz="2200"/>
              <a:t>Limited Capabilities like multimedia, interaction with web-cams and printers, local data storage and real time graphics.</a:t>
            </a:r>
          </a:p>
          <a:p>
            <a:pPr lvl="1" algn="l" rtl="0">
              <a:lnSpc>
                <a:spcPct val="90000"/>
              </a:lnSpc>
            </a:pPr>
            <a:r>
              <a:rPr lang="en-US" altLang="en-US" sz="2200"/>
              <a:t>The first-time long wait for Ajax sites.</a:t>
            </a:r>
          </a:p>
          <a:p>
            <a:pPr lvl="1" algn="l" rtl="0">
              <a:lnSpc>
                <a:spcPct val="90000"/>
              </a:lnSpc>
            </a:pPr>
            <a:r>
              <a:rPr lang="en-US" altLang="en-US" sz="2200"/>
              <a:t>Problem with back/forward buttons and bookmarks.</a:t>
            </a:r>
          </a:p>
          <a:p>
            <a:pPr algn="l" rtl="0">
              <a:lnSpc>
                <a:spcPct val="90000"/>
              </a:lnSpc>
            </a:pPr>
            <a:r>
              <a:rPr lang="en-US" altLang="en-US" sz="2600" i="1"/>
              <a:t>Developer Side</a:t>
            </a:r>
            <a:endParaRPr lang="en-US" altLang="en-US" sz="2600"/>
          </a:p>
          <a:p>
            <a:pPr lvl="1" algn="l" rtl="0">
              <a:lnSpc>
                <a:spcPct val="90000"/>
              </a:lnSpc>
            </a:pPr>
            <a:r>
              <a:rPr lang="en-US" altLang="en-US" sz="2200"/>
              <a:t>Easily Abused by “bad” programmers.</a:t>
            </a:r>
          </a:p>
          <a:p>
            <a:pPr lvl="1" algn="l" rtl="0">
              <a:lnSpc>
                <a:spcPct val="90000"/>
              </a:lnSpc>
            </a:pPr>
            <a:r>
              <a:rPr lang="en-US" altLang="en-US" sz="2200"/>
              <a:t>Not everyone have JavaScript enabled.</a:t>
            </a:r>
          </a:p>
          <a:p>
            <a:pPr lvl="1" algn="l" rtl="0">
              <a:lnSpc>
                <a:spcPct val="90000"/>
              </a:lnSpc>
            </a:pPr>
            <a:r>
              <a:rPr lang="en-US" altLang="en-US" sz="2200"/>
              <a:t>Too much code makes the browser slow.</a:t>
            </a:r>
          </a:p>
        </p:txBody>
      </p:sp>
      <p:pic>
        <p:nvPicPr>
          <p:cNvPr id="50180"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95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strips(downLeft)">
                                      <p:cBhvr>
                                        <p:cTn id="7" dur="500"/>
                                        <p:tgtEl>
                                          <p:spTgt spid="50179">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strips(downLeft)">
                                      <p:cBhvr>
                                        <p:cTn id="10" dur="500"/>
                                        <p:tgtEl>
                                          <p:spTgt spid="50179">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strips(downLeft)">
                                      <p:cBhvr>
                                        <p:cTn id="13" dur="500"/>
                                        <p:tgtEl>
                                          <p:spTgt spid="50179">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50179">
                                            <p:txEl>
                                              <p:pRg st="3" end="3"/>
                                            </p:txEl>
                                          </p:spTgt>
                                        </p:tgtEl>
                                        <p:attrNameLst>
                                          <p:attrName>style.visibility</p:attrName>
                                        </p:attrNameLst>
                                      </p:cBhvr>
                                      <p:to>
                                        <p:strVal val="visible"/>
                                      </p:to>
                                    </p:set>
                                    <p:animEffect transition="in" filter="strips(downLeft)">
                                      <p:cBhvr>
                                        <p:cTn id="16" dur="500"/>
                                        <p:tgtEl>
                                          <p:spTgt spid="50179">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animEffect transition="in" filter="strips(downLeft)">
                                      <p:cBhvr>
                                        <p:cTn id="19" dur="500"/>
                                        <p:tgtEl>
                                          <p:spTgt spid="501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50179">
                                            <p:txEl>
                                              <p:pRg st="5" end="5"/>
                                            </p:txEl>
                                          </p:spTgt>
                                        </p:tgtEl>
                                        <p:attrNameLst>
                                          <p:attrName>style.visibility</p:attrName>
                                        </p:attrNameLst>
                                      </p:cBhvr>
                                      <p:to>
                                        <p:strVal val="visible"/>
                                      </p:to>
                                    </p:set>
                                    <p:animEffect transition="in" filter="strips(downLeft)">
                                      <p:cBhvr>
                                        <p:cTn id="24" dur="500"/>
                                        <p:tgtEl>
                                          <p:spTgt spid="50179">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animEffect transition="in" filter="strips(downLeft)">
                                      <p:cBhvr>
                                        <p:cTn id="27" dur="500"/>
                                        <p:tgtEl>
                                          <p:spTgt spid="50179">
                                            <p:txEl>
                                              <p:pRg st="6" end="6"/>
                                            </p:txEl>
                                          </p:spTgt>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50179">
                                            <p:txEl>
                                              <p:pRg st="7" end="7"/>
                                            </p:txEl>
                                          </p:spTgt>
                                        </p:tgtEl>
                                        <p:attrNameLst>
                                          <p:attrName>style.visibility</p:attrName>
                                        </p:attrNameLst>
                                      </p:cBhvr>
                                      <p:to>
                                        <p:strVal val="visible"/>
                                      </p:to>
                                    </p:set>
                                    <p:animEffect transition="in" filter="strips(downLeft)">
                                      <p:cBhvr>
                                        <p:cTn id="30" dur="500"/>
                                        <p:tgtEl>
                                          <p:spTgt spid="50179">
                                            <p:txEl>
                                              <p:pRg st="7" end="7"/>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50179">
                                            <p:txEl>
                                              <p:pRg st="8" end="8"/>
                                            </p:txEl>
                                          </p:spTgt>
                                        </p:tgtEl>
                                        <p:attrNameLst>
                                          <p:attrName>style.visibility</p:attrName>
                                        </p:attrNameLst>
                                      </p:cBhvr>
                                      <p:to>
                                        <p:strVal val="visible"/>
                                      </p:to>
                                    </p:set>
                                    <p:animEffect transition="in" filter="strips(downLeft)">
                                      <p:cBhvr>
                                        <p:cTn id="33"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22EDDD16-B462-429F-B9C2-E705114C5302}" type="slidenum">
              <a:rPr lang="he-IL" altLang="en-US"/>
              <a:pPr/>
              <a:t>24</a:t>
            </a:fld>
            <a:endParaRPr lang="en-IN" altLang="en-US"/>
          </a:p>
        </p:txBody>
      </p:sp>
      <p:sp>
        <p:nvSpPr>
          <p:cNvPr id="52226" name="Rectangle 2"/>
          <p:cNvSpPr>
            <a:spLocks noGrp="1" noChangeArrowheads="1"/>
          </p:cNvSpPr>
          <p:nvPr>
            <p:ph type="title"/>
          </p:nvPr>
        </p:nvSpPr>
        <p:spPr/>
        <p:txBody>
          <a:bodyPr/>
          <a:lstStyle/>
          <a:p>
            <a:r>
              <a:rPr lang="en-US" altLang="en-US"/>
              <a:t>Ajax Alternatives</a:t>
            </a:r>
          </a:p>
        </p:txBody>
      </p:sp>
      <p:sp>
        <p:nvSpPr>
          <p:cNvPr id="52227" name="Rectangle 3"/>
          <p:cNvSpPr>
            <a:spLocks noGrp="1" noChangeArrowheads="1"/>
          </p:cNvSpPr>
          <p:nvPr>
            <p:ph type="body" sz="half" idx="1"/>
          </p:nvPr>
        </p:nvSpPr>
        <p:spPr>
          <a:xfrm>
            <a:off x="395288" y="1600200"/>
            <a:ext cx="8208962" cy="4419600"/>
          </a:xfrm>
        </p:spPr>
        <p:txBody>
          <a:bodyPr/>
          <a:lstStyle/>
          <a:p>
            <a:pPr algn="l" rtl="0"/>
            <a:r>
              <a:rPr lang="en-US" altLang="en-US" sz="2800"/>
              <a:t>As a new technology moves through the hype curve, people emerge to raise the inevitable question "Why not something else?“</a:t>
            </a:r>
          </a:p>
          <a:p>
            <a:pPr lvl="1" algn="l" rtl="0"/>
            <a:endParaRPr lang="en-US" altLang="en-US" sz="1400"/>
          </a:p>
          <a:p>
            <a:pPr lvl="1" algn="l" rtl="0"/>
            <a:r>
              <a:rPr lang="en-US" altLang="en-US" sz="2200"/>
              <a:t>Now we have AJAX – </a:t>
            </a:r>
          </a:p>
          <a:p>
            <a:pPr lvl="1" algn="l" rtl="0">
              <a:buFont typeface="Wingdings" pitchFamily="2" charset="2"/>
              <a:buNone/>
            </a:pPr>
            <a:r>
              <a:rPr lang="en-US" altLang="en-US" sz="2200"/>
              <a:t>   an admittedly powerful </a:t>
            </a:r>
          </a:p>
          <a:p>
            <a:pPr lvl="1" algn="l" rtl="0">
              <a:buFont typeface="Wingdings" pitchFamily="2" charset="2"/>
              <a:buNone/>
            </a:pPr>
            <a:r>
              <a:rPr lang="en-US" altLang="en-US" sz="2200"/>
              <a:t>   approach to web development </a:t>
            </a:r>
          </a:p>
          <a:p>
            <a:pPr lvl="1" algn="l" rtl="0"/>
            <a:r>
              <a:rPr lang="en-US" altLang="en-US" sz="2200"/>
              <a:t>is that because it's really </a:t>
            </a:r>
          </a:p>
          <a:p>
            <a:pPr lvl="1" algn="l" rtl="0">
              <a:buFont typeface="Wingdings" pitchFamily="2" charset="2"/>
              <a:buNone/>
            </a:pPr>
            <a:r>
              <a:rPr lang="en-US" altLang="en-US" sz="2200"/>
              <a:t>   the best option for the job?</a:t>
            </a:r>
            <a:r>
              <a:rPr lang="en-US" altLang="en-US" sz="2600"/>
              <a:t> </a:t>
            </a:r>
          </a:p>
        </p:txBody>
      </p:sp>
      <p:pic>
        <p:nvPicPr>
          <p:cNvPr id="5222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2229" name="Picture 5" descr="hypecur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141663"/>
            <a:ext cx="3455987" cy="264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186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E1111BDE-D9F3-4C9E-9DE5-972AE173324E}" type="slidenum">
              <a:rPr lang="he-IL" altLang="en-US"/>
              <a:pPr/>
              <a:t>25</a:t>
            </a:fld>
            <a:endParaRPr lang="en-IN" altLang="en-US"/>
          </a:p>
        </p:txBody>
      </p:sp>
      <p:sp>
        <p:nvSpPr>
          <p:cNvPr id="54274" name="Rectangle 2"/>
          <p:cNvSpPr>
            <a:spLocks noGrp="1" noChangeArrowheads="1"/>
          </p:cNvSpPr>
          <p:nvPr>
            <p:ph type="title"/>
          </p:nvPr>
        </p:nvSpPr>
        <p:spPr/>
        <p:txBody>
          <a:bodyPr/>
          <a:lstStyle/>
          <a:p>
            <a:r>
              <a:rPr lang="en-US" altLang="en-US"/>
              <a:t>Ajax Alternatives</a:t>
            </a:r>
          </a:p>
        </p:txBody>
      </p:sp>
      <p:sp>
        <p:nvSpPr>
          <p:cNvPr id="54275" name="Rectangle 3"/>
          <p:cNvSpPr>
            <a:spLocks noGrp="1" noChangeArrowheads="1"/>
          </p:cNvSpPr>
          <p:nvPr>
            <p:ph type="body" sz="half" idx="1"/>
          </p:nvPr>
        </p:nvSpPr>
        <p:spPr>
          <a:xfrm>
            <a:off x="395288" y="1600200"/>
            <a:ext cx="8208962" cy="4419600"/>
          </a:xfrm>
        </p:spPr>
        <p:txBody>
          <a:bodyPr>
            <a:normAutofit fontScale="92500"/>
          </a:bodyPr>
          <a:lstStyle/>
          <a:p>
            <a:pPr marL="533400" indent="-533400" algn="l" rtl="0"/>
            <a:r>
              <a:rPr lang="en-US" altLang="en-US" sz="2600" i="1"/>
              <a:t>XUL</a:t>
            </a:r>
            <a:endParaRPr lang="en-US" altLang="en-US" sz="2600"/>
          </a:p>
          <a:p>
            <a:pPr marL="952500" lvl="1" indent="-495300" algn="l" rtl="0"/>
            <a:r>
              <a:rPr lang="en-US" altLang="en-US" sz="2200"/>
              <a:t>Pronounced "zool", XUL is a high performance markup language for creating rich dynamic user interfaces </a:t>
            </a:r>
          </a:p>
          <a:p>
            <a:pPr marL="952500" lvl="1" indent="-495300" algn="l" rtl="0"/>
            <a:r>
              <a:rPr lang="en-US" altLang="en-US" sz="2200"/>
              <a:t>It’s part of the Mozilla browser and related applications and is available in Mozilla browsers (like Firefox). </a:t>
            </a:r>
          </a:p>
          <a:p>
            <a:pPr marL="952500" lvl="1" indent="-495300" algn="l" rtl="0"/>
            <a:r>
              <a:rPr lang="en-US" altLang="en-US" sz="2200"/>
              <a:t>XUL is comprised mainly of a set of high-performance widgets that can be combined together</a:t>
            </a:r>
          </a:p>
          <a:p>
            <a:pPr marL="952500" lvl="1" indent="-495300" algn="l" rtl="0"/>
            <a:r>
              <a:rPr lang="en-US" altLang="en-US" sz="2200" u="sng"/>
              <a:t>Advantages</a:t>
            </a:r>
            <a:r>
              <a:rPr lang="en-US" altLang="en-US" sz="2200"/>
              <a:t>: high performance, fast, works with JavaScript, based on XML </a:t>
            </a:r>
          </a:p>
          <a:p>
            <a:pPr marL="952500" lvl="1" indent="-495300" algn="l" rtl="0"/>
            <a:r>
              <a:rPr lang="en-US" altLang="en-US" sz="2200" u="sng"/>
              <a:t>Disadvantages</a:t>
            </a:r>
            <a:r>
              <a:rPr lang="en-US" altLang="en-US" sz="2200"/>
              <a:t>: Only compatible with Mozilla browsers. </a:t>
            </a:r>
          </a:p>
          <a:p>
            <a:pPr marL="533400" indent="-533400" algn="l" rtl="0"/>
            <a:endParaRPr lang="en-US" altLang="en-US" sz="2200"/>
          </a:p>
        </p:txBody>
      </p:sp>
      <p:pic>
        <p:nvPicPr>
          <p:cNvPr id="54276"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1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 calcmode="lin" valueType="num">
                                      <p:cBhvr>
                                        <p:cTn id="7" dur="500" fill="hold"/>
                                        <p:tgtEl>
                                          <p:spTgt spid="54275">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427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anim calcmode="lin" valueType="num">
                                      <p:cBhvr>
                                        <p:cTn id="13" dur="500" fill="hold"/>
                                        <p:tgtEl>
                                          <p:spTgt spid="54275">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54275">
                                            <p:txEl>
                                              <p:pRg st="5" end="5"/>
                                            </p:txEl>
                                          </p:spTgt>
                                        </p:tgtEl>
                                        <p:attrNameLst>
                                          <p:attrName>ppt_h</p:attrName>
                                        </p:attrNameLst>
                                      </p:cBhvr>
                                      <p:tavLst>
                                        <p:tav tm="0">
                                          <p:val>
                                            <p:fltVal val="0"/>
                                          </p:val>
                                        </p:tav>
                                        <p:tav tm="100000">
                                          <p:val>
                                            <p:strVal val="#ppt_h"/>
                                          </p:val>
                                        </p:tav>
                                      </p:tavLst>
                                    </p:anim>
                                    <p:animEffect transition="in" filter="fade">
                                      <p:cBhvr>
                                        <p:cTn id="15"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36895AF5-DF7E-4FEC-932E-4AFBBC0482B9}" type="slidenum">
              <a:rPr lang="he-IL" altLang="en-US"/>
              <a:pPr/>
              <a:t>26</a:t>
            </a:fld>
            <a:endParaRPr lang="en-IN" altLang="en-US"/>
          </a:p>
        </p:txBody>
      </p:sp>
      <p:sp>
        <p:nvSpPr>
          <p:cNvPr id="56322" name="Rectangle 2"/>
          <p:cNvSpPr>
            <a:spLocks noGrp="1" noChangeArrowheads="1"/>
          </p:cNvSpPr>
          <p:nvPr>
            <p:ph type="title"/>
          </p:nvPr>
        </p:nvSpPr>
        <p:spPr/>
        <p:txBody>
          <a:bodyPr/>
          <a:lstStyle/>
          <a:p>
            <a:r>
              <a:rPr lang="en-US" altLang="en-US"/>
              <a:t>Ajax Alternatives</a:t>
            </a:r>
          </a:p>
        </p:txBody>
      </p:sp>
      <p:sp>
        <p:nvSpPr>
          <p:cNvPr id="56323" name="Rectangle 3"/>
          <p:cNvSpPr>
            <a:spLocks noGrp="1" noChangeArrowheads="1"/>
          </p:cNvSpPr>
          <p:nvPr>
            <p:ph type="body" sz="half" idx="1"/>
          </p:nvPr>
        </p:nvSpPr>
        <p:spPr>
          <a:xfrm>
            <a:off x="395288" y="1600200"/>
            <a:ext cx="8208962" cy="4419600"/>
          </a:xfrm>
        </p:spPr>
        <p:txBody>
          <a:bodyPr/>
          <a:lstStyle/>
          <a:p>
            <a:pPr marL="533400" indent="-533400" algn="l" rtl="0"/>
            <a:r>
              <a:rPr lang="en-US" altLang="en-US" sz="2600" i="1"/>
              <a:t>XAML</a:t>
            </a:r>
          </a:p>
          <a:p>
            <a:pPr marL="533400" indent="-533400" algn="l" rtl="0"/>
            <a:endParaRPr lang="en-US" altLang="en-US" sz="1600" i="1"/>
          </a:p>
          <a:p>
            <a:pPr marL="952500" lvl="1" indent="-495300" algn="l" rtl="0"/>
            <a:r>
              <a:rPr lang="en-US" altLang="en-US" sz="2200"/>
              <a:t>XAML is a high performance markup language for creating rich dynamic user interfaces.</a:t>
            </a:r>
          </a:p>
          <a:p>
            <a:pPr marL="952500" lvl="1" indent="-495300" algn="l" rtl="0"/>
            <a:r>
              <a:rPr lang="en-US" altLang="en-US" sz="2200"/>
              <a:t>It’s part of Avalon, Microsoft’s next generation UI technology (will be supported in IE 7).</a:t>
            </a:r>
          </a:p>
          <a:p>
            <a:pPr marL="952500" lvl="1" indent="-495300" algn="l" rtl="0"/>
            <a:r>
              <a:rPr lang="en-US" altLang="en-US" sz="2200" u="sng"/>
              <a:t>Advantages</a:t>
            </a:r>
            <a:r>
              <a:rPr lang="en-US" altLang="en-US" sz="2200"/>
              <a:t>: high performance, robust, highly configurable. </a:t>
            </a:r>
          </a:p>
          <a:p>
            <a:pPr marL="952500" lvl="1" indent="-495300" algn="l" rtl="0"/>
            <a:r>
              <a:rPr lang="en-US" altLang="en-US" sz="2200" u="sng"/>
              <a:t>Disadvantages</a:t>
            </a:r>
            <a:r>
              <a:rPr lang="en-US" altLang="en-US" sz="2200"/>
              <a:t>: Microsoft-only technology and will be available only when Vista is released.</a:t>
            </a:r>
          </a:p>
          <a:p>
            <a:pPr marL="533400" indent="-533400" algn="l" rtl="0"/>
            <a:endParaRPr lang="en-US" altLang="en-US" sz="2200"/>
          </a:p>
        </p:txBody>
      </p:sp>
      <p:pic>
        <p:nvPicPr>
          <p:cNvPr id="56324"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035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6323">
                                            <p:txEl>
                                              <p:pRg st="4" end="4"/>
                                            </p:txEl>
                                          </p:spTgt>
                                        </p:tgtEl>
                                        <p:attrNameLst>
                                          <p:attrName>style.visibility</p:attrName>
                                        </p:attrNameLst>
                                      </p:cBhvr>
                                      <p:to>
                                        <p:strVal val="visible"/>
                                      </p:to>
                                    </p:set>
                                    <p:anim calcmode="lin" valueType="num">
                                      <p:cBhvr>
                                        <p:cTn id="7" dur="5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632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56323">
                                            <p:txEl>
                                              <p:pRg st="4" end="4"/>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6323">
                                            <p:txEl>
                                              <p:pRg st="5" end="5"/>
                                            </p:txEl>
                                          </p:spTgt>
                                        </p:tgtEl>
                                        <p:attrNameLst>
                                          <p:attrName>style.visibility</p:attrName>
                                        </p:attrNameLst>
                                      </p:cBhvr>
                                      <p:to>
                                        <p:strVal val="visible"/>
                                      </p:to>
                                    </p:set>
                                    <p:anim calcmode="lin" valueType="num">
                                      <p:cBhvr>
                                        <p:cTn id="14" dur="5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56323">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3B5BB4BC-2D63-473C-8DBD-C6FDE1162295}" type="slidenum">
              <a:rPr lang="he-IL" altLang="en-US"/>
              <a:pPr/>
              <a:t>27</a:t>
            </a:fld>
            <a:endParaRPr lang="en-IN" altLang="en-US"/>
          </a:p>
        </p:txBody>
      </p:sp>
      <p:sp>
        <p:nvSpPr>
          <p:cNvPr id="58370" name="Rectangle 2"/>
          <p:cNvSpPr>
            <a:spLocks noGrp="1" noChangeArrowheads="1"/>
          </p:cNvSpPr>
          <p:nvPr>
            <p:ph type="title"/>
          </p:nvPr>
        </p:nvSpPr>
        <p:spPr/>
        <p:txBody>
          <a:bodyPr/>
          <a:lstStyle/>
          <a:p>
            <a:r>
              <a:rPr lang="en-US" altLang="en-US"/>
              <a:t>Ajax Alternatives</a:t>
            </a:r>
          </a:p>
        </p:txBody>
      </p:sp>
      <p:sp>
        <p:nvSpPr>
          <p:cNvPr id="58371" name="Rectangle 3"/>
          <p:cNvSpPr>
            <a:spLocks noGrp="1" noChangeArrowheads="1"/>
          </p:cNvSpPr>
          <p:nvPr>
            <p:ph type="body" sz="half" idx="1"/>
          </p:nvPr>
        </p:nvSpPr>
        <p:spPr>
          <a:xfrm>
            <a:off x="395288" y="1268413"/>
            <a:ext cx="8208962" cy="4968875"/>
          </a:xfrm>
        </p:spPr>
        <p:txBody>
          <a:bodyPr>
            <a:normAutofit fontScale="92500"/>
          </a:bodyPr>
          <a:lstStyle/>
          <a:p>
            <a:pPr marL="533400" indent="-533400" algn="l" rtl="0"/>
            <a:r>
              <a:rPr lang="en-US" altLang="en-US" sz="2500" i="1"/>
              <a:t>Java Applets</a:t>
            </a:r>
          </a:p>
          <a:p>
            <a:pPr marL="952500" lvl="1" indent="-495300" algn="l" rtl="0"/>
            <a:r>
              <a:rPr lang="en-US" altLang="en-US" sz="2200"/>
              <a:t>An Applet is a program written in JAVA that can be included on a web page.</a:t>
            </a:r>
          </a:p>
          <a:p>
            <a:pPr marL="952500" lvl="1" indent="-495300" algn="l" rtl="0"/>
            <a:r>
              <a:rPr lang="en-US" altLang="en-US" sz="2200" u="sng"/>
              <a:t>Advantages</a:t>
            </a:r>
            <a:r>
              <a:rPr lang="en-US" altLang="en-US" sz="2200"/>
              <a:t>: Fast. Supported on most platforms (with the Java plugin). </a:t>
            </a:r>
          </a:p>
          <a:p>
            <a:pPr marL="952500" lvl="1" indent="-495300" algn="l" rtl="0"/>
            <a:r>
              <a:rPr lang="en-US" altLang="en-US" sz="2200" u="sng"/>
              <a:t>Disadvantages</a:t>
            </a:r>
            <a:r>
              <a:rPr lang="en-US" altLang="en-US" sz="2200"/>
              <a:t>: Requires the Sun Java plugin and takes a while to load.</a:t>
            </a:r>
          </a:p>
          <a:p>
            <a:pPr marL="533400" indent="-533400" algn="l" rtl="0"/>
            <a:r>
              <a:rPr lang="en-US" altLang="en-US" sz="2500" i="1"/>
              <a:t>Macromedia Flash &amp; Shockwave (or the new </a:t>
            </a:r>
            <a:r>
              <a:rPr lang="en-US" altLang="en-US" sz="2500" i="1">
                <a:solidFill>
                  <a:srgbClr val="990033"/>
                </a:solidFill>
              </a:rPr>
              <a:t>FLEX</a:t>
            </a:r>
            <a:r>
              <a:rPr lang="en-US" altLang="en-US" sz="2500" i="1"/>
              <a:t>)</a:t>
            </a:r>
            <a:endParaRPr lang="en-US" altLang="en-US" sz="2500"/>
          </a:p>
          <a:p>
            <a:pPr marL="952500" lvl="1" indent="-495300" algn="l" rtl="0"/>
            <a:r>
              <a:rPr lang="en-US" altLang="en-US" sz="2200"/>
              <a:t>These are powerful presentation-layer frameworks.</a:t>
            </a:r>
          </a:p>
          <a:p>
            <a:pPr marL="952500" lvl="1" indent="-495300" algn="l" rtl="0"/>
            <a:r>
              <a:rPr lang="en-US" altLang="en-US" sz="2200" u="sng"/>
              <a:t>Advantages</a:t>
            </a:r>
            <a:r>
              <a:rPr lang="en-US" altLang="en-US" sz="2200"/>
              <a:t>: Browser and platform compatibility. Speed and flexibility. Increasingly powerful development tools.</a:t>
            </a:r>
          </a:p>
          <a:p>
            <a:pPr marL="952500" lvl="1" indent="-495300" algn="l" rtl="0"/>
            <a:r>
              <a:rPr lang="en-US" altLang="en-US" sz="2200" u="sng"/>
              <a:t>Disadvantages</a:t>
            </a:r>
            <a:r>
              <a:rPr lang="en-US" altLang="en-US" sz="2200"/>
              <a:t>: General distrust from enterprise software developers.  Rare skillset required. </a:t>
            </a:r>
          </a:p>
        </p:txBody>
      </p:sp>
      <p:pic>
        <p:nvPicPr>
          <p:cNvPr id="5837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8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 calcmode="lin" valueType="num">
                                      <p:cBhvr>
                                        <p:cTn id="7" dur="5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837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8371">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8371">
                                            <p:txEl>
                                              <p:pRg st="3" end="3"/>
                                            </p:txEl>
                                          </p:spTgt>
                                        </p:tgtEl>
                                        <p:attrNameLst>
                                          <p:attrName>style.visibility</p:attrName>
                                        </p:attrNameLst>
                                      </p:cBhvr>
                                      <p:to>
                                        <p:strVal val="visible"/>
                                      </p:to>
                                    </p:set>
                                    <p:anim calcmode="lin" valueType="num">
                                      <p:cBhvr>
                                        <p:cTn id="14" dur="500" fill="hold"/>
                                        <p:tgtEl>
                                          <p:spTgt spid="58371">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58371">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583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8371">
                                            <p:txEl>
                                              <p:pRg st="4" end="4"/>
                                            </p:txEl>
                                          </p:spTgt>
                                        </p:tgtEl>
                                        <p:attrNameLst>
                                          <p:attrName>style.visibility</p:attrName>
                                        </p:attrNameLst>
                                      </p:cBhvr>
                                      <p:to>
                                        <p:strVal val="visible"/>
                                      </p:to>
                                    </p:set>
                                    <p:anim calcmode="lin" valueType="num">
                                      <p:cBhvr>
                                        <p:cTn id="21" dur="5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58371">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58371">
                                            <p:txEl>
                                              <p:pRg st="4" end="4"/>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58371">
                                            <p:txEl>
                                              <p:pRg st="5" end="5"/>
                                            </p:txEl>
                                          </p:spTgt>
                                        </p:tgtEl>
                                        <p:attrNameLst>
                                          <p:attrName>style.visibility</p:attrName>
                                        </p:attrNameLst>
                                      </p:cBhvr>
                                      <p:to>
                                        <p:strVal val="visible"/>
                                      </p:to>
                                    </p:set>
                                    <p:anim calcmode="lin" valueType="num">
                                      <p:cBhvr>
                                        <p:cTn id="26" dur="500" fill="hold"/>
                                        <p:tgtEl>
                                          <p:spTgt spid="58371">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58371">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5837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nodeType="clickEffect">
                                  <p:stCondLst>
                                    <p:cond delay="0"/>
                                  </p:stCondLst>
                                  <p:childTnLst>
                                    <p:set>
                                      <p:cBhvr>
                                        <p:cTn id="32" dur="1" fill="hold">
                                          <p:stCondLst>
                                            <p:cond delay="0"/>
                                          </p:stCondLst>
                                        </p:cTn>
                                        <p:tgtEl>
                                          <p:spTgt spid="58371">
                                            <p:txEl>
                                              <p:pRg st="6" end="6"/>
                                            </p:txEl>
                                          </p:spTgt>
                                        </p:tgtEl>
                                        <p:attrNameLst>
                                          <p:attrName>style.visibility</p:attrName>
                                        </p:attrNameLst>
                                      </p:cBhvr>
                                      <p:to>
                                        <p:strVal val="visible"/>
                                      </p:to>
                                    </p:set>
                                    <p:anim calcmode="lin" valueType="num">
                                      <p:cBhvr>
                                        <p:cTn id="33" dur="500" fill="hold"/>
                                        <p:tgtEl>
                                          <p:spTgt spid="58371">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58371">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583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58371">
                                            <p:txEl>
                                              <p:pRg st="7" end="7"/>
                                            </p:txEl>
                                          </p:spTgt>
                                        </p:tgtEl>
                                        <p:attrNameLst>
                                          <p:attrName>style.visibility</p:attrName>
                                        </p:attrNameLst>
                                      </p:cBhvr>
                                      <p:to>
                                        <p:strVal val="visible"/>
                                      </p:to>
                                    </p:set>
                                    <p:anim calcmode="lin" valueType="num">
                                      <p:cBhvr>
                                        <p:cTn id="40" dur="500" fill="hold"/>
                                        <p:tgtEl>
                                          <p:spTgt spid="58371">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58371">
                                            <p:txEl>
                                              <p:pRg st="7" end="7"/>
                                            </p:txEl>
                                          </p:spTgt>
                                        </p:tgtEl>
                                        <p:attrNameLst>
                                          <p:attrName>ppt_h</p:attrName>
                                        </p:attrNameLst>
                                      </p:cBhvr>
                                      <p:tavLst>
                                        <p:tav tm="0">
                                          <p:val>
                                            <p:fltVal val="0"/>
                                          </p:val>
                                        </p:tav>
                                        <p:tav tm="100000">
                                          <p:val>
                                            <p:strVal val="#ppt_h"/>
                                          </p:val>
                                        </p:tav>
                                      </p:tavLst>
                                    </p:anim>
                                    <p:animEffect transition="in" filter="fade">
                                      <p:cBhvr>
                                        <p:cTn id="42" dur="500"/>
                                        <p:tgtEl>
                                          <p:spTgt spid="5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AF2346F5-5B95-47BA-BA9F-DBEEF7B1B2F0}" type="slidenum">
              <a:rPr lang="he-IL" altLang="en-US"/>
              <a:pPr/>
              <a:t>28</a:t>
            </a:fld>
            <a:endParaRPr lang="en-IN" altLang="en-US"/>
          </a:p>
        </p:txBody>
      </p:sp>
      <p:sp>
        <p:nvSpPr>
          <p:cNvPr id="60418" name="Rectangle 2"/>
          <p:cNvSpPr>
            <a:spLocks noGrp="1" noChangeArrowheads="1"/>
          </p:cNvSpPr>
          <p:nvPr>
            <p:ph type="title"/>
          </p:nvPr>
        </p:nvSpPr>
        <p:spPr/>
        <p:txBody>
          <a:bodyPr/>
          <a:lstStyle/>
          <a:p>
            <a:r>
              <a:rPr lang="en-US" altLang="en-US"/>
              <a:t>Ajax Alternatives</a:t>
            </a:r>
          </a:p>
        </p:txBody>
      </p:sp>
      <p:sp>
        <p:nvSpPr>
          <p:cNvPr id="60419" name="Rectangle 3"/>
          <p:cNvSpPr>
            <a:spLocks noGrp="1" noChangeArrowheads="1"/>
          </p:cNvSpPr>
          <p:nvPr>
            <p:ph type="body" sz="half" idx="1"/>
          </p:nvPr>
        </p:nvSpPr>
        <p:spPr>
          <a:xfrm>
            <a:off x="395288" y="1600200"/>
            <a:ext cx="8208962" cy="4419600"/>
          </a:xfrm>
        </p:spPr>
        <p:txBody>
          <a:bodyPr/>
          <a:lstStyle/>
          <a:p>
            <a:pPr marL="533400" indent="-533400" algn="l" rtl="0"/>
            <a:r>
              <a:rPr lang="en-US" altLang="en-US" sz="2600" i="1"/>
              <a:t>SVG (Scalable Vector Graphics)</a:t>
            </a:r>
          </a:p>
          <a:p>
            <a:pPr marL="533400" indent="-533400" algn="l" rtl="0"/>
            <a:endParaRPr lang="en-US" altLang="en-US" sz="2000"/>
          </a:p>
          <a:p>
            <a:pPr marL="952500" lvl="1" indent="-495300" algn="l" rtl="0"/>
            <a:r>
              <a:rPr lang="en-US" altLang="en-US" sz="2200"/>
              <a:t>A text based graphics language that describes images with vector shapes, text, and embedded raster graphics.</a:t>
            </a:r>
          </a:p>
          <a:p>
            <a:pPr marL="952500" lvl="1" indent="-495300" algn="l" rtl="0"/>
            <a:r>
              <a:rPr lang="en-US" altLang="en-US" sz="2200"/>
              <a:t>It has good interoperability with CSS and JavaScript </a:t>
            </a:r>
          </a:p>
          <a:p>
            <a:pPr marL="952500" lvl="1" indent="-495300" algn="l" rtl="0"/>
            <a:r>
              <a:rPr lang="en-US" altLang="en-US" sz="2200" u="sng"/>
              <a:t>Advantages</a:t>
            </a:r>
            <a:r>
              <a:rPr lang="en-US" altLang="en-US" sz="2200"/>
              <a:t>: Speed and flexibility.</a:t>
            </a:r>
          </a:p>
          <a:p>
            <a:pPr marL="952500" lvl="1" indent="-495300" algn="l" rtl="0"/>
            <a:r>
              <a:rPr lang="en-US" altLang="en-US" sz="2200" u="sng"/>
              <a:t>Disadvantages</a:t>
            </a:r>
            <a:r>
              <a:rPr lang="en-US" altLang="en-US" sz="2200"/>
              <a:t>: Requires proprietary plugins that many firms will not allow users to install. Rare skillset required to do development. This language is still somewhat immature and developing. </a:t>
            </a:r>
          </a:p>
          <a:p>
            <a:pPr marL="952500" lvl="1" indent="-495300" algn="l" rtl="0">
              <a:buFont typeface="Wingdings" pitchFamily="2" charset="2"/>
              <a:buNone/>
            </a:pPr>
            <a:endParaRPr lang="en-US" altLang="en-US" sz="2200"/>
          </a:p>
        </p:txBody>
      </p:sp>
      <p:pic>
        <p:nvPicPr>
          <p:cNvPr id="60420"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465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0419">
                                            <p:txEl>
                                              <p:pRg st="4" end="4"/>
                                            </p:txEl>
                                          </p:spTgt>
                                        </p:tgtEl>
                                        <p:attrNameLst>
                                          <p:attrName>style.visibility</p:attrName>
                                        </p:attrNameLst>
                                      </p:cBhvr>
                                      <p:to>
                                        <p:strVal val="visible"/>
                                      </p:to>
                                    </p:set>
                                    <p:anim calcmode="lin" valueType="num">
                                      <p:cBhvr>
                                        <p:cTn id="7" dur="500" fill="hold"/>
                                        <p:tgtEl>
                                          <p:spTgt spid="60419">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60419">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60419">
                                            <p:txEl>
                                              <p:pRg st="4" end="4"/>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0419">
                                            <p:txEl>
                                              <p:pRg st="5" end="5"/>
                                            </p:txEl>
                                          </p:spTgt>
                                        </p:tgtEl>
                                        <p:attrNameLst>
                                          <p:attrName>style.visibility</p:attrName>
                                        </p:attrNameLst>
                                      </p:cBhvr>
                                      <p:to>
                                        <p:strVal val="visible"/>
                                      </p:to>
                                    </p:set>
                                    <p:anim calcmode="lin" valueType="num">
                                      <p:cBhvr>
                                        <p:cTn id="14" dur="500" fill="hold"/>
                                        <p:tgtEl>
                                          <p:spTgt spid="60419">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60419">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ooter Placeholder 66"/>
          <p:cNvSpPr>
            <a:spLocks noGrp="1"/>
          </p:cNvSpPr>
          <p:nvPr>
            <p:ph type="ftr" sz="quarter" idx="11"/>
          </p:nvPr>
        </p:nvSpPr>
        <p:spPr/>
        <p:txBody>
          <a:bodyPr/>
          <a:lstStyle/>
          <a:p>
            <a:r>
              <a:rPr lang="en-US" altLang="en-US"/>
              <a:t>AJAX</a:t>
            </a:r>
          </a:p>
        </p:txBody>
      </p:sp>
      <p:sp>
        <p:nvSpPr>
          <p:cNvPr id="68" name="Slide Number Placeholder 67"/>
          <p:cNvSpPr>
            <a:spLocks noGrp="1"/>
          </p:cNvSpPr>
          <p:nvPr>
            <p:ph type="sldNum" sz="quarter" idx="12"/>
          </p:nvPr>
        </p:nvSpPr>
        <p:spPr/>
        <p:txBody>
          <a:bodyPr/>
          <a:lstStyle/>
          <a:p>
            <a:fld id="{395C78F6-B273-49E7-B51E-BC4F6F62C6BA}" type="slidenum">
              <a:rPr lang="he-IL" altLang="en-US"/>
              <a:pPr/>
              <a:t>29</a:t>
            </a:fld>
            <a:endParaRPr lang="en-IN" altLang="en-US"/>
          </a:p>
        </p:txBody>
      </p:sp>
      <p:sp>
        <p:nvSpPr>
          <p:cNvPr id="62466" name="Rectangle 2"/>
          <p:cNvSpPr>
            <a:spLocks noGrp="1" noChangeArrowheads="1"/>
          </p:cNvSpPr>
          <p:nvPr>
            <p:ph type="title"/>
          </p:nvPr>
        </p:nvSpPr>
        <p:spPr/>
        <p:txBody>
          <a:bodyPr/>
          <a:lstStyle/>
          <a:p>
            <a:r>
              <a:rPr lang="en-US" altLang="en-US"/>
              <a:t>Ajax Alternatives</a:t>
            </a:r>
          </a:p>
        </p:txBody>
      </p:sp>
      <p:sp>
        <p:nvSpPr>
          <p:cNvPr id="62467" name="Rectangle 3"/>
          <p:cNvSpPr>
            <a:spLocks noGrp="1" noChangeArrowheads="1"/>
          </p:cNvSpPr>
          <p:nvPr>
            <p:ph type="body" sz="half" idx="1"/>
          </p:nvPr>
        </p:nvSpPr>
        <p:spPr>
          <a:xfrm>
            <a:off x="395288" y="1600200"/>
            <a:ext cx="8208962" cy="4419600"/>
          </a:xfrm>
        </p:spPr>
        <p:txBody>
          <a:bodyPr/>
          <a:lstStyle/>
          <a:p>
            <a:pPr marL="533400" indent="-533400" algn="l" rtl="0">
              <a:buFont typeface="Wingdings" pitchFamily="2" charset="2"/>
              <a:buNone/>
            </a:pPr>
            <a:endParaRPr lang="en-US" altLang="en-US" sz="2800"/>
          </a:p>
          <a:p>
            <a:pPr marL="533400" indent="-533400" algn="l" rtl="0"/>
            <a:endParaRPr lang="en-US" altLang="en-US" sz="2600"/>
          </a:p>
        </p:txBody>
      </p:sp>
      <p:pic>
        <p:nvPicPr>
          <p:cNvPr id="6246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2469" name="Group 5"/>
          <p:cNvGraphicFramePr>
            <a:graphicFrameLocks noGrp="1"/>
          </p:cNvGraphicFramePr>
          <p:nvPr>
            <p:ph sz="half" idx="2"/>
          </p:nvPr>
        </p:nvGraphicFramePr>
        <p:xfrm>
          <a:off x="684213" y="1628775"/>
          <a:ext cx="7754937" cy="4228465"/>
        </p:xfrm>
        <a:graphic>
          <a:graphicData uri="http://schemas.openxmlformats.org/drawingml/2006/table">
            <a:tbl>
              <a:tblPr rtl="1"/>
              <a:tblGrid>
                <a:gridCol w="771525"/>
                <a:gridCol w="1152525"/>
                <a:gridCol w="935037"/>
                <a:gridCol w="792163"/>
                <a:gridCol w="1008062"/>
                <a:gridCol w="741363"/>
                <a:gridCol w="2354262"/>
              </a:tblGrid>
              <a:tr h="936625">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Ajax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EC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Applets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Flash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66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SVG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66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XAML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99"/>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200" b="0" i="0" u="none" strike="noStrike" cap="none" normalizeH="0" baseline="0" smtClean="0">
                          <a:ln>
                            <a:noFill/>
                          </a:ln>
                          <a:solidFill>
                            <a:schemeClr val="tx1"/>
                          </a:solidFill>
                          <a:effectLst/>
                          <a:latin typeface="Arial" charset="0"/>
                          <a:cs typeface="Arial" charset="0"/>
                        </a:rPr>
                        <a:t>XUL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EC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66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66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99"/>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Desktop-like UI</a:t>
                      </a: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EC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66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66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99"/>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Platform Independence</a:t>
                      </a:r>
                      <a:r>
                        <a:rPr kumimoji="0" lang="he-IL" altLang="en-US" sz="2400" b="0" i="0" u="none" strike="noStrike" cap="none" normalizeH="0" baseline="0" smtClean="0">
                          <a:ln>
                            <a:noFill/>
                          </a:ln>
                          <a:solidFill>
                            <a:schemeClr val="tx1"/>
                          </a:solidFill>
                          <a:effectLst/>
                          <a:latin typeface="Arial" charset="0"/>
                          <a:cs typeface="Arial" charset="0"/>
                        </a:rPr>
                        <a:t> </a:t>
                      </a:r>
                      <a:endParaRPr kumimoji="0" lang="en-IN"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EC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66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66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99"/>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Vendor Independence</a:t>
                      </a:r>
                      <a:r>
                        <a:rPr kumimoji="0" lang="he-IL" altLang="en-US" sz="2400" b="0" i="0" u="none" strike="noStrike" cap="none" normalizeH="0" baseline="0" smtClean="0">
                          <a:ln>
                            <a:noFill/>
                          </a:ln>
                          <a:solidFill>
                            <a:schemeClr val="tx1"/>
                          </a:solidFill>
                          <a:effectLst/>
                          <a:latin typeface="Arial" charset="0"/>
                          <a:cs typeface="Arial" charset="0"/>
                        </a:rPr>
                        <a:t> </a:t>
                      </a:r>
                      <a:endParaRPr kumimoji="0" lang="en-IN"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CCEC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6699FF"/>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66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CC99"/>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chemeClr val="bg1"/>
                        </a:gs>
                      </a:gsLst>
                      <a:lin ang="0" scaled="1"/>
                    </a:gradFill>
                  </a:tcPr>
                </a:tc>
                <a:tc>
                  <a:txBody>
                    <a:bodyPr/>
                    <a:lstStyle>
                      <a:lvl1pPr>
                        <a:spcBef>
                          <a:spcPct val="20000"/>
                        </a:spcBef>
                        <a:buClr>
                          <a:schemeClr val="hlink"/>
                        </a:buClr>
                        <a:buSzPct val="80000"/>
                        <a:buFont typeface="Wingdings" pitchFamily="2" charset="2"/>
                        <a:defRPr sz="2800">
                          <a:solidFill>
                            <a:schemeClr val="tx1"/>
                          </a:solidFill>
                          <a:latin typeface="Arial" charset="0"/>
                          <a:cs typeface="Arial" charset="0"/>
                        </a:defRPr>
                      </a:lvl1pPr>
                      <a:lvl2pPr>
                        <a:spcBef>
                          <a:spcPct val="20000"/>
                        </a:spcBef>
                        <a:buClr>
                          <a:schemeClr val="accent1"/>
                        </a:buClr>
                        <a:buSzPct val="7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000">
                          <a:solidFill>
                            <a:schemeClr val="tx1"/>
                          </a:solidFill>
                          <a:latin typeface="Arial" charset="0"/>
                          <a:cs typeface="Arial" charset="0"/>
                        </a:defRPr>
                      </a:lvl3pPr>
                      <a:lvl4pPr>
                        <a:spcBef>
                          <a:spcPct val="20000"/>
                        </a:spcBef>
                        <a:buClr>
                          <a:schemeClr val="hlink"/>
                        </a:buClr>
                        <a:buSzPct val="60000"/>
                        <a:buFont typeface="Wingdings" pitchFamily="2" charset="2"/>
                        <a:defRPr>
                          <a:solidFill>
                            <a:schemeClr val="tx1"/>
                          </a:solidFill>
                          <a:latin typeface="Arial" charset="0"/>
                          <a:cs typeface="Arial" charset="0"/>
                        </a:defRPr>
                      </a:lvl4pPr>
                      <a:lvl5pPr>
                        <a:spcBef>
                          <a:spcPct val="20000"/>
                        </a:spcBef>
                        <a:buClr>
                          <a:schemeClr val="bg2"/>
                        </a:buClr>
                        <a:buSzPct val="40000"/>
                        <a:buFont typeface="Wingdings" pitchFamily="2" charset="2"/>
                        <a:defRPr>
                          <a:solidFill>
                            <a:schemeClr val="tx1"/>
                          </a:solidFill>
                          <a:latin typeface="Arial" charset="0"/>
                          <a:cs typeface="Arial" charset="0"/>
                        </a:defRPr>
                      </a:lvl5pPr>
                      <a:lvl6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6pPr>
                      <a:lvl7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7pPr>
                      <a:lvl8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8pPr>
                      <a:lvl9pPr algn="r" rtl="1" fontAlgn="base">
                        <a:spcBef>
                          <a:spcPct val="20000"/>
                        </a:spcBef>
                        <a:spcAft>
                          <a:spcPct val="0"/>
                        </a:spcAft>
                        <a:buClr>
                          <a:schemeClr val="bg2"/>
                        </a:buClr>
                        <a:buSzPct val="40000"/>
                        <a:buFont typeface="Wingdings" pitchFamily="2" charset="2"/>
                        <a:defRPr>
                          <a:solidFill>
                            <a:schemeClr val="tx1"/>
                          </a:solidFill>
                          <a:latin typeface="Arial" charset="0"/>
                          <a:cs typeface="Arial" charset="0"/>
                        </a:defRPr>
                      </a:lvl9pPr>
                    </a:lstStyle>
                    <a:p>
                      <a:pPr marL="0" marR="0" lvl="0" indent="0" algn="ctr" defTabSz="914400" rtl="1"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Skill Set Transferrance</a:t>
                      </a:r>
                      <a:r>
                        <a:rPr kumimoji="0" lang="he-IL" altLang="en-US" sz="2400" b="0" i="0" u="none" strike="noStrike" cap="none" normalizeH="0" baseline="0" smtClean="0">
                          <a:ln>
                            <a:noFill/>
                          </a:ln>
                          <a:solidFill>
                            <a:schemeClr val="tx1"/>
                          </a:solidFill>
                          <a:effectLst/>
                          <a:latin typeface="Arial" charset="0"/>
                          <a:cs typeface="Arial" charset="0"/>
                        </a:rPr>
                        <a:t> </a:t>
                      </a:r>
                      <a:endParaRPr kumimoji="0" lang="en-IN" altLang="en-US" sz="24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2519" name="Picture 55"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781300"/>
            <a:ext cx="360363"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0" name="Picture 56"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781300"/>
            <a:ext cx="360363"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1" name="Picture 57"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781300"/>
            <a:ext cx="360363"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2" name="Picture 58"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781300"/>
            <a:ext cx="360363"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3" name="Picture 59"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2781300"/>
            <a:ext cx="360363"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4" name="Picture 60"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2781300"/>
            <a:ext cx="360362"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25" name="Picture 61"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3573463"/>
            <a:ext cx="360362" cy="360362"/>
          </a:xfrm>
          <a:prstGeom prst="rect">
            <a:avLst/>
          </a:prstGeom>
          <a:noFill/>
          <a:extLst>
            <a:ext uri="{909E8E84-426E-40DD-AFC4-6F175D3DCCD1}">
              <a14:hiddenFill xmlns:a14="http://schemas.microsoft.com/office/drawing/2010/main">
                <a:solidFill>
                  <a:srgbClr val="FFFFFF"/>
                </a:solidFill>
              </a14:hiddenFill>
            </a:ext>
          </a:extLst>
        </p:spPr>
      </p:pic>
      <p:pic>
        <p:nvPicPr>
          <p:cNvPr id="62526" name="Picture 62"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3573463"/>
            <a:ext cx="360363" cy="360362"/>
          </a:xfrm>
          <a:prstGeom prst="rect">
            <a:avLst/>
          </a:prstGeom>
          <a:noFill/>
          <a:extLst>
            <a:ext uri="{909E8E84-426E-40DD-AFC4-6F175D3DCCD1}">
              <a14:hiddenFill xmlns:a14="http://schemas.microsoft.com/office/drawing/2010/main">
                <a:solidFill>
                  <a:srgbClr val="FFFFFF"/>
                </a:solidFill>
              </a14:hiddenFill>
            </a:ext>
          </a:extLst>
        </p:spPr>
      </p:pic>
      <p:pic>
        <p:nvPicPr>
          <p:cNvPr id="62527" name="Picture 63"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73463"/>
            <a:ext cx="360363" cy="360362"/>
          </a:xfrm>
          <a:prstGeom prst="rect">
            <a:avLst/>
          </a:prstGeom>
          <a:noFill/>
          <a:extLst>
            <a:ext uri="{909E8E84-426E-40DD-AFC4-6F175D3DCCD1}">
              <a14:hiddenFill xmlns:a14="http://schemas.microsoft.com/office/drawing/2010/main">
                <a:solidFill>
                  <a:srgbClr val="FFFFFF"/>
                </a:solidFill>
              </a14:hiddenFill>
            </a:ext>
          </a:extLst>
        </p:spPr>
      </p:pic>
      <p:pic>
        <p:nvPicPr>
          <p:cNvPr id="62528" name="Picture 64"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4437063"/>
            <a:ext cx="360362" cy="360362"/>
          </a:xfrm>
          <a:prstGeom prst="rect">
            <a:avLst/>
          </a:prstGeom>
          <a:noFill/>
          <a:extLst>
            <a:ext uri="{909E8E84-426E-40DD-AFC4-6F175D3DCCD1}">
              <a14:hiddenFill xmlns:a14="http://schemas.microsoft.com/office/drawing/2010/main">
                <a:solidFill>
                  <a:srgbClr val="FFFFFF"/>
                </a:solidFill>
              </a14:hiddenFill>
            </a:ext>
          </a:extLst>
        </p:spPr>
      </p:pic>
      <p:pic>
        <p:nvPicPr>
          <p:cNvPr id="62529" name="Picture 65"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5229225"/>
            <a:ext cx="360362" cy="360363"/>
          </a:xfrm>
          <a:prstGeom prst="rect">
            <a:avLst/>
          </a:prstGeom>
          <a:noFill/>
          <a:extLst>
            <a:ext uri="{909E8E84-426E-40DD-AFC4-6F175D3DCCD1}">
              <a14:hiddenFill xmlns:a14="http://schemas.microsoft.com/office/drawing/2010/main">
                <a:solidFill>
                  <a:srgbClr val="FFFFFF"/>
                </a:solidFill>
              </a14:hiddenFill>
            </a:ext>
          </a:extLst>
        </p:spPr>
      </p:pic>
      <p:pic>
        <p:nvPicPr>
          <p:cNvPr id="62530" name="Picture 66" descr="BD2130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5229225"/>
            <a:ext cx="360363" cy="36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3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AJAX</a:t>
            </a:r>
          </a:p>
        </p:txBody>
      </p:sp>
      <p:sp>
        <p:nvSpPr>
          <p:cNvPr id="8" name="Slide Number Placeholder 7"/>
          <p:cNvSpPr>
            <a:spLocks noGrp="1"/>
          </p:cNvSpPr>
          <p:nvPr>
            <p:ph type="sldNum" sz="quarter" idx="12"/>
          </p:nvPr>
        </p:nvSpPr>
        <p:spPr/>
        <p:txBody>
          <a:bodyPr/>
          <a:lstStyle/>
          <a:p>
            <a:fld id="{E80F006D-4EC2-4A11-A348-7B70522EFAFC}" type="slidenum">
              <a:rPr lang="he-IL" altLang="en-US"/>
              <a:pPr/>
              <a:t>3</a:t>
            </a:fld>
            <a:endParaRPr lang="en-IN" altLang="en-US"/>
          </a:p>
        </p:txBody>
      </p:sp>
      <p:sp>
        <p:nvSpPr>
          <p:cNvPr id="9218" name="Rectangle 2"/>
          <p:cNvSpPr>
            <a:spLocks noGrp="1" noChangeArrowheads="1"/>
          </p:cNvSpPr>
          <p:nvPr>
            <p:ph type="title"/>
          </p:nvPr>
        </p:nvSpPr>
        <p:spPr/>
        <p:txBody>
          <a:bodyPr/>
          <a:lstStyle/>
          <a:p>
            <a:r>
              <a:rPr lang="en-US" altLang="en-US"/>
              <a:t>What’s Ajax</a:t>
            </a:r>
          </a:p>
        </p:txBody>
      </p:sp>
      <p:sp>
        <p:nvSpPr>
          <p:cNvPr id="9219" name="Rectangle 3"/>
          <p:cNvSpPr>
            <a:spLocks noGrp="1" noChangeArrowheads="1"/>
          </p:cNvSpPr>
          <p:nvPr>
            <p:ph type="body" sz="half" idx="1"/>
          </p:nvPr>
        </p:nvSpPr>
        <p:spPr>
          <a:xfrm>
            <a:off x="609600" y="1600200"/>
            <a:ext cx="7634288" cy="4419600"/>
          </a:xfrm>
        </p:spPr>
        <p:txBody>
          <a:bodyPr/>
          <a:lstStyle/>
          <a:p>
            <a:pPr algn="l" rtl="0"/>
            <a:r>
              <a:rPr lang="en-US" altLang="en-US" sz="2800"/>
              <a:t>Ajax may sound familiar…</a:t>
            </a:r>
          </a:p>
          <a:p>
            <a:pPr lvl="1" algn="l" rtl="0"/>
            <a:r>
              <a:rPr lang="en-US" altLang="en-US" sz="2400"/>
              <a:t>Washing Machine powder</a:t>
            </a:r>
          </a:p>
          <a:p>
            <a:pPr lvl="1" algn="l" rtl="0"/>
            <a:r>
              <a:rPr lang="en-US" altLang="en-US" sz="2400"/>
              <a:t>Dutch soccer team</a:t>
            </a:r>
          </a:p>
          <a:p>
            <a:pPr algn="l" rtl="0"/>
            <a:endParaRPr lang="en-US" altLang="en-US" sz="2400"/>
          </a:p>
        </p:txBody>
      </p:sp>
      <p:pic>
        <p:nvPicPr>
          <p:cNvPr id="9220" name="Picture 4" descr="n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50043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not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13" y="3429000"/>
            <a:ext cx="2736850" cy="2052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ja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58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anim calcmode="lin" valueType="num">
                                      <p:cBhvr additive="base">
                                        <p:cTn id="11" dur="500" fill="hold"/>
                                        <p:tgtEl>
                                          <p:spTgt spid="9220"/>
                                        </p:tgtEl>
                                        <p:attrNameLst>
                                          <p:attrName>ppt_x</p:attrName>
                                        </p:attrNameLst>
                                      </p:cBhvr>
                                      <p:tavLst>
                                        <p:tav tm="0">
                                          <p:val>
                                            <p:strVal val="#ppt_x"/>
                                          </p:val>
                                        </p:tav>
                                        <p:tav tm="100000">
                                          <p:val>
                                            <p:strVal val="#ppt_x"/>
                                          </p:val>
                                        </p:tav>
                                      </p:tavLst>
                                    </p:anim>
                                    <p:anim calcmode="lin" valueType="num">
                                      <p:cBhvr additive="base">
                                        <p:cTn id="12"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21"/>
                                        </p:tgtEl>
                                        <p:attrNameLst>
                                          <p:attrName>style.visibility</p:attrName>
                                        </p:attrNameLst>
                                      </p:cBhvr>
                                      <p:to>
                                        <p:strVal val="visible"/>
                                      </p:to>
                                    </p:set>
                                    <p:anim calcmode="lin" valueType="num">
                                      <p:cBhvr additive="base">
                                        <p:cTn id="21" dur="500" fill="hold"/>
                                        <p:tgtEl>
                                          <p:spTgt spid="9221"/>
                                        </p:tgtEl>
                                        <p:attrNameLst>
                                          <p:attrName>ppt_x</p:attrName>
                                        </p:attrNameLst>
                                      </p:cBhvr>
                                      <p:tavLst>
                                        <p:tav tm="0">
                                          <p:val>
                                            <p:strVal val="#ppt_x"/>
                                          </p:val>
                                        </p:tav>
                                        <p:tav tm="100000">
                                          <p:val>
                                            <p:strVal val="#ppt_x"/>
                                          </p:val>
                                        </p:tav>
                                      </p:tavLst>
                                    </p:anim>
                                    <p:anim calcmode="lin" valueType="num">
                                      <p:cBhvr additive="base">
                                        <p:cTn id="22"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altLang="en-US"/>
              <a:t>AJAX</a:t>
            </a:r>
          </a:p>
        </p:txBody>
      </p:sp>
      <p:sp>
        <p:nvSpPr>
          <p:cNvPr id="11" name="Slide Number Placeholder 10"/>
          <p:cNvSpPr>
            <a:spLocks noGrp="1"/>
          </p:cNvSpPr>
          <p:nvPr>
            <p:ph type="sldNum" sz="quarter" idx="12"/>
          </p:nvPr>
        </p:nvSpPr>
        <p:spPr/>
        <p:txBody>
          <a:bodyPr/>
          <a:lstStyle/>
          <a:p>
            <a:fld id="{C2DE8C51-C68D-47D8-977D-20352A961450}" type="slidenum">
              <a:rPr lang="he-IL" altLang="en-US"/>
              <a:pPr/>
              <a:t>30</a:t>
            </a:fld>
            <a:endParaRPr lang="en-IN" altLang="en-US"/>
          </a:p>
        </p:txBody>
      </p:sp>
      <p:sp>
        <p:nvSpPr>
          <p:cNvPr id="95234" name="Rectangle 2"/>
          <p:cNvSpPr>
            <a:spLocks noGrp="1" noChangeArrowheads="1"/>
          </p:cNvSpPr>
          <p:nvPr>
            <p:ph type="title"/>
          </p:nvPr>
        </p:nvSpPr>
        <p:spPr/>
        <p:txBody>
          <a:bodyPr/>
          <a:lstStyle/>
          <a:p>
            <a:r>
              <a:rPr lang="en-US" altLang="en-US"/>
              <a:t>Raw XMLHttpRequest</a:t>
            </a:r>
          </a:p>
        </p:txBody>
      </p:sp>
      <p:sp>
        <p:nvSpPr>
          <p:cNvPr id="95235" name="Rectangle 3"/>
          <p:cNvSpPr>
            <a:spLocks noGrp="1" noChangeArrowheads="1"/>
          </p:cNvSpPr>
          <p:nvPr>
            <p:ph type="body" sz="half" idx="1"/>
          </p:nvPr>
        </p:nvSpPr>
        <p:spPr>
          <a:xfrm>
            <a:off x="395288" y="1412875"/>
            <a:ext cx="8208962" cy="431800"/>
          </a:xfrm>
        </p:spPr>
        <p:txBody>
          <a:bodyPr/>
          <a:lstStyle/>
          <a:p>
            <a:pPr algn="l" rtl="0">
              <a:lnSpc>
                <a:spcPct val="90000"/>
              </a:lnSpc>
            </a:pPr>
            <a:r>
              <a:rPr lang="en-US" altLang="en-US" sz="2400"/>
              <a:t>The JavaScript File (voteRaw.js)</a:t>
            </a:r>
          </a:p>
        </p:txBody>
      </p:sp>
      <p:pic>
        <p:nvPicPr>
          <p:cNvPr id="95236"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95237" name="Picture 5" descr="example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16113"/>
            <a:ext cx="7353300" cy="4083050"/>
          </a:xfrm>
          <a:prstGeom prst="rect">
            <a:avLst/>
          </a:prstGeom>
          <a:noFill/>
          <a:extLst>
            <a:ext uri="{909E8E84-426E-40DD-AFC4-6F175D3DCCD1}">
              <a14:hiddenFill xmlns:a14="http://schemas.microsoft.com/office/drawing/2010/main">
                <a:solidFill>
                  <a:srgbClr val="FFFFFF"/>
                </a:solidFill>
              </a14:hiddenFill>
            </a:ext>
          </a:extLst>
        </p:spPr>
      </p:pic>
      <p:sp>
        <p:nvSpPr>
          <p:cNvPr id="95238" name="Text Box 6"/>
          <p:cNvSpPr txBox="1">
            <a:spLocks noChangeArrowheads="1"/>
          </p:cNvSpPr>
          <p:nvPr/>
        </p:nvSpPr>
        <p:spPr bwMode="auto">
          <a:xfrm>
            <a:off x="900113" y="1773238"/>
            <a:ext cx="2592387"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function castVote(rank)</a:t>
            </a:r>
          </a:p>
        </p:txBody>
      </p:sp>
      <p:sp>
        <p:nvSpPr>
          <p:cNvPr id="95239" name="Text Box 7"/>
          <p:cNvSpPr txBox="1">
            <a:spLocks noChangeArrowheads="1"/>
          </p:cNvSpPr>
          <p:nvPr/>
        </p:nvSpPr>
        <p:spPr bwMode="auto">
          <a:xfrm>
            <a:off x="323850" y="2276475"/>
            <a:ext cx="8569325" cy="14652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req = window.XMLHttpRequest ? </a:t>
            </a:r>
          </a:p>
          <a:p>
            <a:pPr algn="l" rtl="0"/>
            <a:r>
              <a:rPr lang="en-US" altLang="en-US"/>
              <a:t>new XMLHttpRequest() : new ActiveXObject("Microsoft.XMLHTTP");</a:t>
            </a:r>
          </a:p>
          <a:p>
            <a:pPr algn="l" rtl="0"/>
            <a:r>
              <a:rPr lang="en-US" altLang="en-US"/>
              <a:t>req.onreadystatechange = handleResponse;</a:t>
            </a:r>
          </a:p>
          <a:p>
            <a:pPr algn="l" rtl="0"/>
            <a:r>
              <a:rPr lang="en-US" altLang="en-US"/>
              <a:t>req.open("GET","http://127.0.0.1:8080/calcVotes.jsp?rank="+rank, true);</a:t>
            </a:r>
          </a:p>
          <a:p>
            <a:pPr algn="l" rtl="0"/>
            <a:r>
              <a:rPr lang="en-US" altLang="en-US"/>
              <a:t>req.send(null);</a:t>
            </a:r>
          </a:p>
        </p:txBody>
      </p:sp>
      <p:sp>
        <p:nvSpPr>
          <p:cNvPr id="95240" name="Text Box 8"/>
          <p:cNvSpPr txBox="1">
            <a:spLocks noChangeArrowheads="1"/>
          </p:cNvSpPr>
          <p:nvPr/>
        </p:nvSpPr>
        <p:spPr bwMode="auto">
          <a:xfrm>
            <a:off x="395288" y="3357563"/>
            <a:ext cx="8245475" cy="28384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if (req.readyState == 4) {</a:t>
            </a:r>
          </a:p>
          <a:p>
            <a:pPr algn="l" rtl="0"/>
            <a:r>
              <a:rPr lang="en-US" altLang="en-US"/>
              <a:t> if (req.status == 200) {</a:t>
            </a:r>
          </a:p>
          <a:p>
            <a:pPr algn="l" rtl="0"/>
            <a:r>
              <a:rPr lang="en-US" altLang="en-US"/>
              <a:t>   response = req.responseXML.documentElement;</a:t>
            </a:r>
          </a:p>
          <a:p>
            <a:pPr algn="l" rtl="0"/>
            <a:r>
              <a:rPr lang="en-US" altLang="en-US"/>
              <a:t>   table=document.getElementById("votes");</a:t>
            </a:r>
          </a:p>
          <a:p>
            <a:pPr algn="l" rtl="0"/>
            <a:r>
              <a:rPr lang="en-US" altLang="en-US"/>
              <a:t>   linux='Linux:&lt;b&gt; '+response.getElementsByTagName('linux')[0].firstChild.data</a:t>
            </a:r>
          </a:p>
          <a:p>
            <a:pPr algn="l" rtl="0"/>
            <a:r>
              <a:rPr lang="en-US" altLang="en-US"/>
              <a:t>…</a:t>
            </a:r>
          </a:p>
          <a:p>
            <a:pPr algn="l" rtl="0"/>
            <a:r>
              <a:rPr lang="en-US" altLang="en-US"/>
              <a:t>…</a:t>
            </a:r>
          </a:p>
          <a:p>
            <a:pPr algn="l" rtl="0"/>
            <a:r>
              <a:rPr lang="en-US" altLang="en-US"/>
              <a:t>table.rows[1].cells[0].innerHTML=linux;</a:t>
            </a:r>
          </a:p>
          <a:p>
            <a:pPr algn="l" rtl="0"/>
            <a:r>
              <a:rPr lang="en-US" altLang="en-US"/>
              <a:t>table.rows[2].cells[0].innerHTML=windows;</a:t>
            </a:r>
          </a:p>
          <a:p>
            <a:pPr algn="l" rtl="0"/>
            <a:r>
              <a:rPr lang="en-US" altLang="en-US"/>
              <a:t>…</a:t>
            </a:r>
          </a:p>
        </p:txBody>
      </p:sp>
      <p:sp>
        <p:nvSpPr>
          <p:cNvPr id="95241" name="Text Box 9"/>
          <p:cNvSpPr txBox="1">
            <a:spLocks noChangeArrowheads="1"/>
          </p:cNvSpPr>
          <p:nvPr/>
        </p:nvSpPr>
        <p:spPr bwMode="auto">
          <a:xfrm>
            <a:off x="1908175" y="3357563"/>
            <a:ext cx="2951163"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function handleResponse()</a:t>
            </a:r>
          </a:p>
        </p:txBody>
      </p:sp>
    </p:spTree>
    <p:extLst>
      <p:ext uri="{BB962C8B-B14F-4D97-AF65-F5344CB8AC3E}">
        <p14:creationId xmlns:p14="http://schemas.microsoft.com/office/powerpoint/2010/main" val="2964762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slide(fromBottom)">
                                      <p:cBhvr>
                                        <p:cTn id="7" dur="500"/>
                                        <p:tgtEl>
                                          <p:spTgt spid="95238"/>
                                        </p:tgtEl>
                                      </p:cBhvr>
                                    </p:animEffect>
                                  </p:childTnLst>
                                  <p:subTnLst>
                                    <p:set>
                                      <p:cBhvr override="childStyle">
                                        <p:cTn dur="1" fill="hold" display="0" masterRel="nextClick" afterEffect="1"/>
                                        <p:tgtEl>
                                          <p:spTgt spid="9523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slide(fromBottom)">
                                      <p:cBhvr>
                                        <p:cTn id="12" dur="500"/>
                                        <p:tgtEl>
                                          <p:spTgt spid="95239"/>
                                        </p:tgtEl>
                                      </p:cBhvr>
                                    </p:animEffect>
                                  </p:childTnLst>
                                  <p:subTnLst>
                                    <p:set>
                                      <p:cBhvr override="childStyle">
                                        <p:cTn dur="1" fill="hold" display="0" masterRel="nextClick" afterEffect="1"/>
                                        <p:tgtEl>
                                          <p:spTgt spid="9523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5241"/>
                                        </p:tgtEl>
                                        <p:attrNameLst>
                                          <p:attrName>style.visibility</p:attrName>
                                        </p:attrNameLst>
                                      </p:cBhvr>
                                      <p:to>
                                        <p:strVal val="visible"/>
                                      </p:to>
                                    </p:set>
                                    <p:animEffect transition="in" filter="slide(fromBottom)">
                                      <p:cBhvr>
                                        <p:cTn id="17" dur="500"/>
                                        <p:tgtEl>
                                          <p:spTgt spid="95241"/>
                                        </p:tgtEl>
                                      </p:cBhvr>
                                    </p:animEffect>
                                  </p:childTnLst>
                                  <p:subTnLst>
                                    <p:set>
                                      <p:cBhvr override="childStyle">
                                        <p:cTn dur="1" fill="hold" display="0" masterRel="nextClick" afterEffect="1"/>
                                        <p:tgtEl>
                                          <p:spTgt spid="9524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5240"/>
                                        </p:tgtEl>
                                        <p:attrNameLst>
                                          <p:attrName>style.visibility</p:attrName>
                                        </p:attrNameLst>
                                      </p:cBhvr>
                                      <p:to>
                                        <p:strVal val="visible"/>
                                      </p:to>
                                    </p:set>
                                    <p:animEffect transition="in" filter="slide(fromBottom)">
                                      <p:cBhvr>
                                        <p:cTn id="22" dur="500"/>
                                        <p:tgtEl>
                                          <p:spTgt spid="95240"/>
                                        </p:tgtEl>
                                      </p:cBhvr>
                                    </p:animEffect>
                                  </p:childTnLst>
                                  <p:subTnLst>
                                    <p:set>
                                      <p:cBhvr override="childStyle">
                                        <p:cTn dur="1" fill="hold" display="0" masterRel="nextClick" afterEffect="1"/>
                                        <p:tgtEl>
                                          <p:spTgt spid="952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p:bldP spid="95239" grpId="0" animBg="1"/>
      <p:bldP spid="95240" grpId="0" animBg="1"/>
      <p:bldP spid="952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AJAX</a:t>
            </a:r>
          </a:p>
        </p:txBody>
      </p:sp>
      <p:sp>
        <p:nvSpPr>
          <p:cNvPr id="8" name="Slide Number Placeholder 7"/>
          <p:cNvSpPr>
            <a:spLocks noGrp="1"/>
          </p:cNvSpPr>
          <p:nvPr>
            <p:ph type="sldNum" sz="quarter" idx="12"/>
          </p:nvPr>
        </p:nvSpPr>
        <p:spPr/>
        <p:txBody>
          <a:bodyPr/>
          <a:lstStyle/>
          <a:p>
            <a:fld id="{909FE298-691A-4734-B3AE-ED6A2790E6EA}" type="slidenum">
              <a:rPr lang="he-IL" altLang="en-US"/>
              <a:pPr/>
              <a:t>31</a:t>
            </a:fld>
            <a:endParaRPr lang="en-IN" altLang="en-US"/>
          </a:p>
        </p:txBody>
      </p:sp>
      <p:sp>
        <p:nvSpPr>
          <p:cNvPr id="97282" name="Rectangle 2"/>
          <p:cNvSpPr>
            <a:spLocks noGrp="1" noChangeArrowheads="1"/>
          </p:cNvSpPr>
          <p:nvPr>
            <p:ph type="title"/>
          </p:nvPr>
        </p:nvSpPr>
        <p:spPr/>
        <p:txBody>
          <a:bodyPr/>
          <a:lstStyle/>
          <a:p>
            <a:r>
              <a:rPr lang="en-US" altLang="en-US"/>
              <a:t>Raw XMLHttpRequest</a:t>
            </a:r>
          </a:p>
        </p:txBody>
      </p:sp>
      <p:sp>
        <p:nvSpPr>
          <p:cNvPr id="97283" name="Rectangle 3"/>
          <p:cNvSpPr>
            <a:spLocks noGrp="1" noChangeArrowheads="1"/>
          </p:cNvSpPr>
          <p:nvPr>
            <p:ph type="body" sz="half" idx="1"/>
          </p:nvPr>
        </p:nvSpPr>
        <p:spPr>
          <a:xfrm>
            <a:off x="395288" y="1412875"/>
            <a:ext cx="8208962" cy="4752975"/>
          </a:xfrm>
        </p:spPr>
        <p:txBody>
          <a:bodyPr/>
          <a:lstStyle/>
          <a:p>
            <a:pPr algn="l" rtl="0"/>
            <a:r>
              <a:rPr lang="en-US" altLang="en-US" sz="2400"/>
              <a:t>The HTML File – Pretty long boring HTML Stuff…</a:t>
            </a:r>
          </a:p>
          <a:p>
            <a:pPr lvl="1" algn="l" rtl="0"/>
            <a:r>
              <a:rPr lang="en-US" altLang="en-US" sz="2200"/>
              <a:t>Only 2 related things:</a:t>
            </a:r>
          </a:p>
          <a:p>
            <a:pPr lvl="1" algn="l" rtl="0"/>
            <a:r>
              <a:rPr lang="en-US" altLang="en-US" sz="2200"/>
              <a:t>At the &lt;head&gt; section we put a link to the file we created:</a:t>
            </a:r>
          </a:p>
          <a:p>
            <a:pPr lvl="1" algn="l" rtl="0"/>
            <a:endParaRPr lang="en-US" altLang="en-US" sz="2200"/>
          </a:p>
          <a:p>
            <a:pPr lvl="1" algn="l" rtl="0"/>
            <a:r>
              <a:rPr lang="en-US" altLang="en-US" sz="2200"/>
              <a:t>At the Vote form we link the links to the functions in the JavaScript file:</a:t>
            </a:r>
          </a:p>
          <a:p>
            <a:pPr lvl="1" algn="l" rtl="0"/>
            <a:endParaRPr lang="en-US" altLang="en-US" sz="2000"/>
          </a:p>
        </p:txBody>
      </p:sp>
      <p:pic>
        <p:nvPicPr>
          <p:cNvPr id="97284"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
        <p:nvSpPr>
          <p:cNvPr id="97285" name="Text Box 5"/>
          <p:cNvSpPr txBox="1">
            <a:spLocks noChangeArrowheads="1"/>
          </p:cNvSpPr>
          <p:nvPr/>
        </p:nvSpPr>
        <p:spPr bwMode="auto">
          <a:xfrm>
            <a:off x="1258888" y="2708275"/>
            <a:ext cx="5976937"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&lt;script type="text/javascript" src="voteRaw.js"&gt;&lt;/script&gt;</a:t>
            </a:r>
          </a:p>
        </p:txBody>
      </p:sp>
      <p:sp>
        <p:nvSpPr>
          <p:cNvPr id="97286" name="Text Box 6"/>
          <p:cNvSpPr txBox="1">
            <a:spLocks noChangeArrowheads="1"/>
          </p:cNvSpPr>
          <p:nvPr/>
        </p:nvSpPr>
        <p:spPr bwMode="auto">
          <a:xfrm>
            <a:off x="1476375" y="4076700"/>
            <a:ext cx="6048375" cy="14652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en-US"/>
              <a:t>&lt;tr&gt;</a:t>
            </a:r>
          </a:p>
          <a:p>
            <a:pPr algn="l" rtl="0"/>
            <a:r>
              <a:rPr lang="en-US" altLang="en-US"/>
              <a:t>&lt;td class="sidemenuitem" width="134" align="center"&gt;</a:t>
            </a:r>
          </a:p>
          <a:p>
            <a:pPr algn="l" rtl="0"/>
            <a:r>
              <a:rPr lang="en-US" altLang="en-US"/>
              <a:t>&lt;a href="#" onclick="castVote(1); return false;"&gt;</a:t>
            </a:r>
          </a:p>
          <a:p>
            <a:pPr algn="l" rtl="0"/>
            <a:r>
              <a:rPr lang="en-US" altLang="en-US"/>
              <a:t>Penguin Guy&lt;/a&gt;&lt;/td&gt;</a:t>
            </a:r>
          </a:p>
          <a:p>
            <a:pPr algn="l" rtl="0"/>
            <a:r>
              <a:rPr lang="en-US" altLang="en-US"/>
              <a:t>&lt;/tr&gt;</a:t>
            </a:r>
          </a:p>
        </p:txBody>
      </p:sp>
    </p:spTree>
    <p:extLst>
      <p:ext uri="{BB962C8B-B14F-4D97-AF65-F5344CB8AC3E}">
        <p14:creationId xmlns:p14="http://schemas.microsoft.com/office/powerpoint/2010/main" val="1865731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EEDE9CEC-8311-4758-8BD5-3D4717728883}" type="slidenum">
              <a:rPr lang="he-IL" altLang="en-US"/>
              <a:pPr/>
              <a:t>4</a:t>
            </a:fld>
            <a:endParaRPr lang="en-IN" altLang="en-US"/>
          </a:p>
        </p:txBody>
      </p:sp>
      <p:sp>
        <p:nvSpPr>
          <p:cNvPr id="11266" name="Rectangle 2"/>
          <p:cNvSpPr>
            <a:spLocks noGrp="1" noChangeArrowheads="1"/>
          </p:cNvSpPr>
          <p:nvPr>
            <p:ph type="title"/>
          </p:nvPr>
        </p:nvSpPr>
        <p:spPr/>
        <p:txBody>
          <a:bodyPr/>
          <a:lstStyle/>
          <a:p>
            <a:r>
              <a:rPr lang="en-US" altLang="en-US"/>
              <a:t>What’s Ajax</a:t>
            </a:r>
          </a:p>
        </p:txBody>
      </p:sp>
      <p:sp>
        <p:nvSpPr>
          <p:cNvPr id="11267" name="Rectangle 3"/>
          <p:cNvSpPr>
            <a:spLocks noGrp="1" noChangeArrowheads="1"/>
          </p:cNvSpPr>
          <p:nvPr>
            <p:ph type="body" sz="half" idx="1"/>
          </p:nvPr>
        </p:nvSpPr>
        <p:spPr>
          <a:xfrm>
            <a:off x="395288" y="1600200"/>
            <a:ext cx="8208962" cy="4419600"/>
          </a:xfrm>
        </p:spPr>
        <p:txBody>
          <a:bodyPr>
            <a:normAutofit lnSpcReduction="10000"/>
          </a:bodyPr>
          <a:lstStyle/>
          <a:p>
            <a:pPr algn="l" rtl="0"/>
            <a:r>
              <a:rPr lang="en-US" altLang="en-US" sz="2800"/>
              <a:t>Ajax is the </a:t>
            </a:r>
            <a:r>
              <a:rPr lang="en-US" altLang="en-US" sz="2800" i="1"/>
              <a:t>buzzword</a:t>
            </a:r>
            <a:r>
              <a:rPr lang="en-US" altLang="en-US" sz="2800"/>
              <a:t> of the moment among web developers </a:t>
            </a:r>
          </a:p>
          <a:p>
            <a:pPr algn="l" rtl="0"/>
            <a:r>
              <a:rPr lang="en-US" altLang="en-US" sz="2800"/>
              <a:t>It Stands for </a:t>
            </a:r>
            <a:r>
              <a:rPr lang="en-US" altLang="en-US" sz="2800" b="1" i="1">
                <a:solidFill>
                  <a:schemeClr val="folHlink"/>
                </a:solidFill>
              </a:rPr>
              <a:t>A</a:t>
            </a:r>
            <a:r>
              <a:rPr lang="en-US" altLang="en-US" sz="2800" i="1">
                <a:solidFill>
                  <a:schemeClr val="folHlink"/>
                </a:solidFill>
              </a:rPr>
              <a:t>synchronous </a:t>
            </a:r>
            <a:r>
              <a:rPr lang="en-US" altLang="en-US" sz="2800" b="1" i="1">
                <a:solidFill>
                  <a:schemeClr val="folHlink"/>
                </a:solidFill>
              </a:rPr>
              <a:t>J</a:t>
            </a:r>
            <a:r>
              <a:rPr lang="en-US" altLang="en-US" sz="2800" i="1">
                <a:solidFill>
                  <a:schemeClr val="folHlink"/>
                </a:solidFill>
              </a:rPr>
              <a:t>avaScript </a:t>
            </a:r>
            <a:r>
              <a:rPr lang="en-US" altLang="en-US" sz="2800" b="1" i="1">
                <a:solidFill>
                  <a:schemeClr val="folHlink"/>
                </a:solidFill>
              </a:rPr>
              <a:t>A</a:t>
            </a:r>
            <a:r>
              <a:rPr lang="en-US" altLang="en-US" sz="2800" i="1">
                <a:solidFill>
                  <a:schemeClr val="folHlink"/>
                </a:solidFill>
              </a:rPr>
              <a:t>nd </a:t>
            </a:r>
            <a:r>
              <a:rPr lang="en-US" altLang="en-US" sz="2800" b="1" i="1">
                <a:solidFill>
                  <a:schemeClr val="folHlink"/>
                </a:solidFill>
              </a:rPr>
              <a:t>X</a:t>
            </a:r>
            <a:r>
              <a:rPr lang="en-US" altLang="en-US" sz="2800" i="1">
                <a:solidFill>
                  <a:schemeClr val="folHlink"/>
                </a:solidFill>
              </a:rPr>
              <a:t>ML</a:t>
            </a:r>
          </a:p>
          <a:p>
            <a:pPr algn="l" rtl="0"/>
            <a:r>
              <a:rPr lang="en-US" altLang="en-US" sz="2800"/>
              <a:t>Jesse James Garrett invented this bad acronym in Feb 2005 to describe its use by Google.</a:t>
            </a:r>
          </a:p>
          <a:p>
            <a:pPr algn="l" rtl="0"/>
            <a:r>
              <a:rPr lang="en-US" altLang="en-US" sz="2800"/>
              <a:t>Most of the Ajax world is focused on the client side, and "</a:t>
            </a:r>
            <a:r>
              <a:rPr lang="en-US" altLang="en-US" sz="2800" i="1"/>
              <a:t>ooooh ahhhh</a:t>
            </a:r>
            <a:r>
              <a:rPr lang="en-US" altLang="en-US" sz="2800"/>
              <a:t>" effects </a:t>
            </a:r>
            <a:r>
              <a:rPr lang="en-US" altLang="en-US" sz="2800">
                <a:sym typeface="Wingdings" pitchFamily="2" charset="2"/>
              </a:rPr>
              <a:t></a:t>
            </a:r>
            <a:r>
              <a:rPr lang="en-US" altLang="en-US" sz="2800"/>
              <a:t> </a:t>
            </a:r>
          </a:p>
          <a:p>
            <a:pPr algn="l" rtl="0"/>
            <a:r>
              <a:rPr lang="en-US" altLang="en-US" sz="2800"/>
              <a:t>Lets see some of these effects!</a:t>
            </a:r>
          </a:p>
        </p:txBody>
      </p:sp>
      <p:pic>
        <p:nvPicPr>
          <p:cNvPr id="1126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20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slide(fromBottom)">
                                      <p:cBhvr>
                                        <p:cTn id="7" dur="500"/>
                                        <p:tgtEl>
                                          <p:spTgt spid="1126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slide(fromBottom)">
                                      <p:cBhvr>
                                        <p:cTn id="10" dur="500"/>
                                        <p:tgtEl>
                                          <p:spTgt spid="112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5" dur="500"/>
                                        <p:tgtEl>
                                          <p:spTgt spid="112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nodeType="clickEffect">
                                  <p:stCondLst>
                                    <p:cond delay="0"/>
                                  </p:stCondLst>
                                  <p:childTnLst>
                                    <p:set>
                                      <p:cBhvr>
                                        <p:cTn id="19" dur="1" fill="hold">
                                          <p:stCondLst>
                                            <p:cond delay="0"/>
                                          </p:stCondLst>
                                        </p:cTn>
                                        <p:tgtEl>
                                          <p:spTgt spid="11267">
                                            <p:txEl>
                                              <p:pRg st="4" end="4"/>
                                            </p:txEl>
                                          </p:spTgt>
                                        </p:tgtEl>
                                        <p:attrNameLst>
                                          <p:attrName>style.visibility</p:attrName>
                                        </p:attrNameLst>
                                      </p:cBhvr>
                                      <p:to>
                                        <p:strVal val="visible"/>
                                      </p:to>
                                    </p:set>
                                    <p:anim calcmode="lin" valueType="num">
                                      <p:cBhvr>
                                        <p:cTn id="20" dur="500" fill="hold"/>
                                        <p:tgtEl>
                                          <p:spTgt spid="11267">
                                            <p:txEl>
                                              <p:pRg st="4" end="4"/>
                                            </p:txEl>
                                          </p:spTgt>
                                        </p:tgtEl>
                                        <p:attrNameLst>
                                          <p:attrName>ppt_w</p:attrName>
                                        </p:attrNameLst>
                                      </p:cBhvr>
                                      <p:tavLst>
                                        <p:tav tm="0">
                                          <p:val>
                                            <p:fltVal val="0"/>
                                          </p:val>
                                        </p:tav>
                                        <p:tav tm="100000">
                                          <p:val>
                                            <p:strVal val="#ppt_w"/>
                                          </p:val>
                                        </p:tav>
                                      </p:tavLst>
                                    </p:anim>
                                    <p:anim calcmode="lin" valueType="num">
                                      <p:cBhvr>
                                        <p:cTn id="21" dur="500" fill="hold"/>
                                        <p:tgtEl>
                                          <p:spTgt spid="11267">
                                            <p:txEl>
                                              <p:pRg st="4" end="4"/>
                                            </p:txEl>
                                          </p:spTgt>
                                        </p:tgtEl>
                                        <p:attrNameLst>
                                          <p:attrName>ppt_h</p:attrName>
                                        </p:attrNameLst>
                                      </p:cBhvr>
                                      <p:tavLst>
                                        <p:tav tm="0">
                                          <p:val>
                                            <p:fltVal val="0"/>
                                          </p:val>
                                        </p:tav>
                                        <p:tav tm="100000">
                                          <p:val>
                                            <p:strVal val="#ppt_h"/>
                                          </p:val>
                                        </p:tav>
                                      </p:tavLst>
                                    </p:anim>
                                    <p:animEffect transition="in" filter="fade">
                                      <p:cBhvr>
                                        <p:cTn id="22"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r>
              <a:rPr lang="en-US" altLang="en-US"/>
              <a:t>AJAX</a:t>
            </a:r>
          </a:p>
        </p:txBody>
      </p:sp>
      <p:sp>
        <p:nvSpPr>
          <p:cNvPr id="16" name="Slide Number Placeholder 15"/>
          <p:cNvSpPr>
            <a:spLocks noGrp="1"/>
          </p:cNvSpPr>
          <p:nvPr>
            <p:ph type="sldNum" sz="quarter" idx="12"/>
          </p:nvPr>
        </p:nvSpPr>
        <p:spPr/>
        <p:txBody>
          <a:bodyPr/>
          <a:lstStyle/>
          <a:p>
            <a:fld id="{D9AA7BAA-3012-40C9-85BE-024F40003D7C}" type="slidenum">
              <a:rPr lang="he-IL" altLang="en-US"/>
              <a:pPr/>
              <a:t>5</a:t>
            </a:fld>
            <a:endParaRPr lang="en-IN" altLang="en-US"/>
          </a:p>
        </p:txBody>
      </p:sp>
      <p:sp>
        <p:nvSpPr>
          <p:cNvPr id="13314" name="Rectangle 2"/>
          <p:cNvSpPr>
            <a:spLocks noGrp="1" noChangeArrowheads="1"/>
          </p:cNvSpPr>
          <p:nvPr>
            <p:ph type="title" sz="quarter"/>
          </p:nvPr>
        </p:nvSpPr>
        <p:spPr/>
        <p:txBody>
          <a:bodyPr/>
          <a:lstStyle/>
          <a:p>
            <a:r>
              <a:rPr lang="en-US" altLang="en-US"/>
              <a:t>What’s Ajax</a:t>
            </a:r>
          </a:p>
        </p:txBody>
      </p:sp>
      <p:pic>
        <p:nvPicPr>
          <p:cNvPr id="13315" name="googlesuggest.avi">
            <a:hlinkClick r:id="" action="ppaction://media"/>
          </p:cNvPr>
          <p:cNvPicPr>
            <a:picLocks noGrp="1" noRot="1" noChangeAspect="1" noChangeArrowheads="1"/>
          </p:cNvPicPr>
          <p:nvPr>
            <p:ph sz="quarter" idx="1"/>
            <a:videoFile r:link="rId1"/>
          </p:nvPr>
        </p:nvPicPr>
        <p:blipFill>
          <a:blip r:embed="rId8">
            <a:extLst>
              <a:ext uri="{28A0092B-C50C-407E-A947-70E740481C1C}">
                <a14:useLocalDpi xmlns:a14="http://schemas.microsoft.com/office/drawing/2010/main" val="0"/>
              </a:ext>
            </a:extLst>
          </a:blip>
          <a:srcRect/>
          <a:stretch>
            <a:fillRect/>
          </a:stretch>
        </p:blipFill>
        <p:spPr>
          <a:xfrm>
            <a:off x="611188" y="1844675"/>
            <a:ext cx="2362200" cy="17716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6" name="live.avi">
            <a:hlinkClick r:id="" action="ppaction://media"/>
          </p:cNvPr>
          <p:cNvPicPr>
            <a:picLocks noGrp="1" noRot="1" noChangeAspect="1" noChangeArrowheads="1"/>
          </p:cNvPicPr>
          <p:nvPr>
            <p:ph sz="quarter" idx="2"/>
            <a:videoFile r:link="rId2"/>
          </p:nvPr>
        </p:nvPicPr>
        <p:blipFill>
          <a:blip r:embed="rId9">
            <a:extLst>
              <a:ext uri="{28A0092B-C50C-407E-A947-70E740481C1C}">
                <a14:useLocalDpi xmlns:a14="http://schemas.microsoft.com/office/drawing/2010/main" val="0"/>
              </a:ext>
            </a:extLst>
          </a:blip>
          <a:srcRect/>
          <a:stretch>
            <a:fillRect/>
          </a:stretch>
        </p:blipFill>
        <p:spPr>
          <a:xfrm>
            <a:off x="5724525" y="1844675"/>
            <a:ext cx="2354263" cy="17668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7" name="write.avi">
            <a:hlinkClick r:id="" action="ppaction://media"/>
          </p:cNvPr>
          <p:cNvPicPr>
            <a:picLocks noGrp="1" noRot="1" noChangeAspect="1" noChangeArrowheads="1"/>
          </p:cNvPicPr>
          <p:nvPr>
            <p:ph sz="quarter" idx="3"/>
            <a:videoFile r:link="rId3"/>
          </p:nvPr>
        </p:nvPicPr>
        <p:blipFill>
          <a:blip r:embed="rId10">
            <a:extLst>
              <a:ext uri="{28A0092B-C50C-407E-A947-70E740481C1C}">
                <a14:useLocalDpi xmlns:a14="http://schemas.microsoft.com/office/drawing/2010/main" val="0"/>
              </a:ext>
            </a:extLst>
          </a:blip>
          <a:srcRect/>
          <a:stretch>
            <a:fillRect/>
          </a:stretch>
        </p:blipFill>
        <p:spPr>
          <a:xfrm>
            <a:off x="611188" y="4149725"/>
            <a:ext cx="2433637" cy="18256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8" name="Picture 6" descr="aja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
        <p:nvSpPr>
          <p:cNvPr id="13319" name="Text Box 7"/>
          <p:cNvSpPr txBox="1">
            <a:spLocks noChangeArrowheads="1"/>
          </p:cNvSpPr>
          <p:nvPr/>
        </p:nvSpPr>
        <p:spPr bwMode="auto">
          <a:xfrm>
            <a:off x="684213" y="1412875"/>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u="sng"/>
              <a:t>Google Suggest</a:t>
            </a:r>
          </a:p>
        </p:txBody>
      </p:sp>
      <p:sp>
        <p:nvSpPr>
          <p:cNvPr id="13320" name="Text Box 8"/>
          <p:cNvSpPr txBox="1">
            <a:spLocks noChangeArrowheads="1"/>
          </p:cNvSpPr>
          <p:nvPr/>
        </p:nvSpPr>
        <p:spPr bwMode="auto">
          <a:xfrm>
            <a:off x="6011863" y="1412875"/>
            <a:ext cx="159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Microsoft Live</a:t>
            </a:r>
          </a:p>
        </p:txBody>
      </p:sp>
      <p:sp>
        <p:nvSpPr>
          <p:cNvPr id="13321" name="Text Box 9"/>
          <p:cNvSpPr txBox="1">
            <a:spLocks noChangeArrowheads="1"/>
          </p:cNvSpPr>
          <p:nvPr/>
        </p:nvSpPr>
        <p:spPr bwMode="auto">
          <a:xfrm>
            <a:off x="1187450" y="3716338"/>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Writely</a:t>
            </a:r>
          </a:p>
        </p:txBody>
      </p:sp>
      <p:pic>
        <p:nvPicPr>
          <p:cNvPr id="13322" name="googlemap.avi">
            <a:hlinkClick r:id="" action="ppaction://media"/>
          </p:cNvPr>
          <p:cNvPicPr>
            <a:picLocks noGrp="1" noRot="1" noChangeAspect="1" noChangeArrowheads="1"/>
          </p:cNvPicPr>
          <p:nvPr>
            <p:ph sz="quarter" idx="4"/>
            <a:videoFile r:link="rId4"/>
          </p:nvPr>
        </p:nvPicPr>
        <p:blipFill>
          <a:blip r:embed="rId12">
            <a:extLst>
              <a:ext uri="{28A0092B-C50C-407E-A947-70E740481C1C}">
                <a14:useLocalDpi xmlns:a14="http://schemas.microsoft.com/office/drawing/2010/main" val="0"/>
              </a:ext>
            </a:extLst>
          </a:blip>
          <a:srcRect/>
          <a:stretch>
            <a:fillRect/>
          </a:stretch>
        </p:blipFill>
        <p:spPr>
          <a:xfrm>
            <a:off x="3203575" y="4149725"/>
            <a:ext cx="2427288" cy="18208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3" name="Text Box 11"/>
          <p:cNvSpPr txBox="1">
            <a:spLocks noChangeArrowheads="1"/>
          </p:cNvSpPr>
          <p:nvPr/>
        </p:nvSpPr>
        <p:spPr bwMode="auto">
          <a:xfrm>
            <a:off x="3563938" y="371633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Google Maps</a:t>
            </a:r>
          </a:p>
        </p:txBody>
      </p:sp>
      <p:sp>
        <p:nvSpPr>
          <p:cNvPr id="13324" name="Text Box 12"/>
          <p:cNvSpPr txBox="1">
            <a:spLocks noChangeArrowheads="1"/>
          </p:cNvSpPr>
          <p:nvPr/>
        </p:nvSpPr>
        <p:spPr bwMode="auto">
          <a:xfrm>
            <a:off x="3708400" y="2349500"/>
            <a:ext cx="1187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folHlink"/>
                </a:solidFill>
              </a:rPr>
              <a:t>Examples </a:t>
            </a:r>
          </a:p>
          <a:p>
            <a:pPr algn="ctr"/>
            <a:r>
              <a:rPr lang="en-US" altLang="en-US">
                <a:solidFill>
                  <a:schemeClr val="folHlink"/>
                </a:solidFill>
              </a:rPr>
              <a:t>From the Web</a:t>
            </a:r>
          </a:p>
        </p:txBody>
      </p:sp>
      <p:pic>
        <p:nvPicPr>
          <p:cNvPr id="13325" name="gmail.avi">
            <a:hlinkClick r:id="" action="ppaction://media"/>
          </p:cNvPr>
          <p:cNvPicPr>
            <a:picLocks noRot="1" noChangeAspect="1" noChangeArrowheads="1"/>
          </p:cNvPicPr>
          <p:nvPr>
            <a:videoFile r:link="rId5"/>
          </p:nvPr>
        </p:nvPicPr>
        <p:blipFill>
          <a:blip r:embed="rId13">
            <a:extLst>
              <a:ext uri="{28A0092B-C50C-407E-A947-70E740481C1C}">
                <a14:useLocalDpi xmlns:a14="http://schemas.microsoft.com/office/drawing/2010/main" val="0"/>
              </a:ext>
            </a:extLst>
          </a:blip>
          <a:srcRect/>
          <a:stretch>
            <a:fillRect/>
          </a:stretch>
        </p:blipFill>
        <p:spPr bwMode="auto">
          <a:xfrm>
            <a:off x="5795963" y="4149725"/>
            <a:ext cx="2305050" cy="1730375"/>
          </a:xfrm>
          <a:prstGeom prst="rect">
            <a:avLst/>
          </a:prstGeom>
          <a:noFill/>
          <a:extLst>
            <a:ext uri="{909E8E84-426E-40DD-AFC4-6F175D3DCCD1}">
              <a14:hiddenFill xmlns:a14="http://schemas.microsoft.com/office/drawing/2010/main">
                <a:solidFill>
                  <a:srgbClr val="FFFFFF"/>
                </a:solidFill>
              </a14:hiddenFill>
            </a:ext>
          </a:extLst>
        </p:spPr>
      </p:pic>
      <p:sp>
        <p:nvSpPr>
          <p:cNvPr id="13326" name="Text Box 14"/>
          <p:cNvSpPr txBox="1">
            <a:spLocks noChangeArrowheads="1"/>
          </p:cNvSpPr>
          <p:nvPr/>
        </p:nvSpPr>
        <p:spPr bwMode="auto">
          <a:xfrm>
            <a:off x="6516688" y="371633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Gmail</a:t>
            </a:r>
          </a:p>
        </p:txBody>
      </p:sp>
    </p:spTree>
    <p:extLst>
      <p:ext uri="{BB962C8B-B14F-4D97-AF65-F5344CB8AC3E}">
        <p14:creationId xmlns:p14="http://schemas.microsoft.com/office/powerpoint/2010/main" val="3098170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315"/>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3315"/>
                                        </p:tgtEl>
                                      </p:cBhvr>
                                    </p:cmd>
                                  </p:childTnLst>
                                </p:cTn>
                              </p:par>
                            </p:childTnLst>
                          </p:cTn>
                        </p:par>
                      </p:childTnLst>
                    </p:cTn>
                  </p:par>
                </p:childTnLst>
              </p:cTn>
              <p:nextCondLst>
                <p:cond evt="onClick" delay="0">
                  <p:tgtEl>
                    <p:spTgt spid="13315"/>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13315"/>
                </p:tgtEl>
              </p:cMediaNode>
            </p:video>
            <p:seq concurrent="1" nextAc="seek">
              <p:cTn id="8" restart="whenNotActive" fill="hold" evtFilter="cancelBubble" nodeType="interactiveSeq">
                <p:stCondLst>
                  <p:cond evt="onClick" delay="0">
                    <p:tgtEl>
                      <p:spTgt spid="1331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3316"/>
                                        </p:tgtEl>
                                      </p:cBhvr>
                                    </p:cmd>
                                  </p:childTnLst>
                                </p:cTn>
                              </p:par>
                            </p:childTnLst>
                          </p:cTn>
                        </p:par>
                      </p:childTnLst>
                    </p:cTn>
                  </p:par>
                </p:childTnLst>
              </p:cTn>
              <p:nextCondLst>
                <p:cond evt="onClick" delay="0">
                  <p:tgtEl>
                    <p:spTgt spid="13316"/>
                  </p:tgtEl>
                </p:cond>
              </p:nextCondLst>
            </p:seq>
            <p:video fullScrn="1">
              <p:cMediaNode>
                <p:cTn id="13" fill="hold" display="0">
                  <p:stCondLst>
                    <p:cond delay="indefinite"/>
                  </p:stCondLst>
                  <p:endCondLst>
                    <p:cond evt="onNext" delay="0">
                      <p:tgtEl>
                        <p:sldTgt/>
                      </p:tgtEl>
                    </p:cond>
                    <p:cond evt="onPrev" delay="0">
                      <p:tgtEl>
                        <p:sldTgt/>
                      </p:tgtEl>
                    </p:cond>
                  </p:endCondLst>
                </p:cTn>
                <p:tgtEl>
                  <p:spTgt spid="13316"/>
                </p:tgtEl>
              </p:cMediaNode>
            </p:video>
            <p:seq concurrent="1" nextAc="seek">
              <p:cTn id="14" restart="whenNotActive" fill="hold" evtFilter="cancelBubble" nodeType="interactiveSeq">
                <p:stCondLst>
                  <p:cond evt="onClick" delay="0">
                    <p:tgtEl>
                      <p:spTgt spid="13317"/>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2" presetClass="mediacall" presetSubtype="0" fill="hold" nodeType="clickEffect">
                                  <p:stCondLst>
                                    <p:cond delay="0"/>
                                  </p:stCondLst>
                                  <p:childTnLst>
                                    <p:cmd type="call" cmd="togglePause">
                                      <p:cBhvr>
                                        <p:cTn id="18" dur="1" fill="hold"/>
                                        <p:tgtEl>
                                          <p:spTgt spid="13317"/>
                                        </p:tgtEl>
                                      </p:cBhvr>
                                    </p:cmd>
                                  </p:childTnLst>
                                </p:cTn>
                              </p:par>
                            </p:childTnLst>
                          </p:cTn>
                        </p:par>
                      </p:childTnLst>
                    </p:cTn>
                  </p:par>
                </p:childTnLst>
              </p:cTn>
              <p:nextCondLst>
                <p:cond evt="onClick" delay="0">
                  <p:tgtEl>
                    <p:spTgt spid="13317"/>
                  </p:tgtEl>
                </p:cond>
              </p:nextCondLst>
            </p:seq>
            <p:video fullScrn="1">
              <p:cMediaNode>
                <p:cTn id="19" fill="hold" display="0">
                  <p:stCondLst>
                    <p:cond delay="indefinite"/>
                  </p:stCondLst>
                  <p:endCondLst>
                    <p:cond evt="onNext" delay="0">
                      <p:tgtEl>
                        <p:sldTgt/>
                      </p:tgtEl>
                    </p:cond>
                    <p:cond evt="onPrev" delay="0">
                      <p:tgtEl>
                        <p:sldTgt/>
                      </p:tgtEl>
                    </p:cond>
                  </p:endCondLst>
                </p:cTn>
                <p:tgtEl>
                  <p:spTgt spid="13317"/>
                </p:tgtEl>
              </p:cMediaNode>
            </p:video>
            <p:seq concurrent="1" nextAc="seek">
              <p:cTn id="20" restart="whenNotActive" fill="hold" evtFilter="cancelBubble" nodeType="interactiveSeq">
                <p:stCondLst>
                  <p:cond evt="onClick" delay="0">
                    <p:tgtEl>
                      <p:spTgt spid="13322"/>
                    </p:tgtEl>
                  </p:cond>
                </p:stCondLst>
                <p:endSync evt="end" delay="0">
                  <p:rtn val="all"/>
                </p:endSync>
                <p:childTnLst>
                  <p:par>
                    <p:cTn id="21" fill="hold" nodeType="clickPar">
                      <p:stCondLst>
                        <p:cond delay="0"/>
                      </p:stCondLst>
                      <p:childTnLst>
                        <p:par>
                          <p:cTn id="22" fill="hold" nodeType="withGroup">
                            <p:stCondLst>
                              <p:cond delay="0"/>
                            </p:stCondLst>
                            <p:childTnLst>
                              <p:par>
                                <p:cTn id="23" presetID="2" presetClass="mediacall" presetSubtype="0" fill="hold" nodeType="clickEffect">
                                  <p:stCondLst>
                                    <p:cond delay="0"/>
                                  </p:stCondLst>
                                  <p:childTnLst>
                                    <p:cmd type="call" cmd="togglePause">
                                      <p:cBhvr>
                                        <p:cTn id="24" dur="1" fill="hold"/>
                                        <p:tgtEl>
                                          <p:spTgt spid="13322"/>
                                        </p:tgtEl>
                                      </p:cBhvr>
                                    </p:cmd>
                                  </p:childTnLst>
                                </p:cTn>
                              </p:par>
                            </p:childTnLst>
                          </p:cTn>
                        </p:par>
                      </p:childTnLst>
                    </p:cTn>
                  </p:par>
                </p:childTnLst>
              </p:cTn>
              <p:nextCondLst>
                <p:cond evt="onClick" delay="0">
                  <p:tgtEl>
                    <p:spTgt spid="13322"/>
                  </p:tgtEl>
                </p:cond>
              </p:nextCondLst>
            </p:seq>
            <p:video fullScrn="1">
              <p:cMediaNode>
                <p:cTn id="25" fill="hold" display="0">
                  <p:stCondLst>
                    <p:cond delay="indefinite"/>
                  </p:stCondLst>
                  <p:endCondLst>
                    <p:cond evt="onNext" delay="0">
                      <p:tgtEl>
                        <p:sldTgt/>
                      </p:tgtEl>
                    </p:cond>
                    <p:cond evt="onPrev" delay="0">
                      <p:tgtEl>
                        <p:sldTgt/>
                      </p:tgtEl>
                    </p:cond>
                  </p:endCondLst>
                </p:cTn>
                <p:tgtEl>
                  <p:spTgt spid="13322"/>
                </p:tgtEl>
              </p:cMediaNode>
            </p:video>
            <p:seq concurrent="1" nextAc="seek">
              <p:cTn id="26" restart="whenNotActive" fill="hold" evtFilter="cancelBubble" nodeType="interactiveSeq">
                <p:stCondLst>
                  <p:cond evt="onClick" delay="0">
                    <p:tgtEl>
                      <p:spTgt spid="1332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 presetClass="mediacall" presetSubtype="0" fill="hold" nodeType="clickEffect">
                                  <p:stCondLst>
                                    <p:cond delay="0"/>
                                  </p:stCondLst>
                                  <p:childTnLst>
                                    <p:cmd type="call" cmd="togglePause">
                                      <p:cBhvr>
                                        <p:cTn id="30" dur="1" fill="hold"/>
                                        <p:tgtEl>
                                          <p:spTgt spid="13325"/>
                                        </p:tgtEl>
                                      </p:cBhvr>
                                    </p:cmd>
                                  </p:childTnLst>
                                </p:cTn>
                              </p:par>
                            </p:childTnLst>
                          </p:cTn>
                        </p:par>
                      </p:childTnLst>
                    </p:cTn>
                  </p:par>
                </p:childTnLst>
              </p:cTn>
              <p:nextCondLst>
                <p:cond evt="onClick" delay="0">
                  <p:tgtEl>
                    <p:spTgt spid="13325"/>
                  </p:tgtEl>
                </p:cond>
              </p:nextCondLst>
            </p:seq>
            <p:video fullScrn="1">
              <p:cMediaNode>
                <p:cTn id="31" fill="hold" display="0">
                  <p:stCondLst>
                    <p:cond delay="indefinite"/>
                  </p:stCondLst>
                  <p:endCondLst>
                    <p:cond evt="onNext" delay="0">
                      <p:tgtEl>
                        <p:sldTgt/>
                      </p:tgtEl>
                    </p:cond>
                    <p:cond evt="onPrev" delay="0">
                      <p:tgtEl>
                        <p:sldTgt/>
                      </p:tgtEl>
                    </p:cond>
                  </p:endCondLst>
                </p:cTn>
                <p:tgtEl>
                  <p:spTgt spid="1332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AJAX</a:t>
            </a:r>
          </a:p>
        </p:txBody>
      </p:sp>
      <p:sp>
        <p:nvSpPr>
          <p:cNvPr id="6" name="Slide Number Placeholder 5"/>
          <p:cNvSpPr>
            <a:spLocks noGrp="1"/>
          </p:cNvSpPr>
          <p:nvPr>
            <p:ph type="sldNum" sz="quarter" idx="12"/>
          </p:nvPr>
        </p:nvSpPr>
        <p:spPr/>
        <p:txBody>
          <a:bodyPr/>
          <a:lstStyle/>
          <a:p>
            <a:fld id="{ADB5883C-E2AE-478B-8A6A-B7DCBBB25E8B}" type="slidenum">
              <a:rPr lang="he-IL" altLang="en-US"/>
              <a:pPr/>
              <a:t>6</a:t>
            </a:fld>
            <a:endParaRPr lang="en-IN" altLang="en-US"/>
          </a:p>
        </p:txBody>
      </p:sp>
      <p:sp>
        <p:nvSpPr>
          <p:cNvPr id="15362" name="Rectangle 2"/>
          <p:cNvSpPr>
            <a:spLocks noGrp="1" noChangeArrowheads="1"/>
          </p:cNvSpPr>
          <p:nvPr>
            <p:ph type="title"/>
          </p:nvPr>
        </p:nvSpPr>
        <p:spPr/>
        <p:txBody>
          <a:bodyPr/>
          <a:lstStyle/>
          <a:p>
            <a:r>
              <a:rPr lang="en-US" altLang="en-US"/>
              <a:t>What’s Ajax</a:t>
            </a:r>
          </a:p>
        </p:txBody>
      </p:sp>
      <p:sp>
        <p:nvSpPr>
          <p:cNvPr id="15363" name="Rectangle 3"/>
          <p:cNvSpPr>
            <a:spLocks noGrp="1" noChangeArrowheads="1"/>
          </p:cNvSpPr>
          <p:nvPr>
            <p:ph type="body" sz="half" idx="1"/>
          </p:nvPr>
        </p:nvSpPr>
        <p:spPr>
          <a:xfrm>
            <a:off x="395288" y="1600200"/>
            <a:ext cx="8208962" cy="4419600"/>
          </a:xfrm>
        </p:spPr>
        <p:txBody>
          <a:bodyPr>
            <a:normAutofit lnSpcReduction="10000"/>
          </a:bodyPr>
          <a:lstStyle/>
          <a:p>
            <a:pPr algn="l" rtl="0">
              <a:lnSpc>
                <a:spcPct val="90000"/>
              </a:lnSpc>
            </a:pPr>
            <a:r>
              <a:rPr lang="en-US" altLang="en-US" sz="2800">
                <a:solidFill>
                  <a:srgbClr val="990033"/>
                </a:solidFill>
              </a:rPr>
              <a:t>Ajax isn’t a technology</a:t>
            </a:r>
          </a:p>
          <a:p>
            <a:pPr algn="l" rtl="0">
              <a:lnSpc>
                <a:spcPct val="90000"/>
              </a:lnSpc>
            </a:pPr>
            <a:r>
              <a:rPr lang="en-US" altLang="en-US" sz="2800"/>
              <a:t>Ajax is an approach to Web application development that uses client-side scripting to exchange data with the Web server</a:t>
            </a:r>
          </a:p>
          <a:p>
            <a:pPr algn="l" rtl="0">
              <a:lnSpc>
                <a:spcPct val="90000"/>
              </a:lnSpc>
            </a:pPr>
            <a:r>
              <a:rPr lang="en-US" altLang="en-US" sz="2800"/>
              <a:t>Ajax is also more of a </a:t>
            </a:r>
            <a:r>
              <a:rPr lang="en-US" altLang="en-US" sz="2800" i="1"/>
              <a:t>pattern</a:t>
            </a:r>
            <a:r>
              <a:rPr lang="en-US" altLang="en-US" sz="2800"/>
              <a:t> -- a way to identify and describe a useful design technique </a:t>
            </a:r>
          </a:p>
          <a:p>
            <a:pPr algn="l" rtl="0">
              <a:lnSpc>
                <a:spcPct val="90000"/>
              </a:lnSpc>
            </a:pPr>
            <a:r>
              <a:rPr lang="en-US" altLang="en-US" sz="2800"/>
              <a:t>Ajax is new in the sense that many developers are just beginning to be aware of it, but all of the components that implement an Ajax application have existed for several years </a:t>
            </a:r>
          </a:p>
        </p:txBody>
      </p:sp>
      <p:pic>
        <p:nvPicPr>
          <p:cNvPr id="15364"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326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trips(down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strips(down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strips(down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strips(downLeft)">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999BB4D2-B53D-4D37-9614-35A8F943A124}" type="slidenum">
              <a:rPr lang="he-IL" altLang="en-US"/>
              <a:pPr/>
              <a:t>7</a:t>
            </a:fld>
            <a:endParaRPr lang="en-IN" altLang="en-US"/>
          </a:p>
        </p:txBody>
      </p:sp>
      <p:sp>
        <p:nvSpPr>
          <p:cNvPr id="17410" name="Rectangle 2"/>
          <p:cNvSpPr>
            <a:spLocks noGrp="1" noChangeArrowheads="1"/>
          </p:cNvSpPr>
          <p:nvPr>
            <p:ph type="title"/>
          </p:nvPr>
        </p:nvSpPr>
        <p:spPr/>
        <p:txBody>
          <a:bodyPr/>
          <a:lstStyle/>
          <a:p>
            <a:r>
              <a:rPr lang="en-US" altLang="en-US"/>
              <a:t>Classic Model</a:t>
            </a:r>
          </a:p>
        </p:txBody>
      </p:sp>
      <p:sp>
        <p:nvSpPr>
          <p:cNvPr id="17411" name="Rectangle 3"/>
          <p:cNvSpPr>
            <a:spLocks noGrp="1" noChangeArrowheads="1"/>
          </p:cNvSpPr>
          <p:nvPr>
            <p:ph type="body" sz="half" idx="1"/>
          </p:nvPr>
        </p:nvSpPr>
        <p:spPr>
          <a:xfrm>
            <a:off x="395288" y="1412875"/>
            <a:ext cx="4752975" cy="4824413"/>
          </a:xfrm>
        </p:spPr>
        <p:txBody>
          <a:bodyPr/>
          <a:lstStyle/>
          <a:p>
            <a:pPr algn="l" rtl="0"/>
            <a:r>
              <a:rPr lang="en-US" altLang="en-US" sz="2600"/>
              <a:t>The classic web application model works like this:</a:t>
            </a:r>
          </a:p>
          <a:p>
            <a:pPr lvl="1" algn="l" rtl="0"/>
            <a:r>
              <a:rPr lang="en-US" altLang="en-US" sz="2200"/>
              <a:t>Most user actions in the interface trigger an HTTP request back to a web server. </a:t>
            </a:r>
          </a:p>
          <a:p>
            <a:pPr lvl="1" algn="l" rtl="0"/>
            <a:r>
              <a:rPr lang="en-US" altLang="en-US" sz="2200"/>
              <a:t>The server does some processing — retrieves data, crunches numbers, talks to various legacy systems</a:t>
            </a:r>
          </a:p>
          <a:p>
            <a:pPr lvl="1" algn="l" rtl="0"/>
            <a:r>
              <a:rPr lang="en-US" altLang="en-US" sz="2200"/>
              <a:t>And then returns an HTML page to the client  </a:t>
            </a:r>
          </a:p>
        </p:txBody>
      </p:sp>
      <p:pic>
        <p:nvPicPr>
          <p:cNvPr id="17412"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7413" name="Picture 5" descr="webmod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412875"/>
            <a:ext cx="28924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50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p:cTn id="7" dur="500" fill="hold"/>
                                        <p:tgtEl>
                                          <p:spTgt spid="17411">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17411">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17411">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17411">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174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 calcmode="lin" valueType="num">
                                      <p:cBhvr>
                                        <p:cTn id="16" dur="500" fill="hold"/>
                                        <p:tgtEl>
                                          <p:spTgt spid="17411">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17411">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17411">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17411">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1741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p:cTn id="25" dur="500" fill="hold"/>
                                        <p:tgtEl>
                                          <p:spTgt spid="17411">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17411">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17411">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17411">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D08C251A-237E-4056-B7EA-63B63E881791}" type="slidenum">
              <a:rPr lang="he-IL" altLang="en-US"/>
              <a:pPr/>
              <a:t>8</a:t>
            </a:fld>
            <a:endParaRPr lang="en-IN" altLang="en-US"/>
          </a:p>
        </p:txBody>
      </p:sp>
      <p:sp>
        <p:nvSpPr>
          <p:cNvPr id="19458" name="Rectangle 2"/>
          <p:cNvSpPr>
            <a:spLocks noGrp="1" noChangeArrowheads="1"/>
          </p:cNvSpPr>
          <p:nvPr>
            <p:ph type="title"/>
          </p:nvPr>
        </p:nvSpPr>
        <p:spPr/>
        <p:txBody>
          <a:bodyPr/>
          <a:lstStyle/>
          <a:p>
            <a:r>
              <a:rPr lang="en-US" altLang="en-US"/>
              <a:t>Classic Model</a:t>
            </a:r>
          </a:p>
        </p:txBody>
      </p:sp>
      <p:sp>
        <p:nvSpPr>
          <p:cNvPr id="19459" name="Rectangle 3"/>
          <p:cNvSpPr>
            <a:spLocks noGrp="1" noChangeArrowheads="1"/>
          </p:cNvSpPr>
          <p:nvPr>
            <p:ph type="body" sz="half" idx="1"/>
          </p:nvPr>
        </p:nvSpPr>
        <p:spPr>
          <a:xfrm>
            <a:off x="395288" y="1412875"/>
            <a:ext cx="8208962" cy="4606925"/>
          </a:xfrm>
        </p:spPr>
        <p:txBody>
          <a:bodyPr/>
          <a:lstStyle/>
          <a:p>
            <a:pPr algn="l" rtl="0"/>
            <a:r>
              <a:rPr lang="en-US" altLang="en-US" sz="2400"/>
              <a:t>This approach makes a lot of technical sense, but it doesn’t make for a great user experience.</a:t>
            </a:r>
            <a:r>
              <a:rPr lang="en-US" altLang="en-US" sz="2600"/>
              <a:t> </a:t>
            </a:r>
          </a:p>
          <a:p>
            <a:pPr lvl="1" algn="l" rtl="0"/>
            <a:r>
              <a:rPr lang="en-US" altLang="en-US" sz="2000"/>
              <a:t>At every step in a task, the user waits.</a:t>
            </a:r>
          </a:p>
          <a:p>
            <a:pPr lvl="1" algn="l" rtl="0"/>
            <a:r>
              <a:rPr lang="en-US" altLang="en-US" sz="2000"/>
              <a:t>The user sees the application go to the server</a:t>
            </a:r>
          </a:p>
        </p:txBody>
      </p:sp>
      <p:pic>
        <p:nvPicPr>
          <p:cNvPr id="19460"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webmode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997200"/>
            <a:ext cx="5761038" cy="322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64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AJAX</a:t>
            </a:r>
          </a:p>
        </p:txBody>
      </p:sp>
      <p:sp>
        <p:nvSpPr>
          <p:cNvPr id="7" name="Slide Number Placeholder 6"/>
          <p:cNvSpPr>
            <a:spLocks noGrp="1"/>
          </p:cNvSpPr>
          <p:nvPr>
            <p:ph type="sldNum" sz="quarter" idx="12"/>
          </p:nvPr>
        </p:nvSpPr>
        <p:spPr/>
        <p:txBody>
          <a:bodyPr/>
          <a:lstStyle/>
          <a:p>
            <a:fld id="{D7EA05FC-7439-4312-ABC6-134F4BAB8983}" type="slidenum">
              <a:rPr lang="he-IL" altLang="en-US"/>
              <a:pPr/>
              <a:t>9</a:t>
            </a:fld>
            <a:endParaRPr lang="en-IN" altLang="en-US"/>
          </a:p>
        </p:txBody>
      </p:sp>
      <p:sp>
        <p:nvSpPr>
          <p:cNvPr id="21506" name="Rectangle 2"/>
          <p:cNvSpPr>
            <a:spLocks noGrp="1" noChangeArrowheads="1"/>
          </p:cNvSpPr>
          <p:nvPr>
            <p:ph type="title"/>
          </p:nvPr>
        </p:nvSpPr>
        <p:spPr/>
        <p:txBody>
          <a:bodyPr/>
          <a:lstStyle/>
          <a:p>
            <a:r>
              <a:rPr lang="en-US" altLang="en-US"/>
              <a:t>Ajax Model</a:t>
            </a:r>
          </a:p>
        </p:txBody>
      </p:sp>
      <p:sp>
        <p:nvSpPr>
          <p:cNvPr id="21507" name="Rectangle 3"/>
          <p:cNvSpPr>
            <a:spLocks noGrp="1" noChangeArrowheads="1"/>
          </p:cNvSpPr>
          <p:nvPr>
            <p:ph type="body" sz="half" idx="1"/>
          </p:nvPr>
        </p:nvSpPr>
        <p:spPr>
          <a:xfrm>
            <a:off x="323850" y="1412875"/>
            <a:ext cx="5543550" cy="4606925"/>
          </a:xfrm>
        </p:spPr>
        <p:txBody>
          <a:bodyPr>
            <a:normAutofit lnSpcReduction="10000"/>
          </a:bodyPr>
          <a:lstStyle/>
          <a:p>
            <a:pPr algn="l" rtl="0"/>
            <a:r>
              <a:rPr lang="en-US" altLang="en-US" sz="2400"/>
              <a:t>An Ajax application eliminates the start-stop-start-stop nature of interaction on the Web</a:t>
            </a:r>
          </a:p>
          <a:p>
            <a:pPr lvl="1" algn="l" rtl="0"/>
            <a:r>
              <a:rPr lang="en-US" altLang="en-US" sz="2000"/>
              <a:t>It introduces an intermediary, an Ajax engine, between the user and the server.</a:t>
            </a:r>
          </a:p>
          <a:p>
            <a:pPr lvl="1" algn="l" rtl="0"/>
            <a:r>
              <a:rPr lang="en-US" altLang="en-US" sz="2000"/>
              <a:t>Instead of loading a webpage, at the start of the session, the browser loads an Ajax engine, written in JavaScript and usually tucked away in a hidden frame. </a:t>
            </a:r>
          </a:p>
          <a:p>
            <a:pPr lvl="1" algn="l" rtl="0"/>
            <a:r>
              <a:rPr lang="en-US" altLang="en-US" sz="2000"/>
              <a:t>The Ajax engine allows the user’s interaction with the application to happen asynchronously, independent of communication with the server   </a:t>
            </a:r>
          </a:p>
          <a:p>
            <a:pPr lvl="1" algn="l" rtl="0"/>
            <a:endParaRPr lang="en-US" altLang="en-US" sz="2000"/>
          </a:p>
        </p:txBody>
      </p:sp>
      <p:pic>
        <p:nvPicPr>
          <p:cNvPr id="21508" name="Picture 4" descr="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60350"/>
            <a:ext cx="1057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ajaxmod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412875"/>
            <a:ext cx="2274888"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159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p:cTn id="7" dur="500" fill="hold"/>
                                        <p:tgtEl>
                                          <p:spTgt spid="21507">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21507">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21507">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21507">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215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1507">
                                            <p:txEl>
                                              <p:pRg st="2" end="2"/>
                                            </p:txEl>
                                          </p:spTgt>
                                        </p:tgtEl>
                                        <p:attrNameLst>
                                          <p:attrName>style.visibility</p:attrName>
                                        </p:attrNameLst>
                                      </p:cBhvr>
                                      <p:to>
                                        <p:strVal val="visible"/>
                                      </p:to>
                                    </p:set>
                                    <p:anim calcmode="lin" valueType="num">
                                      <p:cBhvr>
                                        <p:cTn id="16" dur="500" fill="hold"/>
                                        <p:tgtEl>
                                          <p:spTgt spid="21507">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21507">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21507">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21507">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2150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p:cTn id="25" dur="500" fill="hold"/>
                                        <p:tgtEl>
                                          <p:spTgt spid="21507">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21507">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21507">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21507">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2948</TotalTime>
  <Words>2690</Words>
  <Application>Microsoft Office PowerPoint</Application>
  <PresentationFormat>On-screen Show (4:3)</PresentationFormat>
  <Paragraphs>343</Paragraphs>
  <Slides>31</Slides>
  <Notes>30</Notes>
  <HiddenSlides>0</HiddenSlides>
  <MMClips>6</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RamSELabs</vt:lpstr>
      <vt:lpstr>AJAX</vt:lpstr>
      <vt:lpstr>Contents</vt:lpstr>
      <vt:lpstr>What’s Ajax</vt:lpstr>
      <vt:lpstr>What’s Ajax</vt:lpstr>
      <vt:lpstr>What’s Ajax</vt:lpstr>
      <vt:lpstr>What’s Ajax</vt:lpstr>
      <vt:lpstr>Classic Model</vt:lpstr>
      <vt:lpstr>Classic Model</vt:lpstr>
      <vt:lpstr>Ajax Model</vt:lpstr>
      <vt:lpstr>Ajax Model</vt:lpstr>
      <vt:lpstr>Ajax Model</vt:lpstr>
      <vt:lpstr>Defining Ajax</vt:lpstr>
      <vt:lpstr>XHTML, CSS</vt:lpstr>
      <vt:lpstr>DOM</vt:lpstr>
      <vt:lpstr>XML, XSLT</vt:lpstr>
      <vt:lpstr>XMLHttpRequest</vt:lpstr>
      <vt:lpstr>XMLHttpRequest</vt:lpstr>
      <vt:lpstr>JavaScript</vt:lpstr>
      <vt:lpstr>JavaScript</vt:lpstr>
      <vt:lpstr>Small Example</vt:lpstr>
      <vt:lpstr>Small Example</vt:lpstr>
      <vt:lpstr>Ajax Advantages</vt:lpstr>
      <vt:lpstr>Ajax Disadvantages</vt:lpstr>
      <vt:lpstr>Ajax Alternatives</vt:lpstr>
      <vt:lpstr>Ajax Alternatives</vt:lpstr>
      <vt:lpstr>Ajax Alternatives</vt:lpstr>
      <vt:lpstr>Ajax Alternatives</vt:lpstr>
      <vt:lpstr>Ajax Alternatives</vt:lpstr>
      <vt:lpstr>Ajax Alternatives</vt:lpstr>
      <vt:lpstr>Raw XMLHttpRequest</vt:lpstr>
      <vt:lpstr>Raw XMLHttpRequest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Thara S</dc:creator>
  <cp:lastModifiedBy>root</cp:lastModifiedBy>
  <cp:revision>330</cp:revision>
  <cp:lastPrinted>1601-01-01T00:00:00Z</cp:lastPrinted>
  <dcterms:created xsi:type="dcterms:W3CDTF">2012-06-15T07:34:20Z</dcterms:created>
  <dcterms:modified xsi:type="dcterms:W3CDTF">2015-05-11T04:34:31Z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