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56" r:id="rId2"/>
    <p:sldId id="646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695" r:id="rId51"/>
    <p:sldId id="696" r:id="rId52"/>
    <p:sldId id="697" r:id="rId53"/>
    <p:sldId id="698" r:id="rId54"/>
    <p:sldId id="699" r:id="rId55"/>
    <p:sldId id="700" r:id="rId56"/>
    <p:sldId id="701" r:id="rId57"/>
    <p:sldId id="702" r:id="rId58"/>
    <p:sldId id="703" r:id="rId59"/>
    <p:sldId id="704" r:id="rId60"/>
    <p:sldId id="705" r:id="rId61"/>
    <p:sldId id="706" r:id="rId62"/>
    <p:sldId id="707" r:id="rId6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0" autoAdjust="0"/>
  </p:normalViewPr>
  <p:slideViewPr>
    <p:cSldViewPr>
      <p:cViewPr varScale="1">
        <p:scale>
          <a:sx n="59" d="100"/>
          <a:sy n="59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hangingPunct="1"/>
            <a:r>
              <a:rPr lang="en-US" dirty="0" smtClean="0"/>
              <a:t>Hibernate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843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53548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Refresher in enterprise application architectures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>
                <a:solidFill>
                  <a:srgbClr val="FF0000"/>
                </a:solidFill>
              </a:rPr>
              <a:t>Traditional persistence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Hibernate motivation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2A64B0-40A6-4B6B-97FB-51EBD1B62BF1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4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1063" cy="928688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Traditional Persistence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43038"/>
            <a:ext cx="7129462" cy="464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EE784A-D2A3-4EF6-801E-43679116A40F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51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JDBC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427913" cy="2819400"/>
          </a:xfrm>
        </p:spPr>
        <p:txBody>
          <a:bodyPr/>
          <a:lstStyle/>
          <a:p>
            <a:r>
              <a:rPr lang="en-US" altLang="en-US" smtClean="0"/>
              <a:t>JDBC API provides ability to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Establish connection to a database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Execute SQL statements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Create parameterized queries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Iterate through results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Manage database transactions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en-US" sz="2000" smtClean="0"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037EB6-3E6C-47DF-A621-9EE307236C8E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66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JDBC Overview (Cont)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28775"/>
            <a:ext cx="7427913" cy="3887788"/>
          </a:xfrm>
        </p:spPr>
        <p:txBody>
          <a:bodyPr/>
          <a:lstStyle/>
          <a:p>
            <a:r>
              <a:rPr lang="en-US" altLang="en-US" b="1" smtClean="0"/>
              <a:t>Basic Steps to JDBC Operations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Load driver or obtain datasource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Establish connection using a JDBC URL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Create statement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Execute statement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Optionally, process results in result set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Close database resources</a:t>
            </a:r>
          </a:p>
          <a:p>
            <a:pPr lvl="1">
              <a:buFontTx/>
              <a:buChar char="-"/>
            </a:pPr>
            <a:r>
              <a:rPr lang="en-US" altLang="en-US" sz="2400" smtClean="0"/>
              <a:t>Optionally, commit/rollback transaction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en-US" sz="2000" smtClean="0"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F93011-C864-4FBA-8A0B-25C56C71E280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2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>
          <a:xfrm>
            <a:off x="1214438" y="0"/>
            <a:ext cx="7724775" cy="928688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Arial" charset="0"/>
                <a:cs typeface="Arial" charset="0"/>
              </a:rPr>
              <a:t>JDBC Example – Create Account</a:t>
            </a:r>
            <a:r>
              <a:rPr lang="en-US" altLang="en-US" sz="40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609600" y="1412875"/>
            <a:ext cx="7772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/>
              <a:t>public Account createAccount(Account account) {</a:t>
            </a:r>
          </a:p>
          <a:p>
            <a:pPr eaLnBrk="1" hangingPunct="1"/>
            <a:r>
              <a:rPr lang="en-US" altLang="en-US" sz="1600"/>
              <a:t>Connection connection = null;</a:t>
            </a:r>
          </a:p>
          <a:p>
            <a:pPr eaLnBrk="1" hangingPunct="1"/>
            <a:r>
              <a:rPr lang="en-US" altLang="en-US" sz="1600"/>
              <a:t>PreparedStatement getAccountIdStatement = null;</a:t>
            </a:r>
          </a:p>
          <a:p>
            <a:pPr eaLnBrk="1" hangingPunct="1"/>
            <a:r>
              <a:rPr lang="en-US" altLang="en-US" sz="1600"/>
              <a:t>PreparedStatement createAccountStatement = null;</a:t>
            </a:r>
          </a:p>
          <a:p>
            <a:pPr eaLnBrk="1" hangingPunct="1"/>
            <a:r>
              <a:rPr lang="en-US" altLang="en-US" sz="1600"/>
              <a:t>ResultSet resultSet = null;</a:t>
            </a:r>
          </a:p>
          <a:p>
            <a:pPr eaLnBrk="1" hangingPunct="1"/>
            <a:r>
              <a:rPr lang="en-US" altLang="en-US" sz="1600"/>
              <a:t>long accountId=0;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// </a:t>
            </a:r>
            <a:r>
              <a:rPr lang="en-US" altLang="en-US" sz="1600" b="1">
                <a:solidFill>
                  <a:srgbClr val="FF0000"/>
                </a:solidFill>
              </a:rPr>
              <a:t>Load driver</a:t>
            </a:r>
          </a:p>
          <a:p>
            <a:pPr eaLnBrk="1" hangingPunct="1"/>
            <a:r>
              <a:rPr lang="en-US" altLang="en-US" sz="1600"/>
              <a:t>try {</a:t>
            </a:r>
          </a:p>
          <a:p>
            <a:pPr eaLnBrk="1" hangingPunct="1"/>
            <a:r>
              <a:rPr lang="en-US" altLang="en-US" sz="1600"/>
              <a:t>Class.forName("oracle.jdbc.driver.OracleDriver");</a:t>
            </a:r>
          </a:p>
          <a:p>
            <a:pPr eaLnBrk="1" hangingPunct="1"/>
            <a:r>
              <a:rPr lang="en-US" altLang="en-US" sz="1600"/>
              <a:t>catch (Exception e) {</a:t>
            </a:r>
          </a:p>
          <a:p>
            <a:pPr eaLnBrk="1" hangingPunct="1"/>
            <a:r>
              <a:rPr lang="en-US" altLang="en-US" sz="1600"/>
              <a:t>throw new RuntimeException(e);</a:t>
            </a:r>
          </a:p>
          <a:p>
            <a:pPr eaLnBrk="1" hangingPunct="1"/>
            <a:r>
              <a:rPr lang="en-US" altLang="en-US" sz="1600"/>
              <a:t>}</a:t>
            </a:r>
          </a:p>
          <a:p>
            <a:pPr eaLnBrk="1" hangingPunct="1"/>
            <a:r>
              <a:rPr lang="en-US" altLang="en-US" sz="1600"/>
              <a:t>try {</a:t>
            </a:r>
            <a:endParaRPr lang="en-US" altLang="en-US" sz="16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//</a:t>
            </a:r>
            <a:r>
              <a:rPr lang="en-US" altLang="en-US" sz="1600" b="1">
                <a:solidFill>
                  <a:srgbClr val="FF0000"/>
                </a:solidFill>
              </a:rPr>
              <a:t>Get connection and set auto commit to false</a:t>
            </a:r>
          </a:p>
          <a:p>
            <a:pPr eaLnBrk="1" hangingPunct="1"/>
            <a:r>
              <a:rPr lang="en-US" altLang="en-US" sz="1600"/>
              <a:t>Connection connection =</a:t>
            </a:r>
          </a:p>
          <a:p>
            <a:pPr eaLnBrk="1" hangingPunct="1"/>
            <a:r>
              <a:rPr lang="en-US" altLang="en-US" sz="1600"/>
              <a:t>DriverManager.getConnection("jdbc:oracle:</a:t>
            </a:r>
          </a:p>
          <a:p>
            <a:pPr eaLnBrk="1" hangingPunct="1"/>
            <a:r>
              <a:rPr lang="en-US" altLang="en-US" sz="1600"/>
              <a:t>thin:lecture1/lecture1@localhost:1521:XE");</a:t>
            </a:r>
          </a:p>
          <a:p>
            <a:pPr eaLnBrk="1" hangingPunct="1"/>
            <a:r>
              <a:rPr lang="en-US" altLang="en-US" sz="1600"/>
              <a:t>connection.setAutoCommit(false);</a:t>
            </a:r>
          </a:p>
          <a:p>
            <a:pPr eaLnBrk="1" hangingPunct="1"/>
            <a:r>
              <a:rPr lang="en-US" altLang="en-US" b="1"/>
              <a:t>...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9D0C11-04C8-45D9-B87D-4B0B19697F2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17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title"/>
          </p:nvPr>
        </p:nvSpPr>
        <p:spPr>
          <a:xfrm>
            <a:off x="1214438" y="0"/>
            <a:ext cx="7724775" cy="928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mtClean="0">
                <a:latin typeface="Arial" charset="0"/>
                <a:cs typeface="Arial" charset="0"/>
              </a:rPr>
              <a:t>JDBC Example – Create Account(Cont)</a:t>
            </a:r>
            <a:r>
              <a:rPr lang="en-US" altLang="en-US" sz="40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1" name="Rectangle 18"/>
          <p:cNvSpPr>
            <a:spLocks noChangeArrowheads="1"/>
          </p:cNvSpPr>
          <p:nvPr/>
        </p:nvSpPr>
        <p:spPr bwMode="auto">
          <a:xfrm>
            <a:off x="609600" y="1268413"/>
            <a:ext cx="77724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/>
              <a:t>...</a:t>
            </a:r>
          </a:p>
          <a:p>
            <a:pPr eaLnBrk="1" hangingPunct="1"/>
            <a:r>
              <a:rPr lang="en-US" altLang="en-US" sz="1600"/>
              <a:t>//Get account id from sequence</a:t>
            </a:r>
          </a:p>
          <a:p>
            <a:pPr eaLnBrk="1" hangingPunct="1"/>
            <a:r>
              <a:rPr lang="en-US" altLang="en-US" sz="1600"/>
              <a:t>getAccountIdStatement = connection</a:t>
            </a:r>
          </a:p>
          <a:p>
            <a:pPr eaLnBrk="1" hangingPunct="1"/>
            <a:r>
              <a:rPr lang="en-US" altLang="en-US" sz="1600"/>
              <a:t>.prepareStatement("SELECT ACCOUNT_ID_SEQ.NEXTVAL</a:t>
            </a:r>
          </a:p>
          <a:p>
            <a:pPr eaLnBrk="1" hangingPunct="1"/>
            <a:r>
              <a:rPr lang="en-US" altLang="en-US" sz="1600"/>
              <a:t>FROM DUAL");</a:t>
            </a:r>
          </a:p>
          <a:p>
            <a:pPr eaLnBrk="1" hangingPunct="1"/>
            <a:r>
              <a:rPr lang="en-US" altLang="en-US" sz="1600"/>
              <a:t>resultSet = getAccountIdStatement.executeQuery();</a:t>
            </a:r>
          </a:p>
          <a:p>
            <a:pPr eaLnBrk="1" hangingPunct="1"/>
            <a:r>
              <a:rPr lang="en-US" altLang="en-US" sz="1600"/>
              <a:t>resultSet.next();</a:t>
            </a:r>
          </a:p>
          <a:p>
            <a:pPr eaLnBrk="1" hangingPunct="1"/>
            <a:r>
              <a:rPr lang="en-US" altLang="en-US" sz="1600"/>
              <a:t>accountId = resultSet.getLong(1);</a:t>
            </a:r>
          </a:p>
          <a:p>
            <a:pPr eaLnBrk="1" hangingPunct="1"/>
            <a:r>
              <a:rPr lang="en-US" altLang="en-US" sz="1600"/>
              <a:t>//Create the account</a:t>
            </a:r>
          </a:p>
          <a:p>
            <a:pPr eaLnBrk="1" hangingPunct="1"/>
            <a:r>
              <a:rPr lang="en-US" altLang="en-US" sz="1600"/>
              <a:t>createAccountStatement = connection</a:t>
            </a:r>
          </a:p>
          <a:p>
            <a:pPr eaLnBrk="1" hangingPunct="1"/>
            <a:r>
              <a:rPr lang="en-US" altLang="en-US" sz="1600"/>
              <a:t>.prepareStatement(AccountDAOConstants.CREATE_ACCOUNT);</a:t>
            </a:r>
          </a:p>
          <a:p>
            <a:pPr eaLnBrk="1" hangingPunct="1"/>
            <a:r>
              <a:rPr lang="en-US" altLang="en-US" sz="1600"/>
              <a:t>createAccountStatement.setLong(1, accountId);</a:t>
            </a:r>
          </a:p>
          <a:p>
            <a:pPr eaLnBrk="1" hangingPunct="1"/>
            <a:r>
              <a:rPr lang="en-US" altLang="en-US" sz="1600"/>
              <a:t>createAccountStatement.setString(2,</a:t>
            </a:r>
          </a:p>
          <a:p>
            <a:pPr eaLnBrk="1" hangingPunct="1"/>
            <a:r>
              <a:rPr lang="en-US" altLang="en-US" sz="1600"/>
              <a:t>account.getAccountType());</a:t>
            </a:r>
          </a:p>
          <a:p>
            <a:pPr eaLnBrk="1" hangingPunct="1"/>
            <a:r>
              <a:rPr lang="en-US" altLang="en-US" sz="1600"/>
              <a:t>createAccountStatement.setDouble(3, account.getBalance());</a:t>
            </a:r>
          </a:p>
          <a:p>
            <a:pPr eaLnBrk="1" hangingPunct="1"/>
            <a:r>
              <a:rPr lang="en-US" altLang="en-US" sz="1600"/>
              <a:t>createAccountStatement.executeUpdate();</a:t>
            </a:r>
          </a:p>
          <a:p>
            <a:pPr eaLnBrk="1" hangingPunct="1"/>
            <a:r>
              <a:rPr lang="en-US" altLang="en-US" sz="1600"/>
              <a:t>//Commit transaction</a:t>
            </a:r>
          </a:p>
          <a:p>
            <a:pPr eaLnBrk="1" hangingPunct="1"/>
            <a:r>
              <a:rPr lang="en-US" altLang="en-US" sz="1600"/>
              <a:t>connection.commit();</a:t>
            </a:r>
          </a:p>
          <a:p>
            <a:pPr eaLnBrk="1" hangingPunct="1"/>
            <a:r>
              <a:rPr lang="en-US" altLang="en-US" sz="1600"/>
              <a:t>}</a:t>
            </a:r>
          </a:p>
          <a:p>
            <a:pPr eaLnBrk="1" hangingPunct="1"/>
            <a:r>
              <a:rPr lang="en-US" altLang="en-US" sz="1600"/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821F1C-CB93-4AFB-A404-4C1078D8B9D3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65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>
          <a:xfrm>
            <a:off x="1214438" y="0"/>
            <a:ext cx="7724775" cy="928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mtClean="0">
                <a:latin typeface="Arial" charset="0"/>
                <a:cs typeface="Arial" charset="0"/>
              </a:rPr>
              <a:t>JDBC Example – Create Account(Cont)</a:t>
            </a:r>
            <a:r>
              <a:rPr lang="en-US" altLang="en-US" sz="40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5" name="Rectangle 18"/>
          <p:cNvSpPr>
            <a:spLocks noChangeArrowheads="1"/>
          </p:cNvSpPr>
          <p:nvPr/>
        </p:nvSpPr>
        <p:spPr bwMode="auto">
          <a:xfrm>
            <a:off x="609600" y="1052513"/>
            <a:ext cx="7772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/>
              <a:t>...</a:t>
            </a:r>
          </a:p>
          <a:p>
            <a:pPr eaLnBrk="1" hangingPunct="1"/>
            <a:r>
              <a:rPr lang="en-US" altLang="en-US" sz="1600"/>
              <a:t>catch (SQLException e) {</a:t>
            </a:r>
          </a:p>
          <a:p>
            <a:pPr eaLnBrk="1" hangingPunct="1"/>
            <a:r>
              <a:rPr lang="en-US" altLang="en-US" sz="1600"/>
              <a:t>//In case of exception, rollback</a:t>
            </a:r>
          </a:p>
          <a:p>
            <a:pPr eaLnBrk="1" hangingPunct="1"/>
            <a:r>
              <a:rPr lang="en-US" altLang="en-US" sz="1600"/>
              <a:t>try{</a:t>
            </a:r>
          </a:p>
          <a:p>
            <a:pPr eaLnBrk="1" hangingPunct="1"/>
            <a:r>
              <a:rPr lang="en-US" altLang="en-US" sz="1600"/>
              <a:t>connection.rollback();</a:t>
            </a:r>
          </a:p>
          <a:p>
            <a:pPr eaLnBrk="1" hangingPunct="1"/>
            <a:r>
              <a:rPr lang="en-US" altLang="en-US" sz="1600"/>
              <a:t>}catch(SQLException e1){// log error}</a:t>
            </a:r>
          </a:p>
          <a:p>
            <a:pPr eaLnBrk="1" hangingPunct="1"/>
            <a:r>
              <a:rPr lang="en-US" altLang="en-US" sz="1600"/>
              <a:t>throw new RuntimeException(e);</a:t>
            </a:r>
          </a:p>
          <a:p>
            <a:pPr eaLnBrk="1" hangingPunct="1"/>
            <a:r>
              <a:rPr lang="en-US" altLang="en-US" sz="1600"/>
              <a:t>}</a:t>
            </a:r>
          </a:p>
          <a:p>
            <a:pPr eaLnBrk="1" hangingPunct="1"/>
            <a:r>
              <a:rPr lang="en-US" altLang="en-US" sz="1600"/>
              <a:t>finally {</a:t>
            </a:r>
          </a:p>
          <a:p>
            <a:pPr eaLnBrk="1" hangingPunct="1"/>
            <a:r>
              <a:rPr lang="en-US" altLang="en-US" sz="1600"/>
              <a:t>//close database resources</a:t>
            </a:r>
          </a:p>
          <a:p>
            <a:pPr eaLnBrk="1" hangingPunct="1"/>
            <a:r>
              <a:rPr lang="en-US" altLang="en-US" sz="1600"/>
              <a:t>try {</a:t>
            </a:r>
          </a:p>
          <a:p>
            <a:pPr eaLnBrk="1" hangingPunct="1"/>
            <a:r>
              <a:rPr lang="en-US" altLang="en-US" sz="1600"/>
              <a:t>if (resultSet != null)</a:t>
            </a:r>
          </a:p>
          <a:p>
            <a:pPr eaLnBrk="1" hangingPunct="1"/>
            <a:r>
              <a:rPr lang="en-US" altLang="en-US" sz="1600"/>
              <a:t>resultSet.close();</a:t>
            </a:r>
          </a:p>
          <a:p>
            <a:pPr eaLnBrk="1" hangingPunct="1"/>
            <a:r>
              <a:rPr lang="en-US" altLang="en-US" sz="1600"/>
              <a:t>if (getAccountIdStatement!= null)</a:t>
            </a:r>
          </a:p>
          <a:p>
            <a:pPr eaLnBrk="1" hangingPunct="1"/>
            <a:r>
              <a:rPr lang="en-US" altLang="en-US" sz="1600"/>
              <a:t>getAccountIdStatement.close();</a:t>
            </a:r>
          </a:p>
          <a:p>
            <a:pPr eaLnBrk="1" hangingPunct="1"/>
            <a:r>
              <a:rPr lang="en-US" altLang="en-US" sz="1600"/>
              <a:t>if (createAccountStatement!= null)</a:t>
            </a:r>
          </a:p>
          <a:p>
            <a:pPr eaLnBrk="1" hangingPunct="1"/>
            <a:r>
              <a:rPr lang="en-US" altLang="en-US" sz="1600"/>
              <a:t>createAccountStatement.close();</a:t>
            </a:r>
          </a:p>
          <a:p>
            <a:pPr eaLnBrk="1" hangingPunct="1"/>
            <a:r>
              <a:rPr lang="en-US" altLang="en-US" sz="1600"/>
              <a:t>if (connection != null)</a:t>
            </a:r>
          </a:p>
          <a:p>
            <a:pPr eaLnBrk="1" hangingPunct="1"/>
            <a:r>
              <a:rPr lang="en-US" altLang="en-US" sz="1600"/>
              <a:t>connection.close();</a:t>
            </a:r>
          </a:p>
          <a:p>
            <a:pPr eaLnBrk="1" hangingPunct="1"/>
            <a:r>
              <a:rPr lang="en-US" altLang="en-US" sz="1600"/>
              <a:t>} catch (SQLException e) {// log error}</a:t>
            </a:r>
          </a:p>
          <a:p>
            <a:pPr eaLnBrk="1" hangingPunct="1"/>
            <a:r>
              <a:rPr lang="en-US" altLang="en-US" sz="1600"/>
              <a:t>}</a:t>
            </a:r>
          </a:p>
          <a:p>
            <a:pPr eaLnBrk="1" hangingPunct="1"/>
            <a:r>
              <a:rPr lang="en-US" altLang="en-US" sz="160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68D5E3-B357-4552-985C-881BF8218364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66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843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53548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Refresher in enterprise application architectures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/>
              <a:t>Traditional persistence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>
                <a:solidFill>
                  <a:srgbClr val="FF0000"/>
                </a:solidFill>
              </a:rPr>
              <a:t>Hibernate motivation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4E824F-8B99-4F84-BB55-B744D216AB24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12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latin typeface="Arial" charset="0"/>
                <a:cs typeface="Arial" charset="0"/>
              </a:rPr>
              <a:t>Traditional Persistence vs. Hibernate</a:t>
            </a:r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1828800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59753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EF6E5E-7712-41EB-BA7D-C85AF90CAF04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9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31150" cy="914400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Hibernate History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545137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400" dirty="0" smtClean="0"/>
              <a:t>Grass roots development (2001)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Christian Bauer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Gavin King</a:t>
            </a:r>
          </a:p>
          <a:p>
            <a:r>
              <a:rPr lang="en-US" altLang="en-US" sz="2400" dirty="0" err="1" smtClean="0"/>
              <a:t>JBoss</a:t>
            </a:r>
            <a:r>
              <a:rPr lang="en-US" altLang="en-US" sz="2400" dirty="0" smtClean="0"/>
              <a:t> later hired lead Hibernate developers (2003)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Brought Hibernate under the Java EE specification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Later officially adopted as the official EJB3.0 persistence</a:t>
            </a:r>
          </a:p>
          <a:p>
            <a:r>
              <a:rPr lang="en-US" altLang="en-US" sz="2400" dirty="0" smtClean="0"/>
              <a:t>implementation for the </a:t>
            </a:r>
            <a:r>
              <a:rPr lang="en-US" altLang="en-US" sz="2400" dirty="0" err="1" smtClean="0"/>
              <a:t>JBoss</a:t>
            </a:r>
            <a:r>
              <a:rPr lang="en-US" altLang="en-US" sz="2400" dirty="0" smtClean="0"/>
              <a:t> application server.</a:t>
            </a:r>
          </a:p>
          <a:p>
            <a:r>
              <a:rPr lang="en-US" altLang="en-US" sz="2400" dirty="0" smtClean="0"/>
              <a:t>EJB 3.0 Expert Group (2004)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Key member which helped shape EJB3.0 and JPA</a:t>
            </a:r>
          </a:p>
          <a:p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NHibernate</a:t>
            </a:r>
            <a:endParaRPr lang="en-US" altLang="en-US" sz="2400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.NET version release in 2005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B44F6B-B6C8-4F6C-B7C0-62E7D0187B7B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0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Agenda</a:t>
            </a:r>
            <a:endParaRPr lang="vi-VN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Hibernate framework – An Overview</a:t>
            </a:r>
          </a:p>
          <a:p>
            <a:r>
              <a:rPr lang="en-US" altLang="en-US" b="1" smtClean="0"/>
              <a:t>Hibernate association and collection mapping</a:t>
            </a:r>
          </a:p>
          <a:p>
            <a:r>
              <a:rPr lang="en-US" altLang="en-US" b="1" smtClean="0"/>
              <a:t>Hibernate object lifecycle</a:t>
            </a:r>
          </a:p>
          <a:p>
            <a:r>
              <a:rPr lang="en-US" altLang="en-US" b="1" smtClean="0"/>
              <a:t>Hibernate transaction management</a:t>
            </a:r>
          </a:p>
          <a:p>
            <a:r>
              <a:rPr lang="en-US" altLang="en-US" b="1" smtClean="0"/>
              <a:t>Hibernate querying</a:t>
            </a:r>
          </a:p>
          <a:p>
            <a:r>
              <a:rPr lang="en-US" altLang="en-US" b="1" smtClean="0"/>
              <a:t>Hibernate HQL</a:t>
            </a:r>
          </a:p>
          <a:p>
            <a:r>
              <a:rPr lang="en-US" altLang="en-US" b="1" smtClean="0"/>
              <a:t>Java Persistence API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533BD7-F22F-41B8-B30C-6134973D879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0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Why Hibernate?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9138"/>
            <a:ext cx="7772400" cy="3455987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 smtClean="0"/>
              <a:t>Impedance mismatch</a:t>
            </a:r>
            <a:endParaRPr lang="en-US" sz="2800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</a:t>
            </a:r>
            <a:r>
              <a:rPr lang="en-US" sz="2400" dirty="0" smtClean="0"/>
              <a:t>Object-oriented vs. relational</a:t>
            </a:r>
          </a:p>
          <a:p>
            <a:pPr>
              <a:defRPr/>
            </a:pPr>
            <a:r>
              <a:rPr lang="en-US" sz="2800" dirty="0"/>
              <a:t>Failure of EJB </a:t>
            </a:r>
            <a:r>
              <a:rPr lang="en-US" sz="2800" dirty="0" smtClean="0"/>
              <a:t>2.x</a:t>
            </a:r>
          </a:p>
          <a:p>
            <a:pPr marL="400050" lvl="2" indent="0">
              <a:buSzPct val="60000"/>
              <a:buFont typeface="Wingdings" pitchFamily="2" charset="2"/>
              <a:buNone/>
              <a:defRPr/>
            </a:pPr>
            <a:r>
              <a:rPr lang="en-US" dirty="0"/>
              <a:t>– Entity Beans were extremely slow, complex</a:t>
            </a:r>
          </a:p>
          <a:p>
            <a:pPr>
              <a:defRPr/>
            </a:pPr>
            <a:r>
              <a:rPr lang="en-US" sz="2800" dirty="0" smtClean="0"/>
              <a:t>Reduce application code by 30%</a:t>
            </a:r>
          </a:p>
          <a:p>
            <a:pPr marL="457200" lvl="3" indent="0">
              <a:buSzPct val="60000"/>
              <a:buFont typeface="Arial" charset="0"/>
              <a:buNone/>
              <a:defRPr/>
            </a:pPr>
            <a:r>
              <a:rPr lang="en-US" sz="2400" dirty="0"/>
              <a:t>- Less code is better maintainable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 marL="400050" lvl="1" indent="0"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1F5776-070B-402A-B2FA-7C3A3E3A0193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62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Why Hibernate?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700213"/>
            <a:ext cx="7772400" cy="4176712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en-US" sz="2800" smtClean="0"/>
              <a:t>Java developers are not database developers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Reduce the need for developers to know and fully understand database design, SQL, performance tuning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Increase portability across database vendors</a:t>
            </a:r>
          </a:p>
          <a:p>
            <a:r>
              <a:rPr lang="en-US" altLang="en-US" sz="2800" smtClean="0"/>
              <a:t>Increase performance by deferring to experts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Potential decrease in database calls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More efficient SQL statements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Hibernate cache usage</a:t>
            </a:r>
          </a:p>
          <a:p>
            <a:pPr marL="400050" lvl="1" indent="0">
              <a:buFont typeface="Wingdings" pitchFamily="2" charset="2"/>
              <a:buNone/>
            </a:pPr>
            <a:endParaRPr lang="en-US" altLang="en-US" sz="24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pPr marL="400050" lvl="1" indent="0">
              <a:buFont typeface="Wingdings" pitchFamily="2" charset="2"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AFCE59-4EC6-4587-9351-7044183933AD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8305800" cy="4992687"/>
          </a:xfrm>
        </p:spPr>
        <p:txBody>
          <a:bodyPr/>
          <a:lstStyle/>
          <a:p>
            <a:r>
              <a:rPr lang="en-US" altLang="en-US" sz="2800" smtClean="0"/>
              <a:t>Refresher in application architectures</a:t>
            </a:r>
          </a:p>
          <a:p>
            <a:r>
              <a:rPr lang="en-US" altLang="en-US" sz="2800" smtClean="0"/>
              <a:t>Traditional Persistent implementation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JDBC example</a:t>
            </a:r>
          </a:p>
          <a:p>
            <a:r>
              <a:rPr lang="en-US" altLang="en-US" sz="2800" smtClean="0"/>
              <a:t>Motivation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Origination and history of Hibernate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Reasons for Hibernates development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• Impedance mismatch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• Failure of EJB 2.x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• Java developers are not database developers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• Performance 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0BE1F9-B975-4787-B516-B7E8D67057B0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1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00113" y="2492375"/>
            <a:ext cx="7632700" cy="1584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Session 2: Walk-through of a Simple Hibernate Example</a:t>
            </a:r>
            <a:endParaRPr lang="en-US" altLang="en-US" b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3BB2E-FB09-41A7-841D-FC8092F2BFFC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2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3686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7772400" cy="3316287"/>
          </a:xfrm>
        </p:spPr>
        <p:txBody>
          <a:bodyPr/>
          <a:lstStyle/>
          <a:p>
            <a:r>
              <a:rPr lang="en-US" altLang="en-US" smtClean="0"/>
              <a:t>Creating a simple, but full, end to end Hibernate Application</a:t>
            </a:r>
          </a:p>
          <a:p>
            <a:r>
              <a:rPr lang="en-US" altLang="en-US" smtClean="0"/>
              <a:t>How to use JUnit in developing Enterprise Application</a:t>
            </a:r>
          </a:p>
          <a:p>
            <a:pPr>
              <a:spcBef>
                <a:spcPct val="50000"/>
              </a:spcBef>
            </a:pPr>
            <a:endParaRPr lang="en-US" altLang="en-US" i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A5440F-66D4-4D1E-934A-377EDC0E381B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3789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7772400" cy="3316287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Creating a simple, but full, end to end Hibernate Application</a:t>
            </a:r>
          </a:p>
          <a:p>
            <a:r>
              <a:rPr lang="en-US" altLang="en-US" smtClean="0"/>
              <a:t>How to use JUnit in developing Enterprise Application</a:t>
            </a:r>
          </a:p>
          <a:p>
            <a:pPr>
              <a:spcBef>
                <a:spcPct val="50000"/>
              </a:spcBef>
            </a:pPr>
            <a:endParaRPr lang="en-US" altLang="en-US" i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5694C6-5AA5-4525-AA93-BB3942BC8B06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0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220663"/>
            <a:ext cx="7793037" cy="1143001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High Level Architecture</a:t>
            </a:r>
          </a:p>
        </p:txBody>
      </p:sp>
      <p:pic>
        <p:nvPicPr>
          <p:cNvPr id="3891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33550"/>
            <a:ext cx="6985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Building a Hibernate Application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7772400" cy="4830762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1. Define the domain model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2. Setup your Hibernate configuration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hibernate.cfg.xml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3. Create the domain object mapping files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&lt;</a:t>
            </a:r>
            <a:r>
              <a:rPr lang="en-US" altLang="en-US" sz="2000" dirty="0" err="1" smtClean="0"/>
              <a:t>domain_object</a:t>
            </a:r>
            <a:r>
              <a:rPr lang="en-US" altLang="en-US" sz="2000" dirty="0" smtClean="0"/>
              <a:t>&gt;.hbm.xml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4. Make Hibernate aware of the mapping files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Update the hibernate.cfg.xml with list of mapping files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5. Implement a </a:t>
            </a:r>
            <a:r>
              <a:rPr lang="en-US" altLang="en-US" sz="2400" dirty="0" err="1" smtClean="0"/>
              <a:t>HibernateUtil</a:t>
            </a:r>
            <a:r>
              <a:rPr lang="en-US" altLang="en-US" sz="2400" dirty="0" smtClean="0"/>
              <a:t> class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dirty="0" smtClean="0"/>
              <a:t>– Usually taken from the Hibernate documentation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6. Write your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7BBCB6-ABC3-44C0-827A-CB6E3809107F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9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Account Object / Table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43075"/>
            <a:ext cx="7200900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3EBA34-EDA6-467B-A0E8-FCA0361DC82F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75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hibernate.cfg.xml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8210550" cy="39608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&lt;?xml version="1.0" encoding="UTF-8"?&gt;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&lt;!DOCTYPE hibernate-configuration PUBLIC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"-//Hibernate/Hibernate Configuration DTD 3.0//EN"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"http://hibernate.sourceforge.net/hibernate-configuration-3.0.dtd"&gt;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&lt;hibernate-configuration&gt;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&lt;session-factory&gt;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 . 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&lt;/session-factory&gt;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&lt;hibernate-configuration&gt;</a:t>
            </a:r>
          </a:p>
        </p:txBody>
      </p:sp>
      <p:sp>
        <p:nvSpPr>
          <p:cNvPr id="41988" name="TextBox 2"/>
          <p:cNvSpPr txBox="1">
            <a:spLocks noChangeArrowheads="1"/>
          </p:cNvSpPr>
          <p:nvPr/>
        </p:nvSpPr>
        <p:spPr bwMode="auto">
          <a:xfrm>
            <a:off x="5580063" y="3905250"/>
            <a:ext cx="334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Configure Hibernate here, particularly the session-factory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39975" y="4227513"/>
            <a:ext cx="3600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7DCED5-6C85-478F-A59C-095C932ECC4E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57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2362200"/>
            <a:ext cx="7153275" cy="1638300"/>
          </a:xfrm>
        </p:spPr>
        <p:txBody>
          <a:bodyPr/>
          <a:lstStyle/>
          <a:p>
            <a:pPr algn="ctr"/>
            <a:r>
              <a:rPr lang="en-US" altLang="en-US" smtClean="0"/>
              <a:t>Session 1: Introduction to Hibernate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0F4EE-09AB-4C6D-905E-99890D043FCA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9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hibernate.cfg.xml (Cont)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268413"/>
            <a:ext cx="7772400" cy="48641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&lt;session-factory&gt;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&lt;property name="</a:t>
            </a:r>
            <a:r>
              <a:rPr lang="en-US" sz="2000" dirty="0" err="1"/>
              <a:t>hibernate.connection.driver_class</a:t>
            </a:r>
            <a:r>
              <a:rPr lang="en-US" sz="2000" dirty="0" smtClean="0"/>
              <a:t>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err="1" smtClean="0"/>
              <a:t>oracle.jdbc.driver.OracleDriver</a:t>
            </a:r>
            <a:r>
              <a:rPr lang="en-US" sz="2000" dirty="0" smtClean="0"/>
              <a:t>&lt;/property&gt;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/>
              <a:t>property name="hibernate.connection.url</a:t>
            </a:r>
            <a:r>
              <a:rPr lang="en-US" sz="2000" dirty="0" smtClean="0"/>
              <a:t>"&gt;</a:t>
            </a:r>
            <a:r>
              <a:rPr lang="en-US" sz="2000" dirty="0" err="1" smtClean="0"/>
              <a:t>jdbc:oracle:thin</a:t>
            </a:r>
            <a:r>
              <a:rPr lang="en-US" sz="2000" dirty="0"/>
              <a:t>:@</a:t>
            </a:r>
            <a:r>
              <a:rPr lang="en-US" sz="2000" dirty="0" smtClean="0"/>
              <a:t>localhost:1521:XE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&lt;/property&gt;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/>
              <a:t>property name="</a:t>
            </a:r>
            <a:r>
              <a:rPr lang="en-US" sz="2000" dirty="0" err="1"/>
              <a:t>hibernate.connection.username</a:t>
            </a:r>
            <a:r>
              <a:rPr lang="en-US" sz="2000" dirty="0" smtClean="0"/>
              <a:t>"&gt;lecture2&lt;/</a:t>
            </a:r>
            <a:r>
              <a:rPr lang="en-US" sz="2000" dirty="0"/>
              <a:t>property&gt;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&lt;property name="</a:t>
            </a:r>
            <a:r>
              <a:rPr lang="en-US" sz="2000" dirty="0" err="1"/>
              <a:t>hibernate.connection.password</a:t>
            </a:r>
            <a:r>
              <a:rPr lang="en-US" sz="2000" dirty="0" smtClean="0"/>
              <a:t>"&gt;lecture2&lt;/</a:t>
            </a:r>
            <a:r>
              <a:rPr lang="en-US" sz="2000" dirty="0"/>
              <a:t>property&gt;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...</a:t>
            </a:r>
            <a:endParaRPr lang="en-US" sz="2000" dirty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343911-594E-4313-91B2-F73EA06F9876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55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hibernate.cfg.xml (Cont)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268413"/>
            <a:ext cx="7772400" cy="48641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name="dialect"&gt;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org.hibernate.dialect.Oracle10gDialect&lt;/property&gt;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name="connection.pool_size"&gt;1&lt;/property&gt;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name="current_session_context_class"&gt;thread&lt;/property&gt;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name="show_sql"&gt;true&lt;/property&gt;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name="format_sql"&gt;false&lt;/property&gt;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&lt;/session-factory&gt;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8FCA0A-3B31-4ED8-96E1-6B2F0DE568E7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Configuring Hibernate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45370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/>
              <a:t>There are multiple ways to configure </a:t>
            </a:r>
            <a:r>
              <a:rPr lang="en-US" sz="2800" dirty="0" smtClean="0"/>
              <a:t>Hibernate,  and </a:t>
            </a:r>
            <a:r>
              <a:rPr lang="en-US" sz="2800" dirty="0"/>
              <a:t>an application can leverage multiple </a:t>
            </a:r>
            <a:r>
              <a:rPr lang="en-US" sz="2800" dirty="0" smtClean="0"/>
              <a:t>methods at </a:t>
            </a:r>
            <a:r>
              <a:rPr lang="en-US" sz="2800" dirty="0" smtClean="0"/>
              <a:t>once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Hibernate </a:t>
            </a:r>
            <a:r>
              <a:rPr lang="en-US" sz="2800" dirty="0"/>
              <a:t>will look for and use </a:t>
            </a:r>
            <a:r>
              <a:rPr lang="en-US" sz="2800" dirty="0" smtClean="0"/>
              <a:t>configuration properties </a:t>
            </a:r>
            <a:r>
              <a:rPr lang="en-US" sz="2800" dirty="0"/>
              <a:t>in the following order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dirty="0"/>
              <a:t>– </a:t>
            </a:r>
            <a:r>
              <a:rPr lang="en-US" sz="2000" dirty="0" err="1"/>
              <a:t>hibernate.properties</a:t>
            </a:r>
            <a:r>
              <a:rPr lang="en-US" sz="2000" dirty="0"/>
              <a:t> (when ‘new Configuration()’ is called)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dirty="0"/>
              <a:t>– hibernate.cfg.xml (when ‘configure()’ is called on Configuration)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dirty="0"/>
              <a:t>– </a:t>
            </a:r>
            <a:r>
              <a:rPr lang="en-US" sz="2000" dirty="0" err="1"/>
              <a:t>Programatic</a:t>
            </a:r>
            <a:r>
              <a:rPr lang="en-US" sz="2000" dirty="0"/>
              <a:t> Configuration Settings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5C8A0A-C8E7-4559-BFEB-E639137EEA1E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Configuring Hibernate(Cont)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7345362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2A3D67-1BE1-44BE-BB99-08C97777FCEB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7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 Mapping Files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0213"/>
            <a:ext cx="7467600" cy="36734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&lt;?xml version="1.0"?&gt;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&lt;!DOCTYPE hibernate-mapping PUBLIC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"-//Hibernate/Hibernate Mapping DTD 3.0//EN"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"http://hibernate.sourceforge.net/hibernate-mapping-3.0.dtd"&gt;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&lt;hibernate-mapping&gt;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&lt;class&gt;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. . 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&lt;/class&gt;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&lt;/hibernate-mapping&gt;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4427538" y="3994150"/>
            <a:ext cx="381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Describe your class attributes here.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16013" y="4179888"/>
            <a:ext cx="331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B33270-7D79-4470-9DE0-400CD3601201}" type="slidenum">
              <a:rPr lang="vi-VN" smtClean="0"/>
              <a:pPr>
                <a:defRPr/>
              </a:pPr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91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Account.hbm.xml Mapping File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48355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&lt;class name="courses.hibernate.vo.Account“ table="ACCOUNT"&gt;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&lt;id name="accountId" column="ACCOUNT_ID"&gt;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&lt;generator class="native"/&gt;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&lt;/id&gt;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name="creationDate" column="CREATION_DATE“ type="timestamp" update="false"/&gt;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&lt;</a:t>
            </a:r>
            <a:r>
              <a:rPr lang="en-US" altLang="en-US" sz="2000" smtClean="0"/>
              <a:t>property name="accountType" column="ACCOUNT_TYPE“ type="string" update="false"/&gt;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name="balance" column="BALANCE“ type="double"/&gt;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&lt;/class&gt;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...</a:t>
            </a:r>
            <a:endParaRPr lang="en-US" alt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879250-EF32-44BE-89FA-88E7F42303E7}" type="slidenum">
              <a:rPr lang="vi-VN" smtClean="0"/>
              <a:pPr>
                <a:defRPr/>
              </a:pPr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24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Hibernate ID Generators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6144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767262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Native: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Leverages underlying database method for generating </a:t>
            </a:r>
            <a:r>
              <a:rPr lang="en-US" sz="2400" dirty="0" smtClean="0"/>
              <a:t>ID </a:t>
            </a:r>
            <a:r>
              <a:rPr lang="en-US" dirty="0" smtClean="0"/>
              <a:t>(sequence</a:t>
            </a:r>
            <a:r>
              <a:rPr lang="en-US" dirty="0"/>
              <a:t>, identity, etc…)</a:t>
            </a:r>
          </a:p>
          <a:p>
            <a:pPr>
              <a:defRPr/>
            </a:pPr>
            <a:r>
              <a:rPr lang="en-US" sz="2800" dirty="0" smtClean="0"/>
              <a:t>Increment</a:t>
            </a:r>
            <a:r>
              <a:rPr lang="en-US" sz="2800" dirty="0"/>
              <a:t>: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Automatically reads max value of identity column </a:t>
            </a:r>
            <a:r>
              <a:rPr lang="en-US" sz="2400" dirty="0" smtClean="0"/>
              <a:t>and </a:t>
            </a:r>
            <a:r>
              <a:rPr lang="en-US" sz="2400" dirty="0"/>
              <a:t>increments by 1</a:t>
            </a:r>
          </a:p>
          <a:p>
            <a:pPr>
              <a:defRPr/>
            </a:pPr>
            <a:r>
              <a:rPr lang="en-US" sz="2800" dirty="0" smtClean="0"/>
              <a:t>UUID: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dirty="0" smtClean="0"/>
              <a:t>– </a:t>
            </a:r>
            <a:r>
              <a:rPr lang="en-US" sz="2400" dirty="0"/>
              <a:t>Universally unique identifier combining IP &amp; Date (128-bit)</a:t>
            </a:r>
          </a:p>
          <a:p>
            <a:pPr>
              <a:defRPr/>
            </a:pPr>
            <a:r>
              <a:rPr lang="en-US" sz="2800" dirty="0" smtClean="0"/>
              <a:t>Many </a:t>
            </a:r>
            <a:r>
              <a:rPr lang="en-US" sz="2800" dirty="0"/>
              <a:t>more…</a:t>
            </a:r>
          </a:p>
          <a:p>
            <a:pPr lvl="1">
              <a:lnSpc>
                <a:spcPct val="80000"/>
              </a:lnSpc>
              <a:spcBef>
                <a:spcPct val="70000"/>
              </a:spcBef>
              <a:buSzPct val="65000"/>
              <a:buFont typeface="Wingdings" pitchFamily="2" charset="2"/>
              <a:buChar char="§"/>
              <a:defRPr/>
            </a:pPr>
            <a:endParaRPr lang="en-US" sz="15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6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E235D-F195-4F95-B1C2-8B402D958336}" type="slidenum">
              <a:rPr lang="vi-VN" smtClean="0"/>
              <a:pPr>
                <a:defRPr/>
              </a:pPr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Make Hibernate aware of the mapping files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985963"/>
            <a:ext cx="7848600" cy="449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name="dialect"&gt;org.hibernate.dialect.Oracle10gDialect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name="connection.pool_size"&gt;1&lt;/property&gt;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name="current_session_context_class"&gt;thread&lt;/property&gt;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name="show_sql"&gt;true&lt;/property&gt;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&lt;property name="format_sql"&gt;false&lt;/property&gt;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FF0000"/>
                </a:solidFill>
              </a:rPr>
              <a:t>&lt;mapping resource="Account.hbm.xml"/&gt;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&lt;/session-factory&gt;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E08A1A-75BB-42BA-AC48-EF9C688C7510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3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7163"/>
            <a:ext cx="8229600" cy="750887"/>
          </a:xfrm>
        </p:spPr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HibernateUtil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905000"/>
            <a:ext cx="8377237" cy="4648200"/>
          </a:xfrm>
        </p:spPr>
        <p:txBody>
          <a:bodyPr/>
          <a:lstStyle/>
          <a:p>
            <a:r>
              <a:rPr lang="en-US" altLang="en-US" sz="2800" smtClean="0"/>
              <a:t>Convenience class to handle building and obtaining the Hibernate SessionFactory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Use recommended by the Hibernate org</a:t>
            </a:r>
          </a:p>
          <a:p>
            <a:r>
              <a:rPr lang="en-US" altLang="en-US" sz="2800" smtClean="0"/>
              <a:t>SessionFactory is thread-safe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Singleton for the entire application</a:t>
            </a:r>
          </a:p>
          <a:p>
            <a:r>
              <a:rPr lang="en-US" altLang="en-US" sz="2800" smtClean="0"/>
              <a:t>Used to build Hibernate ‘Sessions’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Hibernate Sessions are NOT thread safe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– One per thread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CD3799-2177-4B12-BD8A-52A85A2BF3A2}" type="slidenum">
              <a:rPr lang="vi-VN" smtClean="0"/>
              <a:pPr>
                <a:defRPr/>
              </a:pPr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7163"/>
            <a:ext cx="8229600" cy="750887"/>
          </a:xfrm>
        </p:spPr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HibernateUtil (Cont)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484313"/>
            <a:ext cx="8377237" cy="50688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import org.hibernate.SessionFactory;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import org.hibernate.cfg.Configuration;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public class HibernateUtil 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private static final SessionFactory sessionFactory;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// initialize sessionFactory singleton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static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sessionFactory = new Configuration().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configure().buildSessionFactory();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// method used to access singleton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public static SessionFactory getSessionFactory()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return sessionFactory;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1DE136-C74E-4EB1-B53F-7BCE8FB4DC9E}" type="slidenum">
              <a:rPr lang="vi-VN" smtClean="0"/>
              <a:pPr>
                <a:defRPr/>
              </a:pPr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3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843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53548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Refresher in enterprise application architectures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Traditional persistence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Hibernate motivation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3A0F82-69B1-4888-862F-A9101DCAD6EE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 </a:t>
            </a:r>
            <a:br>
              <a:rPr lang="en-US" altLang="en-US" sz="3600" smtClean="0">
                <a:latin typeface="Arial" charset="0"/>
                <a:cs typeface="Arial" charset="0"/>
              </a:rPr>
            </a:br>
            <a:r>
              <a:rPr lang="en-US" altLang="en-US" sz="3600" smtClean="0">
                <a:latin typeface="Arial" charset="0"/>
                <a:cs typeface="Arial" charset="0"/>
              </a:rPr>
              <a:t>Session API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00213"/>
            <a:ext cx="7772400" cy="44037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to get Hibernate Session instance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Session </a:t>
            </a:r>
            <a:r>
              <a:rPr lang="en-US" sz="2000" dirty="0" err="1"/>
              <a:t>session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  <a:r>
              <a:rPr lang="en-US" sz="2000" dirty="0" err="1" smtClean="0"/>
              <a:t>HibernateUtil.getSessionFactory</a:t>
            </a:r>
            <a:r>
              <a:rPr lang="en-US" sz="2000" dirty="0" smtClean="0"/>
              <a:t>().</a:t>
            </a:r>
            <a:r>
              <a:rPr lang="en-US" sz="2000" dirty="0" err="1"/>
              <a:t>getCurrentSession</a:t>
            </a:r>
            <a:r>
              <a:rPr lang="en-US" sz="2000" dirty="0"/>
              <a:t>();</a:t>
            </a:r>
          </a:p>
          <a:p>
            <a:pPr>
              <a:defRPr/>
            </a:pPr>
            <a:r>
              <a:rPr lang="en-US" sz="2800" dirty="0" smtClean="0"/>
              <a:t>Hibernate </a:t>
            </a:r>
            <a:r>
              <a:rPr lang="en-US" sz="2800" dirty="0"/>
              <a:t>Session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</a:t>
            </a:r>
            <a:r>
              <a:rPr lang="en-US" sz="2400" dirty="0" err="1"/>
              <a:t>session.saveOrUpdate</a:t>
            </a:r>
            <a:r>
              <a:rPr lang="en-US" sz="2400" dirty="0"/>
              <a:t>()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</a:t>
            </a:r>
            <a:r>
              <a:rPr lang="en-US" sz="2400" dirty="0" err="1"/>
              <a:t>session.get</a:t>
            </a:r>
            <a:r>
              <a:rPr lang="en-US" sz="2400" dirty="0"/>
              <a:t>()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</a:t>
            </a:r>
            <a:r>
              <a:rPr lang="en-US" sz="2400" dirty="0" err="1"/>
              <a:t>session.delete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800" dirty="0" smtClean="0"/>
              <a:t>What about just plain save?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 smtClean="0"/>
              <a:t>– </a:t>
            </a:r>
            <a:r>
              <a:rPr lang="en-US" sz="2400" dirty="0"/>
              <a:t>It’s there, but not typically used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/>
              <a:t>– </a:t>
            </a:r>
            <a:r>
              <a:rPr lang="en-US" sz="2400" dirty="0" err="1"/>
              <a:t>session.save</a:t>
            </a:r>
            <a:r>
              <a:rPr lang="en-US" sz="2400" dirty="0"/>
              <a:t>()</a:t>
            </a:r>
          </a:p>
          <a:p>
            <a:pPr>
              <a:buSzPct val="65000"/>
              <a:buFont typeface="Wingdings" pitchFamily="2" charset="2"/>
              <a:buChar char="§"/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0EF6BF-CA1A-4637-A7FB-6CC05A107448}" type="slidenum">
              <a:rPr lang="vi-VN" smtClean="0"/>
              <a:pPr>
                <a:defRPr/>
              </a:pPr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7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 DAO – saveOrUpdate()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017713"/>
            <a:ext cx="8048625" cy="24193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public void saveOrUpdateAccount(Account account)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Session session =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HibernateUtil.getSessionFactory().getCurrentSession();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 smtClean="0"/>
              <a:t>session.saveOrUpdate(account</a:t>
            </a:r>
            <a:r>
              <a:rPr lang="en-US" altLang="en-US" sz="200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971550" y="5038725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Remember the number of LOC needed to do this with JDBC?</a:t>
            </a:r>
          </a:p>
          <a:p>
            <a:pPr eaLnBrk="1" hangingPunct="1"/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48038" y="3716338"/>
            <a:ext cx="144462" cy="132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F3E81C-0E5F-486E-8B89-4B833020FBFB}" type="slidenum">
              <a:rPr lang="vi-VN" smtClean="0"/>
              <a:pPr>
                <a:defRPr/>
              </a:pPr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87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 DAO – get()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017713"/>
            <a:ext cx="8048625" cy="36671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public Account getAccount(long accountId)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 session =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HibernateUtil.getSessionFactory().getCurrentSession();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 account =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(Account)session.get(Account.class,accountId);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return account;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b="1" smtClean="0"/>
              <a:t>}</a:t>
            </a:r>
            <a:endParaRPr lang="en-US" altLang="en-US" sz="2400" smtClean="0"/>
          </a:p>
          <a:p>
            <a:pPr marL="0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CA73AF-6170-4CEF-AF3D-8877C573479C}" type="slidenum">
              <a:rPr lang="vi-VN" smtClean="0"/>
              <a:pPr>
                <a:defRPr/>
              </a:pPr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71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 DAO – delete()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017713"/>
            <a:ext cx="8048625" cy="22748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public void deleteAccount(Account account)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 session =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HibernateUtil.getSessionFactory().getCurrentSession();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session.delete(account);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647B1A-25BB-4707-8A45-A9CB62B0CB7F}" type="slidenum">
              <a:rPr lang="vi-VN" smtClean="0"/>
              <a:pPr>
                <a:defRPr/>
              </a:pPr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5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Service Layer - AccountService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484313"/>
            <a:ext cx="8048625" cy="35290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import courses.hibernate.dao.AccountDAO;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import courses.hibernate.vo.Account;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/**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 * Service layer for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 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public class AccountService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AccountDAO accountDAO = new AccountDAO();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900113" y="5229225"/>
            <a:ext cx="417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Declare all business methods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63713" y="4292600"/>
            <a:ext cx="504825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B24A7C-E757-4354-9C3E-6023EE51BFE2}" type="slidenum">
              <a:rPr lang="vi-VN" smtClean="0"/>
              <a:pPr>
                <a:defRPr/>
              </a:pPr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4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AccountService – business methods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205038"/>
            <a:ext cx="8048625" cy="32400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/**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Create a new account or update an existing one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@param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           account to be persisted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 	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public void </a:t>
            </a:r>
            <a:r>
              <a:rPr lang="en-US" altLang="en-US" sz="2000" smtClean="0">
                <a:solidFill>
                  <a:srgbClr val="FF0000"/>
                </a:solidFill>
              </a:rPr>
              <a:t>saveOrUpdateAccount</a:t>
            </a:r>
            <a:r>
              <a:rPr lang="en-US" altLang="en-US" sz="2000" smtClean="0"/>
              <a:t>(Account account)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	accountDAO.saveOrUpdateAccount(account);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6E664D6-641A-4451-BCC4-F9A86DC4623B}" type="slidenum">
              <a:rPr lang="vi-VN" smtClean="0"/>
              <a:pPr>
                <a:defRPr/>
              </a:pPr>
              <a:t>45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AccountService – business methods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133600"/>
            <a:ext cx="8048625" cy="331152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/**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Retrieve an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@param accountId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           identifier of the account to be retrieved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@return account represented by the identifier provided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public Account </a:t>
            </a:r>
            <a:r>
              <a:rPr lang="en-US" altLang="en-US" sz="2000" b="1" smtClean="0">
                <a:solidFill>
                  <a:srgbClr val="FF0000"/>
                </a:solidFill>
              </a:rPr>
              <a:t>getAccount</a:t>
            </a:r>
            <a:r>
              <a:rPr lang="en-US" altLang="en-US" sz="2000" smtClean="0"/>
              <a:t>(long accountId)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	return accountDAO.getAccount(accountId);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EB6C3A7-8C92-4DBE-9108-E0314B29AC27}" type="slidenum">
              <a:rPr lang="vi-VN" smtClean="0"/>
              <a:pPr>
                <a:defRPr/>
              </a:pPr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1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AccountService – business methods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205038"/>
            <a:ext cx="8048625" cy="32400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/**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Delete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@param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 *            account to be deleted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 	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public void </a:t>
            </a:r>
            <a:r>
              <a:rPr lang="en-US" altLang="en-US" sz="2000" b="1" smtClean="0">
                <a:solidFill>
                  <a:srgbClr val="FF0000"/>
                </a:solidFill>
              </a:rPr>
              <a:t>deleteAccount</a:t>
            </a:r>
            <a:r>
              <a:rPr lang="en-US" altLang="en-US" sz="2000" smtClean="0"/>
              <a:t>(Account account)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	accountDAO.deleteAccount(account);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F0C10C-85CD-4B11-94E1-2A18975D64B5}" type="slidenum">
              <a:rPr lang="vi-VN" smtClean="0"/>
              <a:pPr>
                <a:defRPr/>
              </a:pPr>
              <a:t>47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1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Testing with JUnit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565400"/>
            <a:ext cx="8048625" cy="2376488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JUnit</a:t>
            </a:r>
            <a:r>
              <a:rPr lang="en-US" sz="2400" dirty="0"/>
              <a:t> is an open source framework to </a:t>
            </a:r>
            <a:r>
              <a:rPr lang="en-US" sz="2400" dirty="0" smtClean="0"/>
              <a:t>perform testing </a:t>
            </a:r>
            <a:r>
              <a:rPr lang="en-US" sz="2400" dirty="0"/>
              <a:t>against units of code.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000" dirty="0"/>
              <a:t>– A single test class contains several test methods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000" dirty="0"/>
              <a:t>– Provides helper methods to make ‘assertions’ of expected results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000" dirty="0"/>
              <a:t>– Common to have multiple test classes for an application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D77D57-F1C1-4C2F-9ECF-62281A7A81A7}" type="slidenum">
              <a:rPr lang="vi-VN" smtClean="0"/>
              <a:pPr>
                <a:defRPr/>
              </a:pPr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5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Using JUnit</a:t>
            </a:r>
            <a:endParaRPr lang="en-US" altLang="en-US" sz="3600" b="0" smtClean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412875"/>
            <a:ext cx="8048625" cy="504031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Download the jar from JUnit.org</a:t>
            </a:r>
          </a:p>
          <a:p>
            <a:pPr>
              <a:defRPr/>
            </a:pPr>
            <a:r>
              <a:rPr lang="en-US" sz="2400" dirty="0" smtClean="0"/>
              <a:t>Add </a:t>
            </a:r>
            <a:r>
              <a:rPr lang="en-US" sz="2400" dirty="0"/>
              <a:t>downloaded jar to project </a:t>
            </a:r>
            <a:r>
              <a:rPr lang="en-US" sz="2400" dirty="0" err="1"/>
              <a:t>classpath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Create </a:t>
            </a:r>
            <a:r>
              <a:rPr lang="en-US" sz="2400" dirty="0"/>
              <a:t>a class to house your test methods, naming it anything </a:t>
            </a:r>
            <a:r>
              <a:rPr lang="en-US" sz="2400" dirty="0" smtClean="0"/>
              <a:t>you like </a:t>
            </a:r>
            <a:r>
              <a:rPr lang="en-US" sz="2400" dirty="0"/>
              <a:t>(typically identifying it as a test class)</a:t>
            </a:r>
          </a:p>
          <a:p>
            <a:pPr>
              <a:defRPr/>
            </a:pPr>
            <a:r>
              <a:rPr lang="en-US" sz="2400" dirty="0" smtClean="0"/>
              <a:t>Implement </a:t>
            </a:r>
            <a:r>
              <a:rPr lang="en-US" sz="2400" dirty="0"/>
              <a:t>test methods, naming them anything you like </a:t>
            </a:r>
            <a:r>
              <a:rPr lang="en-US" sz="2400" dirty="0" smtClean="0"/>
              <a:t>and marking </a:t>
            </a:r>
            <a:r>
              <a:rPr lang="en-US" sz="2400" dirty="0"/>
              <a:t>each with the @Test annotation at the method level</a:t>
            </a:r>
          </a:p>
          <a:p>
            <a:pPr>
              <a:defRPr/>
            </a:pPr>
            <a:r>
              <a:rPr lang="en-US" sz="2400" dirty="0" smtClean="0"/>
              <a:t>Call </a:t>
            </a:r>
            <a:r>
              <a:rPr lang="en-US" sz="2400" dirty="0"/>
              <a:t>the code to be tested passing in known variables and based </a:t>
            </a:r>
            <a:r>
              <a:rPr lang="en-US" sz="2400" dirty="0" smtClean="0"/>
              <a:t>on expected </a:t>
            </a:r>
            <a:r>
              <a:rPr lang="en-US" sz="2400" dirty="0"/>
              <a:t>behavior, use ‘assert’ helper methods provided by </a:t>
            </a:r>
            <a:r>
              <a:rPr lang="en-US" sz="2400" dirty="0" err="1" smtClean="0"/>
              <a:t>Junit</a:t>
            </a:r>
            <a:r>
              <a:rPr lang="en-US" sz="2400" dirty="0" smtClean="0"/>
              <a:t> to </a:t>
            </a:r>
            <a:r>
              <a:rPr lang="en-US" sz="2400" dirty="0"/>
              <a:t>verify correctness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000" dirty="0"/>
              <a:t>– </a:t>
            </a:r>
            <a:r>
              <a:rPr lang="en-US" sz="2000" b="1" dirty="0" err="1"/>
              <a:t>Assert.assertTrue</a:t>
            </a:r>
            <a:r>
              <a:rPr lang="en-US" sz="2000" b="1" dirty="0"/>
              <a:t>(</a:t>
            </a:r>
            <a:r>
              <a:rPr lang="en-US" sz="2000" b="1" dirty="0" err="1"/>
              <a:t>account.getAccountId</a:t>
            </a:r>
            <a:r>
              <a:rPr lang="en-US" sz="2000" b="1" dirty="0"/>
              <a:t>() == 0);</a:t>
            </a:r>
            <a:endParaRPr lang="en-US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8F7F6C-D1BB-4B8B-8C89-095FB88EE0E1}" type="slidenum">
              <a:rPr lang="vi-VN" smtClean="0"/>
              <a:pPr>
                <a:defRPr/>
              </a:pPr>
              <a:t>49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3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843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53548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Refresher in enterprise application architectures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Traditional persistence</a:t>
            </a:r>
          </a:p>
          <a:p>
            <a:pPr>
              <a:spcBef>
                <a:spcPct val="50000"/>
              </a:spcBef>
              <a:defRPr/>
            </a:pPr>
            <a:r>
              <a:rPr lang="en-US" sz="2800" i="1" dirty="0" smtClean="0"/>
              <a:t>Hibernate motivation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B8DB30-6A8E-4D17-BA12-C3B2CC525F86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1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 smtClean="0">
                <a:latin typeface="Arial" charset="0"/>
                <a:cs typeface="Arial" charset="0"/>
              </a:rPr>
              <a:t>JUnit and Eclipse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96975"/>
            <a:ext cx="7934325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712FE-B262-4149-A484-335D7CB33F1C}" type="slidenum">
              <a:rPr lang="vi-VN" smtClean="0"/>
              <a:pPr>
                <a:defRPr/>
              </a:pPr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5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630863" cy="693737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JUnit and Eclipse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41438"/>
            <a:ext cx="802957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3DE605-04E0-446F-AD45-1D1B33EEC8CC}" type="slidenum">
              <a:rPr lang="vi-VN" smtClean="0"/>
              <a:pPr>
                <a:defRPr/>
              </a:pPr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3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630863" cy="693737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Test Create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@Test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public void testCreateAccount()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 session = HibernateUtil.getSessionFactory().getCurrentSession();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session.beginTransaction();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 account = new Account();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// no need to set id, Hibernate will do it for us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account.setAccountType(Account.ACCOUNT_TYPE_SAVINGS);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account.setCreationDate(new Date());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account.setBalance(1000L);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// confirm that there is no accountId set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Assert.assertTrue(account.getAccountId() == 0);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b="1" smtClean="0"/>
              <a:t>...</a:t>
            </a:r>
            <a:endParaRPr lang="en-US" altLang="en-US" sz="2400" smtClean="0"/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E434F2-4928-4CA7-A70B-960AEAD9C04B}" type="slidenum">
              <a:rPr lang="vi-VN" smtClean="0"/>
              <a:pPr>
                <a:defRPr/>
              </a:pPr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630863" cy="693737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>
                <a:latin typeface="Arial" charset="0"/>
                <a:cs typeface="Arial" charset="0"/>
              </a:rPr>
              <a:t>Test Create (Cont)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. . .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// save the account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FF0000"/>
                </a:solidFill>
              </a:rPr>
              <a:t>AccountService accountService = new AccountService();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accountService.saveOrUpdateAccount(account);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session.getTransaction().commit();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HibernateUtil.getSessionFactory().close();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System.out.println(account);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// check that ID was set after the hbm session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2000" smtClean="0"/>
              <a:t>Assert.assertTrue(account.getAccountId() &gt; 0);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b="1" smtClean="0"/>
              <a:t>}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F872F5-B755-4321-832E-4E0C41676E4C}" type="slidenum">
              <a:rPr lang="vi-VN" smtClean="0"/>
              <a:pPr>
                <a:defRPr/>
              </a:pPr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99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15888"/>
            <a:ext cx="83010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Handling Transactions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>
              <a:defRPr/>
            </a:pPr>
            <a:r>
              <a:rPr lang="en-US" dirty="0"/>
              <a:t>Why am I starting/ending my transactions 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my test case?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– In order to take advantage of certain Hibernate </a:t>
            </a:r>
            <a:r>
              <a:rPr lang="en-US" dirty="0" smtClean="0"/>
              <a:t>features, the </a:t>
            </a:r>
            <a:r>
              <a:rPr lang="en-US" dirty="0"/>
              <a:t>Hibernate org recommends you close </a:t>
            </a:r>
            <a:r>
              <a:rPr lang="en-US" dirty="0" smtClean="0"/>
              <a:t>your transactions </a:t>
            </a:r>
            <a:r>
              <a:rPr lang="en-US" dirty="0"/>
              <a:t>as late as possible. For test cases, this </a:t>
            </a:r>
            <a:r>
              <a:rPr lang="en-US" dirty="0" smtClean="0"/>
              <a:t>means in </a:t>
            </a:r>
            <a:r>
              <a:rPr lang="en-US" dirty="0"/>
              <a:t>the tests themselves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– Later we’ll discuss suggested ways of handling </a:t>
            </a:r>
            <a:r>
              <a:rPr lang="en-US" dirty="0" smtClean="0"/>
              <a:t>this within </a:t>
            </a:r>
            <a:r>
              <a:rPr lang="en-US" dirty="0"/>
              <a:t>applications</a:t>
            </a:r>
            <a:endParaRPr lang="en-US" sz="1200" dirty="0"/>
          </a:p>
          <a:p>
            <a:pPr marL="1314450" lvl="3" indent="0">
              <a:lnSpc>
                <a:spcPct val="90000"/>
              </a:lnSpc>
              <a:buFont typeface="Arial" charset="0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8F3A52-5315-4954-A50B-3BEA5B8241CB}" type="slidenum">
              <a:rPr lang="vi-VN" smtClean="0"/>
              <a:pPr>
                <a:defRPr/>
              </a:pPr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9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15888"/>
            <a:ext cx="84534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Test Get</a:t>
            </a:r>
            <a:endParaRPr lang="en-US" altLang="en-US" b="0" dirty="0" smtClean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@Test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public void testGetAccount()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 account = </a:t>
            </a:r>
            <a:r>
              <a:rPr lang="en-US" altLang="en-US" sz="2000" b="1" smtClean="0">
                <a:solidFill>
                  <a:srgbClr val="FF0000"/>
                </a:solidFill>
              </a:rPr>
              <a:t>createAccount(); </a:t>
            </a:r>
            <a:r>
              <a:rPr lang="en-US" altLang="en-US" sz="2000" smtClean="0"/>
              <a:t>// create account to get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 session = HibernateUtil.getSessionFactory().getCurrentSession();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session.beginTransaction();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FF0000"/>
                </a:solidFill>
              </a:rPr>
              <a:t>AccountService accountService = new AccountService();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Account anotherCopy = accountService.getAccount(account.getAccountId());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// make sure these are two separate instances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Assert.assertTrue(account != anotherCopy);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session.getTransaction().commit();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HibernateUtil.getSessionFactory().close();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07BA3E-8909-449C-A7F4-2651952132F6}" type="slidenum">
              <a:rPr lang="vi-VN" smtClean="0"/>
              <a:pPr>
                <a:defRPr/>
              </a:pPr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0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15888"/>
            <a:ext cx="86058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Test Update Balance</a:t>
            </a:r>
            <a:endParaRPr lang="en-US" altLang="en-US" b="0" dirty="0" smtClean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dirty="0" smtClean="0"/>
              <a:t>@Test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smtClean="0"/>
              <a:t>public void </a:t>
            </a:r>
            <a:r>
              <a:rPr lang="en-US" altLang="en-US" sz="2000" dirty="0" err="1" smtClean="0"/>
              <a:t>testUpdateAccountBalance</a:t>
            </a:r>
            <a:r>
              <a:rPr lang="en-US" altLang="en-US" sz="2000" dirty="0" smtClean="0"/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smtClean="0"/>
              <a:t>// create account to update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smtClean="0"/>
              <a:t>Account </a:t>
            </a:r>
            <a:r>
              <a:rPr lang="en-US" altLang="en-US" sz="2000" dirty="0" err="1" smtClean="0"/>
              <a:t>account</a:t>
            </a:r>
            <a:r>
              <a:rPr lang="en-US" altLang="en-US" sz="2000" dirty="0" smtClean="0"/>
              <a:t> = </a:t>
            </a:r>
            <a:r>
              <a:rPr lang="en-US" altLang="en-US" sz="2000" dirty="0" err="1" smtClean="0"/>
              <a:t>createAccount</a:t>
            </a:r>
            <a:r>
              <a:rPr lang="en-US" altLang="en-US" sz="20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smtClean="0"/>
              <a:t>Session </a:t>
            </a:r>
            <a:r>
              <a:rPr lang="en-US" altLang="en-US" sz="2000" dirty="0" err="1" smtClean="0"/>
              <a:t>session</a:t>
            </a:r>
            <a:r>
              <a:rPr lang="en-US" altLang="en-US" sz="2000" dirty="0" smtClean="0"/>
              <a:t> = </a:t>
            </a:r>
            <a:r>
              <a:rPr lang="en-US" altLang="en-US" sz="2000" dirty="0" err="1" smtClean="0"/>
              <a:t>HibernateUtil.getSessionFactory</a:t>
            </a:r>
            <a:r>
              <a:rPr lang="en-US" altLang="en-US" sz="2000" dirty="0" smtClean="0"/>
              <a:t>().</a:t>
            </a:r>
            <a:r>
              <a:rPr lang="en-US" altLang="en-US" sz="2000" dirty="0" err="1" smtClean="0"/>
              <a:t>getCurrentSession</a:t>
            </a:r>
            <a:r>
              <a:rPr lang="en-US" altLang="en-US" sz="20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err="1" smtClean="0"/>
              <a:t>session.beginTransaction</a:t>
            </a:r>
            <a:r>
              <a:rPr lang="en-US" altLang="en-US" sz="20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dirty="0" err="1" smtClean="0">
                <a:solidFill>
                  <a:srgbClr val="FF0000"/>
                </a:solidFill>
              </a:rPr>
              <a:t>AccountService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accountService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= new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AccountService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err="1" smtClean="0"/>
              <a:t>account.setBalance</a:t>
            </a:r>
            <a:r>
              <a:rPr lang="en-US" altLang="en-US" sz="2000" dirty="0" smtClean="0"/>
              <a:t>(2000);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err="1" smtClean="0"/>
              <a:t>accountService.saveOrUpdateAccount</a:t>
            </a:r>
            <a:r>
              <a:rPr lang="en-US" altLang="en-US" sz="2000" dirty="0" smtClean="0"/>
              <a:t>(account);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err="1" smtClean="0"/>
              <a:t>session.getTransaction</a:t>
            </a:r>
            <a:r>
              <a:rPr lang="en-US" altLang="en-US" sz="2000" dirty="0" smtClean="0"/>
              <a:t>().commit();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 err="1" smtClean="0"/>
              <a:t>HibernateUtil.getSessionFactory</a:t>
            </a:r>
            <a:r>
              <a:rPr lang="en-US" altLang="en-US" sz="2000" dirty="0" smtClean="0"/>
              <a:t>().close();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dirty="0" smtClean="0"/>
              <a:t>...</a:t>
            </a:r>
            <a:endParaRPr lang="en-US" altLang="en-US" sz="2000" dirty="0" smtClean="0"/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BCA902-D050-4890-98A7-EF532142A00B}" type="slidenum">
              <a:rPr lang="vi-VN" smtClean="0"/>
              <a:pPr>
                <a:defRPr/>
              </a:pPr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1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15888"/>
            <a:ext cx="84534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Test Update Balance (</a:t>
            </a:r>
            <a:r>
              <a:rPr lang="en-US" altLang="en-US" dirty="0" err="1" smtClean="0">
                <a:latin typeface="Arial" charset="0"/>
                <a:cs typeface="Arial" charset="0"/>
              </a:rPr>
              <a:t>Cont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endParaRPr lang="en-US" altLang="en-US" b="0" dirty="0" smtClean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 . 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 session2 = HibernateUtil.getSessionFactory().getCurrentSession();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session2.beginTransaction();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Account anotherCopy = accountService.getAccount(account.getAccountId());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System.out.println(anotherCopy);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// make sure the one we just pulled back from the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// database has the updated balance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Assert.assertTrue(anotherCopy.getBalance() == 2000);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session2.getTransaction().commit();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HibernateUtil.getSessionFactory().close();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D00CA6-967D-445D-AD45-76F982D04A50}" type="slidenum">
              <a:rPr lang="vi-VN" smtClean="0"/>
              <a:pPr>
                <a:defRPr/>
              </a:pPr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2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15888"/>
            <a:ext cx="85296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Test Delete</a:t>
            </a:r>
            <a:endParaRPr lang="en-US" altLang="en-US" b="0" dirty="0" smtClean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@Test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public void testDeleteAccount()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// create an account to delete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Account account = createAccount();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 session = HibernateUtil.getSessionFactory().getCurrentSession();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session.beginTransaction();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FF0000"/>
                </a:solidFill>
              </a:rPr>
              <a:t>AccountService accountService = new AccountService();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// delete the account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accountService.deleteAccount(account);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session.getTransaction().commit();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HibernateUtil.getSessionFactory().close();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...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619D53-DA73-41F8-88A4-051F2B6595BA}" type="slidenum">
              <a:rPr lang="vi-VN" smtClean="0"/>
              <a:pPr>
                <a:defRPr/>
              </a:pPr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35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15888"/>
            <a:ext cx="8453438" cy="6937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Test Delete (</a:t>
            </a:r>
            <a:r>
              <a:rPr lang="en-US" altLang="en-US" dirty="0" err="1" smtClean="0">
                <a:latin typeface="Arial" charset="0"/>
                <a:cs typeface="Arial" charset="0"/>
              </a:rPr>
              <a:t>Cont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endParaRPr lang="en-US" altLang="en-US" b="0" dirty="0" smtClean="0">
              <a:latin typeface="Arial" charset="0"/>
              <a:cs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 session2 = HibernateUtil.getSessionFactory().getCurrentSession();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session2.beginTransaction();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// try to get the account again -- should be null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Account anotherCopy = accountService.getAccount(account.getAccountId());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System.out.println("var anotherCopy = "+ anotherCopy);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Assert.assertNull(anotherCopy);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session2.getTransaction().commit();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HibernateUtil.getSessionFactory().close();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3FB534-6B60-4B9D-80A0-62435EC7081A}" type="slidenum">
              <a:rPr lang="vi-VN" smtClean="0"/>
              <a:pPr>
                <a:defRPr/>
              </a:pPr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4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N-Tier Architecture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72400" cy="3468687"/>
          </a:xfrm>
        </p:spPr>
        <p:txBody>
          <a:bodyPr/>
          <a:lstStyle/>
          <a:p>
            <a:r>
              <a:rPr lang="en-US" altLang="en-US" smtClean="0"/>
              <a:t>Application is made up of layers or tiers</a:t>
            </a:r>
          </a:p>
          <a:p>
            <a:r>
              <a:rPr lang="en-US" altLang="en-US" smtClean="0"/>
              <a:t>Each layer encapsulates specific responsibilities</a:t>
            </a:r>
          </a:p>
          <a:p>
            <a:r>
              <a:rPr lang="en-US" altLang="en-US" smtClean="0"/>
              <a:t>Enables changes in one area with minimal impact to other areas of the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9D859B-6054-41A5-92F8-1F753B051281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91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15888"/>
            <a:ext cx="8605838" cy="693737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latin typeface="Arial" charset="0"/>
                <a:cs typeface="Arial" charset="0"/>
              </a:rPr>
              <a:t>Summary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End to end Hibernate Application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- Configuration</a:t>
            </a:r>
          </a:p>
          <a:p>
            <a:pPr marL="1257300" lvl="3" indent="0">
              <a:buFont typeface="Arial" charset="0"/>
              <a:buNone/>
              <a:defRPr/>
            </a:pPr>
            <a:r>
              <a:rPr lang="en-US" dirty="0"/>
              <a:t>hibernate.cfg.xml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&lt;property </a:t>
            </a:r>
            <a:r>
              <a:rPr lang="en-US" sz="1600" dirty="0" smtClean="0"/>
              <a:t>name</a:t>
            </a:r>
            <a:r>
              <a:rPr lang="en-US" sz="1600" dirty="0"/>
              <a:t>="hibernate.connection.url</a:t>
            </a:r>
            <a:r>
              <a:rPr lang="en-US" sz="1600" dirty="0" smtClean="0"/>
              <a:t>"&gt;</a:t>
            </a:r>
            <a:r>
              <a:rPr lang="en-US" sz="1600" dirty="0" err="1" smtClean="0"/>
              <a:t>jdbc:oracle:thin</a:t>
            </a:r>
            <a:r>
              <a:rPr lang="en-US" sz="1600" dirty="0"/>
              <a:t>:@localhost:1521:XE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&lt;/property&gt;</a:t>
            </a:r>
          </a:p>
          <a:p>
            <a:pPr lvl="1">
              <a:lnSpc>
                <a:spcPct val="90000"/>
              </a:lnSpc>
              <a:buFontTx/>
              <a:buChar char="-"/>
              <a:defRPr/>
            </a:pPr>
            <a:r>
              <a:rPr lang="en-US" sz="2000" dirty="0"/>
              <a:t>Object mapping files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/>
              <a:t>Account.hbm.xml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&lt;class name="</a:t>
            </a:r>
            <a:r>
              <a:rPr lang="en-US" sz="1600" dirty="0" err="1"/>
              <a:t>courses.hibernate.vo.Account</a:t>
            </a:r>
            <a:r>
              <a:rPr lang="en-US" sz="1600" dirty="0"/>
              <a:t>“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table="ACCOUNT"&gt;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&lt;property name="</a:t>
            </a:r>
            <a:r>
              <a:rPr lang="en-US" sz="1600" dirty="0" err="1"/>
              <a:t>accountType</a:t>
            </a:r>
            <a:r>
              <a:rPr lang="en-US" sz="1600" dirty="0"/>
              <a:t>“ column="</a:t>
            </a:r>
            <a:r>
              <a:rPr lang="en-US" sz="1600" dirty="0" smtClean="0"/>
              <a:t>ACCOUNT_TYPE“ type</a:t>
            </a:r>
            <a:r>
              <a:rPr lang="en-US" sz="1600" dirty="0"/>
              <a:t>="string"</a:t>
            </a:r>
          </a:p>
          <a:p>
            <a:pPr marL="1714500" lvl="4" indent="0">
              <a:buFont typeface="Arial" charset="0"/>
              <a:buNone/>
              <a:defRPr/>
            </a:pPr>
            <a:r>
              <a:rPr lang="en-US" sz="1600" dirty="0"/>
              <a:t>update="false"/&gt;</a:t>
            </a:r>
          </a:p>
          <a:p>
            <a:pPr marL="1314450" lvl="3" indent="0">
              <a:lnSpc>
                <a:spcPct val="90000"/>
              </a:lnSpc>
              <a:buFont typeface="Arial" charset="0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C7AD4F-EA32-4688-87BF-48B38B853A10}" type="slidenum">
              <a:rPr lang="vi-VN" smtClean="0"/>
              <a:pPr>
                <a:defRPr/>
              </a:pPr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2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15888"/>
            <a:ext cx="8605838" cy="693737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latin typeface="Arial" charset="0"/>
                <a:cs typeface="Arial" charset="0"/>
              </a:rPr>
              <a:t>Summary (</a:t>
            </a:r>
            <a:r>
              <a:rPr lang="en-US" altLang="en-US" sz="3600" dirty="0" err="1" smtClean="0">
                <a:latin typeface="Arial" charset="0"/>
                <a:cs typeface="Arial" charset="0"/>
              </a:rPr>
              <a:t>Cont</a:t>
            </a:r>
            <a:r>
              <a:rPr lang="en-US" altLang="en-US" sz="3600" dirty="0" smtClean="0">
                <a:latin typeface="Arial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41438"/>
            <a:ext cx="8305800" cy="4859337"/>
          </a:xfrm>
        </p:spPr>
        <p:txBody>
          <a:bodyPr/>
          <a:lstStyle/>
          <a:p>
            <a:pPr marL="800100" lvl="2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– </a:t>
            </a:r>
            <a:r>
              <a:rPr lang="en-US" dirty="0" err="1"/>
              <a:t>HibernateUtil</a:t>
            </a:r>
            <a:r>
              <a:rPr lang="en-US" dirty="0"/>
              <a:t> to handle Session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dirty="0"/>
              <a:t>static {</a:t>
            </a:r>
          </a:p>
          <a:p>
            <a:pPr marL="1257300" lvl="3" indent="0">
              <a:buFont typeface="Arial" charset="0"/>
              <a:buNone/>
              <a:defRPr/>
            </a:pPr>
            <a:r>
              <a:rPr lang="en-US" dirty="0" err="1"/>
              <a:t>sessionFactory</a:t>
            </a:r>
            <a:r>
              <a:rPr lang="en-US" dirty="0"/>
              <a:t> = </a:t>
            </a:r>
            <a:r>
              <a:rPr lang="en-US" dirty="0" err="1"/>
              <a:t>newConfiguration</a:t>
            </a:r>
            <a:r>
              <a:rPr lang="en-US" dirty="0"/>
              <a:t>()</a:t>
            </a:r>
          </a:p>
          <a:p>
            <a:pPr marL="1257300" lvl="3" indent="0">
              <a:buFont typeface="Arial" charset="0"/>
              <a:buNone/>
              <a:defRPr/>
            </a:pPr>
            <a:r>
              <a:rPr lang="en-US" dirty="0"/>
              <a:t>.configure().</a:t>
            </a:r>
            <a:r>
              <a:rPr lang="en-US" dirty="0" err="1"/>
              <a:t>buildSessionFactory</a:t>
            </a:r>
            <a:r>
              <a:rPr lang="en-US" dirty="0"/>
              <a:t>();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dirty="0"/>
              <a:t>public static </a:t>
            </a:r>
            <a:r>
              <a:rPr lang="en-US" sz="2000" dirty="0" err="1" smtClean="0"/>
              <a:t>SessionFactory</a:t>
            </a:r>
            <a:r>
              <a:rPr lang="en-US" sz="2000" dirty="0" smtClean="0"/>
              <a:t> </a:t>
            </a:r>
            <a:r>
              <a:rPr lang="en-US" sz="2000" dirty="0" err="1" smtClean="0"/>
              <a:t>getSessionFactory</a:t>
            </a:r>
            <a:r>
              <a:rPr lang="en-US" sz="2000" dirty="0"/>
              <a:t>() {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dirty="0" smtClean="0"/>
              <a:t>	      return </a:t>
            </a:r>
            <a:r>
              <a:rPr lang="en-US" sz="2000" dirty="0" err="1"/>
              <a:t>sessionFactory</a:t>
            </a:r>
            <a:r>
              <a:rPr lang="en-US" sz="2000" dirty="0"/>
              <a:t>;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dirty="0"/>
              <a:t>– Writing the implementation</a:t>
            </a:r>
          </a:p>
          <a:p>
            <a:pPr marL="1257300" lvl="3" indent="0">
              <a:buFont typeface="Arial" charset="0"/>
              <a:buNone/>
              <a:defRPr/>
            </a:pPr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HibernateUtil.getSessionFactory</a:t>
            </a:r>
            <a:r>
              <a:rPr lang="en-US" dirty="0" smtClean="0"/>
              <a:t>().</a:t>
            </a:r>
            <a:r>
              <a:rPr lang="en-US" dirty="0" err="1"/>
              <a:t>getCurrentSession</a:t>
            </a:r>
            <a:r>
              <a:rPr lang="en-US" dirty="0"/>
              <a:t>();</a:t>
            </a:r>
          </a:p>
          <a:p>
            <a:pPr marL="1257300" lvl="3" indent="0">
              <a:buFont typeface="Arial" charset="0"/>
              <a:buNone/>
              <a:defRPr/>
            </a:pPr>
            <a:r>
              <a:rPr lang="en-US" dirty="0" err="1"/>
              <a:t>session.saveOrUpdate</a:t>
            </a:r>
            <a:r>
              <a:rPr lang="en-US" dirty="0"/>
              <a:t>(account);</a:t>
            </a:r>
          </a:p>
          <a:p>
            <a:pPr marL="800100" lvl="2" indent="0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1314450" lvl="3" indent="0">
              <a:lnSpc>
                <a:spcPct val="90000"/>
              </a:lnSpc>
              <a:buFont typeface="Arial" charset="0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047E9-949A-4799-9002-9D369668DDF4}" type="slidenum">
              <a:rPr lang="vi-VN" smtClean="0"/>
              <a:pPr>
                <a:defRPr/>
              </a:pPr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alt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44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altLang="en-US" sz="4400" b="1" smtClean="0"/>
              <a:t>Q &amp; A</a:t>
            </a:r>
            <a:endParaRPr lang="vi-VN" altLang="en-US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E2BF8E-6DB4-4E62-9257-1D656C4FF381}" type="slidenum">
              <a:rPr lang="vi-VN" smtClean="0"/>
              <a:pPr>
                <a:defRPr/>
              </a:pPr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78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N-Tier Architecture (Cont)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4319588"/>
          </a:xfrm>
        </p:spPr>
        <p:txBody>
          <a:bodyPr/>
          <a:lstStyle/>
          <a:p>
            <a:r>
              <a:rPr lang="en-US" altLang="en-US" b="1" smtClean="0"/>
              <a:t>Common tiers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Presentation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mtClean="0"/>
              <a:t>• ‘View’ in model-view-controller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mtClean="0"/>
              <a:t>• Responsible for displaying data only. No business logic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Service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mtClean="0"/>
              <a:t>• Responsible for business logic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Persistence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mtClean="0"/>
              <a:t>• Responsible for storing/retrieving data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7D7243-4E78-4B04-AC25-2E2AD21FEDF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0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N-Tier Architecture (Cont)</a:t>
            </a:r>
            <a:endParaRPr lang="en-US" altLang="en-US" b="0" smtClean="0">
              <a:latin typeface="Arial" charset="0"/>
              <a:cs typeface="Arial" charset="0"/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14475"/>
            <a:ext cx="4103688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F09E3B-6A8A-4AD4-A0D6-1603509486D2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7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 DAO Design Pattern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4719638"/>
          </a:xfrm>
          <a:noFill/>
        </p:spPr>
        <p:txBody>
          <a:bodyPr/>
          <a:lstStyle/>
          <a:p>
            <a:r>
              <a:rPr lang="en-US" altLang="en-US" smtClean="0"/>
              <a:t>Data Access Object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Abstracts CRUD (Create, Retrieve, Update, Delete) operations</a:t>
            </a:r>
          </a:p>
          <a:p>
            <a:r>
              <a:rPr lang="en-US" altLang="en-US" smtClean="0"/>
              <a:t>Benefits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Allows different storage implementations to be ‘plugged in’ with minimal impact to the rest of the system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Decouples persistence layer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mtClean="0"/>
              <a:t>– Encourages and supports code reuse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D9E3C3-A928-41F4-9B6E-8CA92A151B8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6974</TotalTime>
  <Words>2221</Words>
  <Application>Microsoft Office PowerPoint</Application>
  <PresentationFormat>On-screen Show (4:3)</PresentationFormat>
  <Paragraphs>562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Concourse</vt:lpstr>
      <vt:lpstr>Hibernate</vt:lpstr>
      <vt:lpstr>Agenda</vt:lpstr>
      <vt:lpstr>Session 1: Introduction to Hibernate</vt:lpstr>
      <vt:lpstr>Objectives</vt:lpstr>
      <vt:lpstr>Objectives</vt:lpstr>
      <vt:lpstr>N-Tier Architecture</vt:lpstr>
      <vt:lpstr>N-Tier Architecture (Cont)</vt:lpstr>
      <vt:lpstr>N-Tier Architecture (Cont)</vt:lpstr>
      <vt:lpstr> DAO Design Pattern</vt:lpstr>
      <vt:lpstr>Objectives</vt:lpstr>
      <vt:lpstr>Traditional Persistence</vt:lpstr>
      <vt:lpstr>JDBC Overview</vt:lpstr>
      <vt:lpstr>JDBC Overview (Cont)</vt:lpstr>
      <vt:lpstr>JDBC Example – Create Account </vt:lpstr>
      <vt:lpstr>JDBC Example – Create Account(Cont) </vt:lpstr>
      <vt:lpstr>JDBC Example – Create Account(Cont) </vt:lpstr>
      <vt:lpstr>Objectives</vt:lpstr>
      <vt:lpstr>Traditional Persistence vs. Hibernate</vt:lpstr>
      <vt:lpstr>Hibernate History</vt:lpstr>
      <vt:lpstr>Why Hibernate?</vt:lpstr>
      <vt:lpstr>Why Hibernate?</vt:lpstr>
      <vt:lpstr>Summary</vt:lpstr>
      <vt:lpstr>Session 2: Walk-through of a Simple Hibernate Example</vt:lpstr>
      <vt:lpstr>Objectives</vt:lpstr>
      <vt:lpstr>Objectives</vt:lpstr>
      <vt:lpstr>High Level Architecture</vt:lpstr>
      <vt:lpstr>Building a Hibernate Application</vt:lpstr>
      <vt:lpstr>Account Object / Table</vt:lpstr>
      <vt:lpstr>hibernate.cfg.xml</vt:lpstr>
      <vt:lpstr>hibernate.cfg.xml (Cont)</vt:lpstr>
      <vt:lpstr>hibernate.cfg.xml (Cont)</vt:lpstr>
      <vt:lpstr>Configuring Hibernate</vt:lpstr>
      <vt:lpstr>Configuring Hibernate(Cont)</vt:lpstr>
      <vt:lpstr>Object Mapping Files</vt:lpstr>
      <vt:lpstr>Account.hbm.xml Mapping File</vt:lpstr>
      <vt:lpstr>Hibernate ID Generators</vt:lpstr>
      <vt:lpstr>Make Hibernate aware of the mapping files</vt:lpstr>
      <vt:lpstr>HibernateUtil</vt:lpstr>
      <vt:lpstr>HibernateUtil (Cont)</vt:lpstr>
      <vt:lpstr>  Session API</vt:lpstr>
      <vt:lpstr>Account DAO – saveOrUpdate()</vt:lpstr>
      <vt:lpstr>Account DAO – get()</vt:lpstr>
      <vt:lpstr>Account DAO – delete()</vt:lpstr>
      <vt:lpstr>Service Layer - AccountService</vt:lpstr>
      <vt:lpstr>AccountService – business methods</vt:lpstr>
      <vt:lpstr>AccountService – business methods</vt:lpstr>
      <vt:lpstr>AccountService – business methods</vt:lpstr>
      <vt:lpstr>Testing with JUnit</vt:lpstr>
      <vt:lpstr>Using JUnit</vt:lpstr>
      <vt:lpstr>JUnit and Eclipse</vt:lpstr>
      <vt:lpstr>JUnit and Eclipse </vt:lpstr>
      <vt:lpstr>Test Create </vt:lpstr>
      <vt:lpstr>Test Create (Cont) </vt:lpstr>
      <vt:lpstr>Handling Transactions</vt:lpstr>
      <vt:lpstr>Test Get</vt:lpstr>
      <vt:lpstr>Test Update Balance</vt:lpstr>
      <vt:lpstr>Test Update Balance (Cont)</vt:lpstr>
      <vt:lpstr>Test Delete</vt:lpstr>
      <vt:lpstr>Test Delete (Cont)</vt:lpstr>
      <vt:lpstr>Summary </vt:lpstr>
      <vt:lpstr>Summary (Cont)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root</cp:lastModifiedBy>
  <cp:revision>363</cp:revision>
  <cp:lastPrinted>1601-01-01T00:00:00Z</cp:lastPrinted>
  <dcterms:created xsi:type="dcterms:W3CDTF">1601-01-01T00:00:00Z</dcterms:created>
  <dcterms:modified xsi:type="dcterms:W3CDTF">2015-01-19T03:21:54Z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