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56" r:id="rId2"/>
    <p:sldId id="887" r:id="rId3"/>
    <p:sldId id="889" r:id="rId4"/>
    <p:sldId id="890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01" r:id="rId14"/>
    <p:sldId id="902" r:id="rId15"/>
    <p:sldId id="903" r:id="rId16"/>
    <p:sldId id="904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912" r:id="rId25"/>
    <p:sldId id="913" r:id="rId26"/>
    <p:sldId id="914" r:id="rId27"/>
    <p:sldId id="915" r:id="rId28"/>
    <p:sldId id="916" r:id="rId29"/>
    <p:sldId id="918" r:id="rId30"/>
    <p:sldId id="919" r:id="rId31"/>
    <p:sldId id="920" r:id="rId32"/>
    <p:sldId id="921" r:id="rId33"/>
    <p:sldId id="922" r:id="rId34"/>
    <p:sldId id="923" r:id="rId35"/>
    <p:sldId id="924" r:id="rId36"/>
    <p:sldId id="925" r:id="rId37"/>
    <p:sldId id="926" r:id="rId38"/>
    <p:sldId id="927" r:id="rId39"/>
    <p:sldId id="930" r:id="rId40"/>
    <p:sldId id="931" r:id="rId41"/>
    <p:sldId id="932" r:id="rId42"/>
    <p:sldId id="933" r:id="rId43"/>
    <p:sldId id="934" r:id="rId44"/>
    <p:sldId id="935" r:id="rId45"/>
    <p:sldId id="936" r:id="rId46"/>
    <p:sldId id="937" r:id="rId47"/>
    <p:sldId id="938" r:id="rId48"/>
    <p:sldId id="939" r:id="rId49"/>
    <p:sldId id="940" r:id="rId5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97" autoAdjust="0"/>
  </p:normalViewPr>
  <p:slideViewPr>
    <p:cSldViewPr>
      <p:cViewPr>
        <p:scale>
          <a:sx n="64" d="100"/>
          <a:sy n="64" d="100"/>
        </p:scale>
        <p:origin x="-147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BDCE8-005B-4F20-8457-75549F4CFB1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D6031-0166-4B0D-BF35-AFFEA92788D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Arrows show dependencies.  Objects with multiple roles have multiple dependencies.  E.g., Java Target is deployed both in the container and as a web service.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17E06-FA1F-4B08-9002-45284FD41A3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AE6E4-C355-4918-B3F7-21C8C185FFA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5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41F07-80AF-47F8-B7D3-7A347254ED3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B6AC9-3471-4143-94E8-95D82FD6AF0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D6C7B-D730-46E1-9F63-E1E4D8F1EAA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72F93-E2F7-4264-9D6B-0F390D65B1A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46F9C-99F4-4A7D-A23A-68C581F7BF8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20803-9FAF-49AB-9EF0-65B8919DA7C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0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13E8A-19C1-416D-87FA-7EC4F841603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86DCB-D358-4CAC-98B0-FBBE9C0905D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3CE6F-DB8D-44CD-9355-A15BFA1845C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2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DAB8D-021C-4B80-9CEB-D2AD7FE5425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4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0C3AF-B6D4-443F-8601-A56B3238E34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6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70A94-2D34-4E3B-B144-0F0C643EFAC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D85C1-6A0B-407F-952E-64617FA7F3D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38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D9EA9-F9AA-4375-BBDC-362ABE88F62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40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04154-E608-4F70-A29E-1834919A047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9F0BB-7578-465A-9EAC-A49350281CA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03DB1-32A2-495C-825F-4078A4A0C39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46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67E41-4AF1-4228-A21E-5935BEFF6B7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0B45DA-4372-4EC0-8F0A-450719AE44A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B01B1-9265-40D2-862A-4B35181CE25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26F7E-0515-4ACB-94EC-8AE477BE8FD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EC638-0CD6-4297-88D4-4B19872C7B3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17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09926-990B-4D55-8092-07A1B7C08A3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48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D35B6-2891-4C4B-AD68-AF7AB03FA0F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50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84D1-9A28-47AE-B6FB-546E08E332F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52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1D4EF-06E3-469A-BD55-346C8059CA2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54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77261-0EC3-483B-81AE-E08706C479D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57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9E4ED-BE87-49DA-AD29-C76AFAEF914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88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E9024-0350-4045-9292-7C8FD4797B3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90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7AA0C-2582-4252-A0E0-8CB14265B8D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E0A74-EB9B-4751-9BAB-D647081174C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92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CD81A-7E47-4814-823B-AE101134D8FC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96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7225B-DBDE-4C96-9AD7-D90178DC528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98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5C71EC-B3EE-43D8-AD96-9A65598602A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00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86041-8BDE-413F-8B08-777E649127A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02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F19D6-CC11-4207-A15F-581CE877F09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23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5845F-8103-422C-BF41-69D92E57EAD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25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B2F95-D605-461D-99CF-EEDF8A61EDE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04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35DAD-3E81-4DA3-BABC-6395C4495E4C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94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581"/>
            <a:ext cx="5486400" cy="410265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FE736-58C6-49F9-B9D0-C9F346D73BC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FD7DC-59FA-4DAA-9199-F8554045C91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179C5-BDC2-45D9-A2DE-B4F2DA72569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E3FFF-83A2-405D-8CBB-551440F71EC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15898-67DB-4ACB-AE43-1F8CAFE158E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077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219200"/>
            <a:ext cx="4000500" cy="46482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19200"/>
            <a:ext cx="40005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85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BD4554-3E1D-41AC-A472-46AF00FDD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36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077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40005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85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362DAE-80EB-4753-805D-43E3C0033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13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077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19200"/>
            <a:ext cx="40005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85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AD9D46-F3E1-41E3-8728-B37313A6ED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92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file:///E:\Training\BritishTelecom\JavaPolis2007\figure01-3.vs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file:///E:\Training\BritishTelecom\JavaPolis2007\figure01-4.vs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file:///E:\Training\BritishTelecom\JavaPolis2007\figure03-3.vs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file:///E:\Training\BritishTelecom\JavaPolis2007\figure03-4.vs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file:///E:\Training\BritishTelecom\JavaPolis2007\figure03-10.vs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file:///E:\Training\BritishTelecom\JavaPolis2007\figure03-11.vs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file:///E:\Training\BritishTelecom\presentations\jax-rs.vs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file:///E:\Training\BritishTelecom\presentations\role_of_wsdl_enterprise.vs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wmf"/><Relationship Id="rId4" Type="http://schemas.openxmlformats.org/officeDocument/2006/relationships/oleObject" Target="file:///E:\Training\BritishTelecom\JavaPolis2007\figure06-1.vs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wmf"/><Relationship Id="rId4" Type="http://schemas.openxmlformats.org/officeDocument/2006/relationships/oleObject" Target="file:///E:\Training\BritishTelecom\JavaPolis2007\figure07-1.vsd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wmf"/><Relationship Id="rId4" Type="http://schemas.openxmlformats.org/officeDocument/2006/relationships/oleObject" Target="file:///E:\Training\BritishTelecom\presentations\java_xml_binding.vsd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wmf"/><Relationship Id="rId4" Type="http://schemas.openxmlformats.org/officeDocument/2006/relationships/oleObject" Target="file:///E:\Training\BritishTelecom\JavaPolis2007\figure05-3.vsd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wmf"/><Relationship Id="rId4" Type="http://schemas.openxmlformats.org/officeDocument/2006/relationships/oleObject" Target="file:///E:\Training\BritishTelecom\JavaPolis2007\figure05-4.vsd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wmf"/><Relationship Id="rId4" Type="http://schemas.openxmlformats.org/officeDocument/2006/relationships/oleObject" Target="file:///C:\javector%20(rimuhosting)\presentations\soa-ajax-jws.vsd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wmf"/><Relationship Id="rId4" Type="http://schemas.openxmlformats.org/officeDocument/2006/relationships/oleObject" Target="file:///C:\javector%20(rimuhosting)\presentations\soashopper-architecture.vsd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wmf"/><Relationship Id="rId4" Type="http://schemas.openxmlformats.org/officeDocument/2006/relationships/oleObject" Target="file:///C:\javector%20(rimuhosting)\presentations\client-binding.vsd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wmf"/><Relationship Id="rId4" Type="http://schemas.openxmlformats.org/officeDocument/2006/relationships/oleObject" Target="file:///E:\Training\BritishTelecom\JavaPolis2007\shopper_bridge.vsd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8.wmf"/><Relationship Id="rId4" Type="http://schemas.openxmlformats.org/officeDocument/2006/relationships/oleObject" Target="file:///E:\Training\BritishTelecom\JavaPolis2007\offer_bridge.vsd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file:///E:\Training\BritishTelecom\presentations\impedance_mismatch2.vs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file:///E:\Training\BritishTelecom\presentations\invocation.vs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file:///E:\Training\BritishTelecom\JavaPolis2007\figure01-2.v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cap="all" dirty="0" smtClean="0"/>
              <a:t>Java Web services</a:t>
            </a:r>
            <a:endParaRPr lang="en-US" b="0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Marshalling and Unmarshalling</a:t>
            </a: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>
            <p:ph idx="1"/>
          </p:nvPr>
        </p:nvGraphicFramePr>
        <p:xfrm>
          <a:off x="2241550" y="1682750"/>
          <a:ext cx="4737100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4" imgW="4609576" imgH="3619119" progId="Visio.Drawing.11">
                  <p:link updateAutomatic="1"/>
                </p:oleObj>
              </mc:Choice>
              <mc:Fallback>
                <p:oleObj name="Visio" r:id="rId4" imgW="4609576" imgH="3619119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682750"/>
                        <a:ext cx="4737100" cy="371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8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Deployment</a:t>
            </a: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>
            <p:ph idx="1"/>
          </p:nvPr>
        </p:nvGraphicFramePr>
        <p:xfrm>
          <a:off x="1422400" y="1222375"/>
          <a:ext cx="6372225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4" imgW="5193360" imgH="3781440" progId="Visio.Drawing.11">
                  <p:link updateAutomatic="1"/>
                </p:oleObj>
              </mc:Choice>
              <mc:Fallback>
                <p:oleObj name="Visio" r:id="rId4" imgW="5193360" imgH="378144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222375"/>
                        <a:ext cx="6372225" cy="464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2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vs. SOAP</a:t>
            </a:r>
          </a:p>
        </p:txBody>
      </p:sp>
      <p:graphicFrame>
        <p:nvGraphicFramePr>
          <p:cNvPr id="129181" name="Group 15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23342"/>
              </p:ext>
            </p:extLst>
          </p:nvPr>
        </p:nvGraphicFramePr>
        <p:xfrm>
          <a:off x="533400" y="1371600"/>
          <a:ext cx="8153400" cy="4516375"/>
        </p:xfrm>
        <a:graphic>
          <a:graphicData uri="http://schemas.openxmlformats.org/drawingml/2006/table">
            <a:tbl>
              <a:tblPr/>
              <a:tblGrid>
                <a:gridCol w="3124200"/>
                <a:gridCol w="1600200"/>
                <a:gridCol w="3429000"/>
              </a:tblGrid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SOAP</a:t>
                      </a:r>
                    </a:p>
                  </a:txBody>
                  <a:tcPr horzOverflow="overflow">
                    <a:lnL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7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Message Format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XML / JSON</a:t>
                      </a:r>
                      <a:r>
                        <a:rPr kumimoji="0" lang="en-US" altLang="en-US" sz="2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SOAP</a:t>
                      </a:r>
                    </a:p>
                  </a:txBody>
                  <a:tcPr horzOverflow="overflow">
                    <a:lnL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Interface Definition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None</a:t>
                      </a:r>
                      <a:r>
                        <a:rPr kumimoji="0" lang="en-US" altLang="en-US" sz="2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WSDL</a:t>
                      </a:r>
                    </a:p>
                  </a:txBody>
                  <a:tcPr horzOverflow="overflow">
                    <a:lnL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111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Transport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HTTP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HTTP</a:t>
                      </a:r>
                      <a:r>
                        <a:rPr kumimoji="0" lang="en-US" altLang="en-US" sz="2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, FTP, MIME, JMS, SMTP, etc.</a:t>
                      </a:r>
                    </a:p>
                  </a:txBody>
                  <a:tcPr horzOverflow="overflow">
                    <a:lnL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962025">
                <a:tc gridSpan="3">
                  <a:txBody>
                    <a:bodyPr/>
                    <a:lstStyle>
                      <a:lvl1pPr marL="514350" indent="-51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700">
                          <a:solidFill>
                            <a:schemeClr val="bg1"/>
                          </a:solidFill>
                          <a:latin typeface="Arial" charset="0"/>
                        </a:defRPr>
                      </a:lvl1pPr>
                      <a:lvl2pPr marL="876300" indent="-4191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200">
                          <a:solidFill>
                            <a:schemeClr val="bg1"/>
                          </a:solidFill>
                          <a:latin typeface="Arial" charset="0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bg1"/>
                          </a:solidFill>
                          <a:latin typeface="Arial" charset="0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Arial" charset="0"/>
                        </a:defRPr>
                      </a:lvl9pPr>
                    </a:lstStyle>
                    <a:p>
                      <a:pPr marL="514350" marR="0" lvl="0" indent="-514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Also uses HTTP headers and query string.</a:t>
                      </a:r>
                    </a:p>
                    <a:p>
                      <a:pPr marL="514350" marR="0" lvl="0" indent="-514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XML Schema sometimes provided.  And “out of band” documentation.</a:t>
                      </a:r>
                    </a:p>
                    <a:p>
                      <a:pPr marL="514350" marR="0" lvl="0" indent="-514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Without WS-Addressing, SOAP relies on the message transport for dispatching (e.g., HTTP context path).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vs. SOAP</a:t>
            </a:r>
          </a:p>
        </p:txBody>
      </p:sp>
      <p:sp>
        <p:nvSpPr>
          <p:cNvPr id="264215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REST is best when …</a:t>
            </a:r>
          </a:p>
          <a:p>
            <a:pPr lvl="1"/>
            <a:r>
              <a:rPr lang="en-US" altLang="en-US" sz="2200"/>
              <a:t>Rapid prototyping and quick demos for endusers are important.</a:t>
            </a:r>
          </a:p>
          <a:p>
            <a:pPr lvl="1"/>
            <a:r>
              <a:rPr lang="en-US" altLang="en-US" sz="2200"/>
              <a:t>Data is not highly structured or well defined by a schema – so you want to experiment and see the data in a browser and write code based on that.</a:t>
            </a:r>
          </a:p>
          <a:p>
            <a:r>
              <a:rPr lang="en-US" altLang="en-US" sz="2700"/>
              <a:t>SOAP is best when …</a:t>
            </a:r>
          </a:p>
          <a:p>
            <a:pPr lvl="1"/>
            <a:r>
              <a:rPr lang="en-US" altLang="en-US" sz="2200"/>
              <a:t>Bullet-proof integration of systems is important.</a:t>
            </a:r>
          </a:p>
          <a:p>
            <a:pPr lvl="1"/>
            <a:r>
              <a:rPr lang="en-US" altLang="en-US" sz="2200"/>
              <a:t>Well defined application interfaces are needed.</a:t>
            </a:r>
          </a:p>
          <a:p>
            <a:pPr lvl="1"/>
            <a:r>
              <a:rPr lang="en-US" altLang="en-US" sz="2200"/>
              <a:t>Data conforms to a schema.</a:t>
            </a:r>
          </a:p>
          <a:p>
            <a:pPr lvl="1"/>
            <a:r>
              <a:rPr lang="en-US" altLang="en-US" sz="2200"/>
              <a:t>QoS (e.g., guaranteed delivery) issues are important.</a:t>
            </a:r>
          </a:p>
          <a:p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27073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00200"/>
            <a:ext cx="6019800" cy="1797050"/>
          </a:xfrm>
        </p:spPr>
        <p:txBody>
          <a:bodyPr/>
          <a:lstStyle/>
          <a:p>
            <a:r>
              <a:rPr lang="en-US" altLang="en-US"/>
              <a:t>Code Examples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6629400" cy="1873250"/>
          </a:xfrm>
        </p:spPr>
        <p:txBody>
          <a:bodyPr>
            <a:normAutofit lnSpcReduction="10000"/>
          </a:bodyPr>
          <a:lstStyle/>
          <a:p>
            <a:r>
              <a:rPr lang="en-US" altLang="en-US" sz="3800" dirty="0"/>
              <a:t>Implementing REST Services</a:t>
            </a:r>
          </a:p>
          <a:p>
            <a:endParaRPr lang="en-US" altLang="en-US" sz="800" dirty="0"/>
          </a:p>
          <a:p>
            <a:r>
              <a:rPr lang="en-US" altLang="en-US" dirty="0" err="1"/>
              <a:t>HttpServlet</a:t>
            </a:r>
            <a:r>
              <a:rPr lang="en-US" altLang="en-US" dirty="0"/>
              <a:t> vs. JAX-WS vs. JAX-RS</a:t>
            </a:r>
          </a:p>
        </p:txBody>
      </p:sp>
    </p:spTree>
    <p:extLst>
      <p:ext uri="{BB962C8B-B14F-4D97-AF65-F5344CB8AC3E}">
        <p14:creationId xmlns:p14="http://schemas.microsoft.com/office/powerpoint/2010/main" val="16560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Basic REST – </a:t>
            </a:r>
            <a:r>
              <a:rPr lang="en-US" altLang="en-US" dirty="0" err="1" smtClean="0"/>
              <a:t>HttpURLConnection</a:t>
            </a:r>
            <a:endParaRPr lang="en-US" altLang="en-US" dirty="0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>
            <p:ph idx="1"/>
          </p:nvPr>
        </p:nvGraphicFramePr>
        <p:xfrm>
          <a:off x="1473200" y="1222375"/>
          <a:ext cx="6270625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4" imgW="4854240" imgH="3591720" progId="Visio.Drawing.11">
                  <p:link updateAutomatic="1"/>
                </p:oleObj>
              </mc:Choice>
              <mc:Fallback>
                <p:oleObj name="Visio" r:id="rId4" imgW="4854240" imgH="359172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222375"/>
                        <a:ext cx="6270625" cy="464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3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Basic REST – Dispatch&lt;Source&gt; (JAX-WS 2.0 )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ph idx="1"/>
          </p:nvPr>
        </p:nvGraphicFramePr>
        <p:xfrm>
          <a:off x="2039938" y="1222375"/>
          <a:ext cx="5138737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4" imgW="4730760" imgH="4272120" progId="Visio.Drawing.11">
                  <p:link updateAutomatic="1"/>
                </p:oleObj>
              </mc:Choice>
              <mc:Fallback>
                <p:oleObj name="Visio" r:id="rId4" imgW="4730760" imgH="427212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1222375"/>
                        <a:ext cx="5138737" cy="464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9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REST - HttpServlet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ph idx="1"/>
          </p:nvPr>
        </p:nvGraphicFramePr>
        <p:xfrm>
          <a:off x="1171575" y="1222375"/>
          <a:ext cx="6875463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4" imgW="5204160" imgH="3512160" progId="Visio.Drawing.11">
                  <p:link updateAutomatic="1"/>
                </p:oleObj>
              </mc:Choice>
              <mc:Fallback>
                <p:oleObj name="Visio" r:id="rId4" imgW="5204160" imgH="351216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1222375"/>
                        <a:ext cx="6875463" cy="464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1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REST – Provider&lt;Source&gt;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>
            <p:ph idx="1"/>
          </p:nvPr>
        </p:nvGraphicFramePr>
        <p:xfrm>
          <a:off x="539750" y="1260475"/>
          <a:ext cx="8139113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4" imgW="5114160" imgH="2868480" progId="Visio.Drawing.11">
                  <p:link updateAutomatic="1"/>
                </p:oleObj>
              </mc:Choice>
              <mc:Fallback>
                <p:oleObj name="Visio" r:id="rId4" imgW="5114160" imgH="286848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0475"/>
                        <a:ext cx="8139113" cy="456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4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REST using JAX-RS (Java EE 6 Preview)</a:t>
            </a:r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>
            <p:ph idx="1"/>
          </p:nvPr>
        </p:nvGraphicFramePr>
        <p:xfrm>
          <a:off x="539750" y="1260475"/>
          <a:ext cx="8137525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4" imgW="5114160" imgH="2868480" progId="Visio.Drawing.11">
                  <p:link updateAutomatic="1"/>
                </p:oleObj>
              </mc:Choice>
              <mc:Fallback>
                <p:oleObj name="Visio" r:id="rId4" imgW="5114160" imgH="286848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0475"/>
                        <a:ext cx="8137525" cy="456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1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Overall Presentation Goal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81000" y="2209800"/>
            <a:ext cx="8458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08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3100">
                <a:solidFill>
                  <a:schemeClr val="bg1"/>
                </a:solidFill>
                <a:latin typeface="Arial" charset="0"/>
              </a:defRPr>
            </a:lvl1pPr>
            <a:lvl2pPr marL="887413" indent="-3159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bg1"/>
                </a:solidFill>
                <a:latin typeface="Arial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</a:rPr>
              <a:t>Understand the different ways that SOAP and REST endpoints can be implemented using Java Web Services.</a:t>
            </a:r>
            <a:endParaRPr lang="en-US" altLang="en-US" sz="3600" i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i="1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Role of WSDL in Enterprise SOA</a:t>
            </a:r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>
            <p:ph idx="1"/>
          </p:nvPr>
        </p:nvGraphicFramePr>
        <p:xfrm>
          <a:off x="542925" y="1377950"/>
          <a:ext cx="813435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4" imgW="8236080" imgH="4385160" progId="Visio.Drawing.11">
                  <p:link updateAutomatic="1"/>
                </p:oleObj>
              </mc:Choice>
              <mc:Fallback>
                <p:oleObj name="Visio" r:id="rId4" imgW="8236080" imgH="438516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377950"/>
                        <a:ext cx="8134350" cy="433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533400"/>
            <a:ext cx="8077200" cy="381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Mapping WSDL and XML Schema to Java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609600" y="1771650"/>
            <a:ext cx="3429000" cy="38465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609600" y="1314450"/>
            <a:ext cx="106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WSDL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762000" y="2305050"/>
            <a:ext cx="3124200" cy="6858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1431" name="Text Box 7"/>
          <p:cNvSpPr txBox="1">
            <a:spLocks noChangeArrowheads="1"/>
          </p:cNvSpPr>
          <p:nvPr/>
        </p:nvSpPr>
        <p:spPr bwMode="auto">
          <a:xfrm>
            <a:off x="762000" y="184785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762000" y="3676650"/>
            <a:ext cx="3124200" cy="163353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731838" y="3216275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portType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39813" y="4159250"/>
            <a:ext cx="2419350" cy="61436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1000125" y="370205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operation</a:t>
            </a:r>
          </a:p>
        </p:txBody>
      </p:sp>
      <p:grpSp>
        <p:nvGrpSpPr>
          <p:cNvPr id="231436" name="Group 12"/>
          <p:cNvGrpSpPr>
            <a:grpSpLocks/>
          </p:cNvGrpSpPr>
          <p:nvPr/>
        </p:nvGrpSpPr>
        <p:grpSpPr bwMode="auto">
          <a:xfrm>
            <a:off x="1231900" y="2506663"/>
            <a:ext cx="2187575" cy="306387"/>
            <a:chOff x="679" y="1531"/>
            <a:chExt cx="1378" cy="193"/>
          </a:xfrm>
        </p:grpSpPr>
        <p:sp>
          <p:nvSpPr>
            <p:cNvPr id="231437" name="Rectangle 13"/>
            <p:cNvSpPr>
              <a:spLocks noChangeArrowheads="1"/>
            </p:cNvSpPr>
            <p:nvPr/>
          </p:nvSpPr>
          <p:spPr bwMode="auto">
            <a:xfrm>
              <a:off x="679" y="1531"/>
              <a:ext cx="217" cy="19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8" name="Rectangle 14"/>
            <p:cNvSpPr>
              <a:spLocks noChangeArrowheads="1"/>
            </p:cNvSpPr>
            <p:nvPr/>
          </p:nvSpPr>
          <p:spPr bwMode="auto">
            <a:xfrm>
              <a:off x="994" y="1531"/>
              <a:ext cx="217" cy="19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39" name="Rectangle 15"/>
            <p:cNvSpPr>
              <a:spLocks noChangeArrowheads="1"/>
            </p:cNvSpPr>
            <p:nvPr/>
          </p:nvSpPr>
          <p:spPr bwMode="auto">
            <a:xfrm>
              <a:off x="1840" y="1531"/>
              <a:ext cx="217" cy="19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0" name="Oval 16"/>
            <p:cNvSpPr>
              <a:spLocks noChangeArrowheads="1"/>
            </p:cNvSpPr>
            <p:nvPr/>
          </p:nvSpPr>
          <p:spPr bwMode="auto">
            <a:xfrm>
              <a:off x="1307" y="1604"/>
              <a:ext cx="49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1" name="Oval 17"/>
            <p:cNvSpPr>
              <a:spLocks noChangeArrowheads="1"/>
            </p:cNvSpPr>
            <p:nvPr/>
          </p:nvSpPr>
          <p:spPr bwMode="auto">
            <a:xfrm>
              <a:off x="1404" y="1604"/>
              <a:ext cx="49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2" name="Oval 18"/>
            <p:cNvSpPr>
              <a:spLocks noChangeArrowheads="1"/>
            </p:cNvSpPr>
            <p:nvPr/>
          </p:nvSpPr>
          <p:spPr bwMode="auto">
            <a:xfrm>
              <a:off x="1500" y="1604"/>
              <a:ext cx="49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1443" name="Group 19"/>
          <p:cNvGrpSpPr>
            <a:grpSpLocks/>
          </p:cNvGrpSpPr>
          <p:nvPr/>
        </p:nvGrpSpPr>
        <p:grpSpPr bwMode="auto">
          <a:xfrm>
            <a:off x="7375525" y="2200275"/>
            <a:ext cx="384175" cy="76200"/>
            <a:chOff x="4404" y="1652"/>
            <a:chExt cx="242" cy="48"/>
          </a:xfrm>
        </p:grpSpPr>
        <p:sp>
          <p:nvSpPr>
            <p:cNvPr id="231444" name="Oval 20"/>
            <p:cNvSpPr>
              <a:spLocks noChangeArrowheads="1"/>
            </p:cNvSpPr>
            <p:nvPr/>
          </p:nvSpPr>
          <p:spPr bwMode="auto">
            <a:xfrm>
              <a:off x="4404" y="1652"/>
              <a:ext cx="49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5" name="Oval 21"/>
            <p:cNvSpPr>
              <a:spLocks noChangeArrowheads="1"/>
            </p:cNvSpPr>
            <p:nvPr/>
          </p:nvSpPr>
          <p:spPr bwMode="auto">
            <a:xfrm>
              <a:off x="4501" y="1652"/>
              <a:ext cx="49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6" name="Oval 22"/>
            <p:cNvSpPr>
              <a:spLocks noChangeArrowheads="1"/>
            </p:cNvSpPr>
            <p:nvPr/>
          </p:nvSpPr>
          <p:spPr bwMode="auto">
            <a:xfrm>
              <a:off x="4597" y="1652"/>
              <a:ext cx="49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1447" name="Group 23"/>
          <p:cNvGrpSpPr>
            <a:grpSpLocks/>
          </p:cNvGrpSpPr>
          <p:nvPr/>
        </p:nvGrpSpPr>
        <p:grpSpPr bwMode="auto">
          <a:xfrm>
            <a:off x="5878513" y="1892300"/>
            <a:ext cx="612775" cy="614363"/>
            <a:chOff x="3340" y="1579"/>
            <a:chExt cx="290" cy="315"/>
          </a:xfrm>
        </p:grpSpPr>
        <p:sp>
          <p:nvSpPr>
            <p:cNvPr id="231448" name="Rectangle 24"/>
            <p:cNvSpPr>
              <a:spLocks noChangeArrowheads="1"/>
            </p:cNvSpPr>
            <p:nvPr/>
          </p:nvSpPr>
          <p:spPr bwMode="auto">
            <a:xfrm>
              <a:off x="3340" y="1579"/>
              <a:ext cx="290" cy="31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49" name="Line 25"/>
            <p:cNvSpPr>
              <a:spLocks noChangeShapeType="1"/>
            </p:cNvSpPr>
            <p:nvPr/>
          </p:nvSpPr>
          <p:spPr bwMode="auto">
            <a:xfrm>
              <a:off x="3340" y="1652"/>
              <a:ext cx="2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1450" name="Group 26"/>
          <p:cNvGrpSpPr>
            <a:grpSpLocks/>
          </p:cNvGrpSpPr>
          <p:nvPr/>
        </p:nvGrpSpPr>
        <p:grpSpPr bwMode="auto">
          <a:xfrm>
            <a:off x="6646863" y="1892300"/>
            <a:ext cx="612775" cy="614363"/>
            <a:chOff x="3340" y="1579"/>
            <a:chExt cx="290" cy="315"/>
          </a:xfrm>
        </p:grpSpPr>
        <p:sp>
          <p:nvSpPr>
            <p:cNvPr id="231451" name="Rectangle 27"/>
            <p:cNvSpPr>
              <a:spLocks noChangeArrowheads="1"/>
            </p:cNvSpPr>
            <p:nvPr/>
          </p:nvSpPr>
          <p:spPr bwMode="auto">
            <a:xfrm>
              <a:off x="3340" y="1579"/>
              <a:ext cx="290" cy="31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52" name="Line 28"/>
            <p:cNvSpPr>
              <a:spLocks noChangeShapeType="1"/>
            </p:cNvSpPr>
            <p:nvPr/>
          </p:nvSpPr>
          <p:spPr bwMode="auto">
            <a:xfrm>
              <a:off x="3340" y="1652"/>
              <a:ext cx="2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1453" name="Group 29"/>
          <p:cNvGrpSpPr>
            <a:grpSpLocks/>
          </p:cNvGrpSpPr>
          <p:nvPr/>
        </p:nvGrpSpPr>
        <p:grpSpPr bwMode="auto">
          <a:xfrm>
            <a:off x="7913688" y="1892300"/>
            <a:ext cx="612775" cy="614363"/>
            <a:chOff x="3340" y="1579"/>
            <a:chExt cx="290" cy="315"/>
          </a:xfrm>
        </p:grpSpPr>
        <p:sp>
          <p:nvSpPr>
            <p:cNvPr id="231454" name="Rectangle 30"/>
            <p:cNvSpPr>
              <a:spLocks noChangeArrowheads="1"/>
            </p:cNvSpPr>
            <p:nvPr/>
          </p:nvSpPr>
          <p:spPr bwMode="auto">
            <a:xfrm>
              <a:off x="3340" y="1579"/>
              <a:ext cx="290" cy="31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1455" name="Line 31"/>
            <p:cNvSpPr>
              <a:spLocks noChangeShapeType="1"/>
            </p:cNvSpPr>
            <p:nvPr/>
          </p:nvSpPr>
          <p:spPr bwMode="auto">
            <a:xfrm>
              <a:off x="3340" y="1652"/>
              <a:ext cx="2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5915025" y="2890838"/>
            <a:ext cx="3048000" cy="2727325"/>
            <a:chOff x="3557" y="1821"/>
            <a:chExt cx="1920" cy="1718"/>
          </a:xfrm>
        </p:grpSpPr>
        <p:grpSp>
          <p:nvGrpSpPr>
            <p:cNvPr id="231457" name="Group 33"/>
            <p:cNvGrpSpPr>
              <a:grpSpLocks/>
            </p:cNvGrpSpPr>
            <p:nvPr/>
          </p:nvGrpSpPr>
          <p:grpSpPr bwMode="auto">
            <a:xfrm>
              <a:off x="3557" y="1821"/>
              <a:ext cx="1920" cy="1718"/>
              <a:chOff x="3557" y="1821"/>
              <a:chExt cx="1920" cy="1718"/>
            </a:xfrm>
          </p:grpSpPr>
          <p:grpSp>
            <p:nvGrpSpPr>
              <p:cNvPr id="231458" name="Group 34"/>
              <p:cNvGrpSpPr>
                <a:grpSpLocks/>
              </p:cNvGrpSpPr>
              <p:nvPr/>
            </p:nvGrpSpPr>
            <p:grpSpPr bwMode="auto">
              <a:xfrm>
                <a:off x="3630" y="2354"/>
                <a:ext cx="1282" cy="1185"/>
                <a:chOff x="3340" y="1579"/>
                <a:chExt cx="290" cy="315"/>
              </a:xfrm>
            </p:grpSpPr>
            <p:sp>
              <p:nvSpPr>
                <p:cNvPr id="231459" name="Rectangle 35"/>
                <p:cNvSpPr>
                  <a:spLocks noChangeArrowheads="1"/>
                </p:cNvSpPr>
                <p:nvPr/>
              </p:nvSpPr>
              <p:spPr bwMode="auto">
                <a:xfrm>
                  <a:off x="3340" y="1579"/>
                  <a:ext cx="290" cy="315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1460" name="Line 36"/>
                <p:cNvSpPr>
                  <a:spLocks noChangeShapeType="1"/>
                </p:cNvSpPr>
                <p:nvPr/>
              </p:nvSpPr>
              <p:spPr bwMode="auto">
                <a:xfrm>
                  <a:off x="3340" y="1652"/>
                  <a:ext cx="29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31461" name="Text Box 37"/>
              <p:cNvSpPr txBox="1">
                <a:spLocks noChangeArrowheads="1"/>
              </p:cNvSpPr>
              <p:nvPr/>
            </p:nvSpPr>
            <p:spPr bwMode="auto">
              <a:xfrm>
                <a:off x="3557" y="1821"/>
                <a:ext cx="192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solidFill>
                      <a:schemeClr val="bg1"/>
                    </a:solidFill>
                  </a:rPr>
                  <a:t>Service Endpoint </a:t>
                </a:r>
              </a:p>
              <a:p>
                <a:r>
                  <a:rPr lang="en-US" altLang="en-US" sz="2400">
                    <a:solidFill>
                      <a:schemeClr val="bg1"/>
                    </a:solidFill>
                  </a:rPr>
                  <a:t>Implementation (SEI)</a:t>
                </a:r>
              </a:p>
            </p:txBody>
          </p:sp>
        </p:grpSp>
        <p:sp>
          <p:nvSpPr>
            <p:cNvPr id="231462" name="Text Box 38"/>
            <p:cNvSpPr txBox="1">
              <a:spLocks noChangeArrowheads="1"/>
            </p:cNvSpPr>
            <p:nvPr/>
          </p:nvSpPr>
          <p:spPr bwMode="auto">
            <a:xfrm>
              <a:off x="3678" y="2741"/>
              <a:ext cx="1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chemeClr val="bg1"/>
                  </a:solidFill>
                </a:rPr>
                <a:t>+ method(…)</a:t>
              </a:r>
            </a:p>
          </p:txBody>
        </p:sp>
      </p:grpSp>
      <p:sp>
        <p:nvSpPr>
          <p:cNvPr id="231463" name="Freeform 39"/>
          <p:cNvSpPr>
            <a:spLocks/>
          </p:cNvSpPr>
          <p:nvPr/>
        </p:nvSpPr>
        <p:spPr bwMode="auto">
          <a:xfrm>
            <a:off x="1768475" y="1208088"/>
            <a:ext cx="4302125" cy="914400"/>
          </a:xfrm>
          <a:custGeom>
            <a:avLst/>
            <a:gdLst>
              <a:gd name="T0" fmla="*/ 0 w 2830"/>
              <a:gd name="T1" fmla="*/ 576 h 576"/>
              <a:gd name="T2" fmla="*/ 1548 w 2830"/>
              <a:gd name="T3" fmla="*/ 44 h 576"/>
              <a:gd name="T4" fmla="*/ 2830 w 2830"/>
              <a:gd name="T5" fmla="*/ 31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0" h="576">
                <a:moveTo>
                  <a:pt x="0" y="576"/>
                </a:moveTo>
                <a:cubicBezTo>
                  <a:pt x="538" y="332"/>
                  <a:pt x="1076" y="88"/>
                  <a:pt x="1548" y="44"/>
                </a:cubicBezTo>
                <a:cubicBezTo>
                  <a:pt x="2020" y="0"/>
                  <a:pt x="2616" y="266"/>
                  <a:pt x="2830" y="310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1464" name="Text Box 40"/>
          <p:cNvSpPr txBox="1">
            <a:spLocks noChangeArrowheads="1"/>
          </p:cNvSpPr>
          <p:nvPr/>
        </p:nvSpPr>
        <p:spPr bwMode="auto">
          <a:xfrm>
            <a:off x="3881438" y="1316038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JAXB</a:t>
            </a:r>
          </a:p>
        </p:txBody>
      </p:sp>
      <p:sp>
        <p:nvSpPr>
          <p:cNvPr id="231465" name="Freeform 41"/>
          <p:cNvSpPr>
            <a:spLocks/>
          </p:cNvSpPr>
          <p:nvPr/>
        </p:nvSpPr>
        <p:spPr bwMode="auto">
          <a:xfrm>
            <a:off x="2192338" y="3121025"/>
            <a:ext cx="3765550" cy="460375"/>
          </a:xfrm>
          <a:custGeom>
            <a:avLst/>
            <a:gdLst>
              <a:gd name="T0" fmla="*/ 0 w 2371"/>
              <a:gd name="T1" fmla="*/ 319 h 343"/>
              <a:gd name="T2" fmla="*/ 1306 w 2371"/>
              <a:gd name="T3" fmla="*/ 4 h 343"/>
              <a:gd name="T4" fmla="*/ 2371 w 2371"/>
              <a:gd name="T5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1" h="343">
                <a:moveTo>
                  <a:pt x="0" y="319"/>
                </a:moveTo>
                <a:cubicBezTo>
                  <a:pt x="455" y="159"/>
                  <a:pt x="911" y="0"/>
                  <a:pt x="1306" y="4"/>
                </a:cubicBezTo>
                <a:cubicBezTo>
                  <a:pt x="1701" y="8"/>
                  <a:pt x="2194" y="286"/>
                  <a:pt x="2371" y="343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1466" name="Text Box 42"/>
          <p:cNvSpPr txBox="1">
            <a:spLocks noChangeArrowheads="1"/>
          </p:cNvSpPr>
          <p:nvPr/>
        </p:nvSpPr>
        <p:spPr bwMode="auto">
          <a:xfrm>
            <a:off x="4071938" y="3313113"/>
            <a:ext cx="133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JAX-WS</a:t>
            </a:r>
          </a:p>
        </p:txBody>
      </p:sp>
      <p:sp>
        <p:nvSpPr>
          <p:cNvPr id="231467" name="Freeform 43"/>
          <p:cNvSpPr>
            <a:spLocks/>
          </p:cNvSpPr>
          <p:nvPr/>
        </p:nvSpPr>
        <p:spPr bwMode="auto">
          <a:xfrm>
            <a:off x="2420938" y="3787775"/>
            <a:ext cx="3917950" cy="677863"/>
          </a:xfrm>
          <a:custGeom>
            <a:avLst/>
            <a:gdLst>
              <a:gd name="T0" fmla="*/ 0 w 2468"/>
              <a:gd name="T1" fmla="*/ 185 h 427"/>
              <a:gd name="T2" fmla="*/ 1307 w 2468"/>
              <a:gd name="T3" fmla="*/ 40 h 427"/>
              <a:gd name="T4" fmla="*/ 2468 w 2468"/>
              <a:gd name="T5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68" h="427">
                <a:moveTo>
                  <a:pt x="0" y="185"/>
                </a:moveTo>
                <a:cubicBezTo>
                  <a:pt x="448" y="92"/>
                  <a:pt x="896" y="0"/>
                  <a:pt x="1307" y="40"/>
                </a:cubicBezTo>
                <a:cubicBezTo>
                  <a:pt x="1718" y="80"/>
                  <a:pt x="2275" y="363"/>
                  <a:pt x="2468" y="427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8077200" cy="381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Approaches to Web Services Development</a:t>
            </a:r>
          </a:p>
        </p:txBody>
      </p:sp>
      <p:pic>
        <p:nvPicPr>
          <p:cNvPr id="2334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392238"/>
            <a:ext cx="6097587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3477" name="AutoShape 5"/>
          <p:cNvSpPr>
            <a:spLocks noChangeArrowheads="1"/>
          </p:cNvSpPr>
          <p:nvPr/>
        </p:nvSpPr>
        <p:spPr bwMode="auto">
          <a:xfrm rot="16200000">
            <a:off x="1854200" y="2927351"/>
            <a:ext cx="884237" cy="5000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3478" name="AutoShape 6"/>
          <p:cNvSpPr>
            <a:spLocks noChangeArrowheads="1"/>
          </p:cNvSpPr>
          <p:nvPr/>
        </p:nvSpPr>
        <p:spPr bwMode="auto">
          <a:xfrm rot="5400000" flipV="1">
            <a:off x="4235450" y="2927351"/>
            <a:ext cx="884237" cy="5000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3479" name="AutoShape 7"/>
          <p:cNvSpPr>
            <a:spLocks noChangeArrowheads="1"/>
          </p:cNvSpPr>
          <p:nvPr/>
        </p:nvSpPr>
        <p:spPr bwMode="auto">
          <a:xfrm rot="5400000" flipV="1">
            <a:off x="6809581" y="2696370"/>
            <a:ext cx="422275" cy="500062"/>
          </a:xfrm>
          <a:custGeom>
            <a:avLst/>
            <a:gdLst>
              <a:gd name="G0" fmla="+- 11781 0 0"/>
              <a:gd name="G1" fmla="+- 5348 0 0"/>
              <a:gd name="G2" fmla="+- 21600 0 5348"/>
              <a:gd name="G3" fmla="+- 10800 0 5348"/>
              <a:gd name="G4" fmla="+- 21600 0 11781"/>
              <a:gd name="G5" fmla="*/ G4 G3 10800"/>
              <a:gd name="G6" fmla="+- 21600 0 G5"/>
              <a:gd name="T0" fmla="*/ 11781 w 21600"/>
              <a:gd name="T1" fmla="*/ 0 h 21600"/>
              <a:gd name="T2" fmla="*/ 0 w 21600"/>
              <a:gd name="T3" fmla="*/ 10800 h 21600"/>
              <a:gd name="T4" fmla="*/ 1178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781" y="0"/>
                </a:moveTo>
                <a:lnTo>
                  <a:pt x="11781" y="5348"/>
                </a:lnTo>
                <a:lnTo>
                  <a:pt x="3375" y="5348"/>
                </a:lnTo>
                <a:lnTo>
                  <a:pt x="3375" y="16252"/>
                </a:lnTo>
                <a:lnTo>
                  <a:pt x="11781" y="16252"/>
                </a:lnTo>
                <a:lnTo>
                  <a:pt x="1178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48"/>
                </a:moveTo>
                <a:lnTo>
                  <a:pt x="1350" y="16252"/>
                </a:lnTo>
                <a:lnTo>
                  <a:pt x="2700" y="16252"/>
                </a:lnTo>
                <a:lnTo>
                  <a:pt x="2700" y="5348"/>
                </a:lnTo>
                <a:close/>
              </a:path>
              <a:path w="21600" h="21600">
                <a:moveTo>
                  <a:pt x="0" y="5348"/>
                </a:moveTo>
                <a:lnTo>
                  <a:pt x="0" y="16252"/>
                </a:lnTo>
                <a:lnTo>
                  <a:pt x="675" y="16252"/>
                </a:lnTo>
                <a:lnTo>
                  <a:pt x="675" y="534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3480" name="AutoShape 8"/>
          <p:cNvSpPr>
            <a:spLocks noChangeArrowheads="1"/>
          </p:cNvSpPr>
          <p:nvPr/>
        </p:nvSpPr>
        <p:spPr bwMode="auto">
          <a:xfrm rot="16200000">
            <a:off x="6770688" y="3157538"/>
            <a:ext cx="500062" cy="500062"/>
          </a:xfrm>
          <a:custGeom>
            <a:avLst/>
            <a:gdLst>
              <a:gd name="G0" fmla="+- 11781 0 0"/>
              <a:gd name="G1" fmla="+- 5348 0 0"/>
              <a:gd name="G2" fmla="+- 21600 0 5348"/>
              <a:gd name="G3" fmla="+- 10800 0 5348"/>
              <a:gd name="G4" fmla="+- 21600 0 11781"/>
              <a:gd name="G5" fmla="*/ G4 G3 10800"/>
              <a:gd name="G6" fmla="+- 21600 0 G5"/>
              <a:gd name="T0" fmla="*/ 11781 w 21600"/>
              <a:gd name="T1" fmla="*/ 0 h 21600"/>
              <a:gd name="T2" fmla="*/ 0 w 21600"/>
              <a:gd name="T3" fmla="*/ 10800 h 21600"/>
              <a:gd name="T4" fmla="*/ 1178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781" y="0"/>
                </a:moveTo>
                <a:lnTo>
                  <a:pt x="11781" y="5348"/>
                </a:lnTo>
                <a:lnTo>
                  <a:pt x="3375" y="5348"/>
                </a:lnTo>
                <a:lnTo>
                  <a:pt x="3375" y="16252"/>
                </a:lnTo>
                <a:lnTo>
                  <a:pt x="11781" y="16252"/>
                </a:lnTo>
                <a:lnTo>
                  <a:pt x="1178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48"/>
                </a:moveTo>
                <a:lnTo>
                  <a:pt x="1350" y="16252"/>
                </a:lnTo>
                <a:lnTo>
                  <a:pt x="2700" y="16252"/>
                </a:lnTo>
                <a:lnTo>
                  <a:pt x="2700" y="5348"/>
                </a:lnTo>
                <a:close/>
              </a:path>
              <a:path w="21600" h="21600">
                <a:moveTo>
                  <a:pt x="0" y="5348"/>
                </a:moveTo>
                <a:lnTo>
                  <a:pt x="0" y="16252"/>
                </a:lnTo>
                <a:lnTo>
                  <a:pt x="675" y="16252"/>
                </a:lnTo>
                <a:lnTo>
                  <a:pt x="675" y="534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Code First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802563" cy="4648200"/>
          </a:xfrm>
        </p:spPr>
        <p:txBody>
          <a:bodyPr/>
          <a:lstStyle/>
          <a:p>
            <a:r>
              <a:rPr lang="en-US" altLang="en-US"/>
              <a:t>Annotate Your Code</a:t>
            </a:r>
          </a:p>
          <a:p>
            <a:r>
              <a:rPr lang="en-US" altLang="en-US"/>
              <a:t>Deploy it in a container that supports JAX-WS</a:t>
            </a:r>
          </a:p>
          <a:p>
            <a:r>
              <a:rPr lang="en-US" altLang="en-US"/>
              <a:t>The JAX-WS runtime will:</a:t>
            </a:r>
          </a:p>
          <a:p>
            <a:pPr lvl="1"/>
            <a:r>
              <a:rPr lang="en-US" altLang="en-US"/>
              <a:t>Generate WSDL.</a:t>
            </a:r>
          </a:p>
          <a:p>
            <a:pPr lvl="1"/>
            <a:r>
              <a:rPr lang="en-US" altLang="en-US"/>
              <a:t>Translate SOAP request to a Java method invocation.</a:t>
            </a:r>
          </a:p>
          <a:p>
            <a:pPr lvl="1"/>
            <a:r>
              <a:rPr lang="en-US" altLang="en-US"/>
              <a:t>Translate method return into a SOAP response.</a:t>
            </a:r>
          </a:p>
        </p:txBody>
      </p:sp>
    </p:spTree>
    <p:extLst>
      <p:ext uri="{BB962C8B-B14F-4D97-AF65-F5344CB8AC3E}">
        <p14:creationId xmlns:p14="http://schemas.microsoft.com/office/powerpoint/2010/main" val="22955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71675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SOA Using Java Web Services – Part I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762000" y="763588"/>
            <a:ext cx="71850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9999"/>
              </a:buClr>
              <a:buSzPct val="85000"/>
              <a:buFont typeface="Wingdings" pitchFamily="2" charset="2"/>
              <a:buNone/>
            </a:pPr>
            <a:r>
              <a:rPr lang="en-US" altLang="en-US" sz="2800">
                <a:solidFill>
                  <a:srgbClr val="616161"/>
                </a:solidFill>
              </a:rPr>
              <a:t>JAX-WS – Client Side Invocation with Proxy</a:t>
            </a:r>
          </a:p>
        </p:txBody>
      </p:sp>
      <p:graphicFrame>
        <p:nvGraphicFramePr>
          <p:cNvPr id="159749" name="Object 5"/>
          <p:cNvGraphicFramePr>
            <a:graphicFrameLocks noChangeAspect="1"/>
          </p:cNvGraphicFramePr>
          <p:nvPr>
            <p:ph idx="1"/>
          </p:nvPr>
        </p:nvGraphicFramePr>
        <p:xfrm>
          <a:off x="844550" y="1223963"/>
          <a:ext cx="7527925" cy="463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Visio" r:id="rId4" imgW="10285200" imgH="6335280" progId="Visio.Drawing.11">
                  <p:link updateAutomatic="1"/>
                </p:oleObj>
              </mc:Choice>
              <mc:Fallback>
                <p:oleObj name="Visio" r:id="rId4" imgW="10285200" imgH="633528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223963"/>
                        <a:ext cx="7527925" cy="463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00200"/>
            <a:ext cx="6019800" cy="1797050"/>
          </a:xfrm>
        </p:spPr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3886200"/>
            <a:ext cx="5715000" cy="1873250"/>
          </a:xfrm>
        </p:spPr>
        <p:txBody>
          <a:bodyPr/>
          <a:lstStyle/>
          <a:p>
            <a:r>
              <a:rPr lang="en-US" altLang="en-US"/>
              <a:t>Code First With JAX-WS</a:t>
            </a:r>
          </a:p>
        </p:txBody>
      </p:sp>
    </p:spTree>
    <p:extLst>
      <p:ext uri="{BB962C8B-B14F-4D97-AF65-F5344CB8AC3E}">
        <p14:creationId xmlns:p14="http://schemas.microsoft.com/office/powerpoint/2010/main" val="19128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Contract First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“Compile” the WSDL for the service that you would like to deploy.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wsimport reads the WSDL and generates an interface for each portType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a class that implements each interface.  The business logic of these classes implements your Web services.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Deploy these Service Endpoint Implementation classes to a JAX-WS container.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534400" cy="4889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SOA Using Java Web Services – Part I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762000" y="763588"/>
            <a:ext cx="7543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9999"/>
              </a:buClr>
              <a:buSzPct val="85000"/>
              <a:buFont typeface="Wingdings" pitchFamily="2" charset="2"/>
              <a:buNone/>
            </a:pPr>
            <a:r>
              <a:rPr lang="en-US" altLang="en-US" sz="2800">
                <a:solidFill>
                  <a:srgbClr val="616161"/>
                </a:solidFill>
              </a:rPr>
              <a:t>JAX-WS – Server Side Invocation Subsystem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>
            <p:ph idx="1"/>
          </p:nvPr>
        </p:nvGraphicFramePr>
        <p:xfrm>
          <a:off x="708025" y="1222375"/>
          <a:ext cx="7804150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Visio" r:id="rId4" imgW="10038240" imgH="5965200" progId="Visio.Drawing.11">
                  <p:link updateAutomatic="1"/>
                </p:oleObj>
              </mc:Choice>
              <mc:Fallback>
                <p:oleObj name="Visio" r:id="rId4" imgW="10038240" imgH="596520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222375"/>
                        <a:ext cx="7804150" cy="463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0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00200"/>
            <a:ext cx="6019800" cy="1797050"/>
          </a:xfrm>
        </p:spPr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3886200"/>
            <a:ext cx="5715000" cy="1873250"/>
          </a:xfrm>
        </p:spPr>
        <p:txBody>
          <a:bodyPr/>
          <a:lstStyle/>
          <a:p>
            <a:r>
              <a:rPr lang="en-US" altLang="en-US"/>
              <a:t>Contract First</a:t>
            </a:r>
          </a:p>
          <a:p>
            <a:r>
              <a:rPr lang="en-US" altLang="en-US"/>
              <a:t>With JAX-WS</a:t>
            </a:r>
          </a:p>
        </p:txBody>
      </p:sp>
    </p:spTree>
    <p:extLst>
      <p:ext uri="{BB962C8B-B14F-4D97-AF65-F5344CB8AC3E}">
        <p14:creationId xmlns:p14="http://schemas.microsoft.com/office/powerpoint/2010/main" val="25028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SOA Application Development Challenges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Too Much Mapping Code</a:t>
            </a:r>
          </a:p>
          <a:p>
            <a:pPr lvl="1"/>
            <a:r>
              <a:rPr lang="en-US" altLang="en-US"/>
              <a:t>JAX-WS/JAXB generated Java and WSDL leads to multiple types for similar things (e.g., PurchaseOrder).</a:t>
            </a:r>
          </a:p>
          <a:p>
            <a:pPr lvl="1"/>
            <a:r>
              <a:rPr lang="en-US" altLang="en-US"/>
              <a:t>Lots of code (or XSLT) must be created and maintained to map/translate between types.</a:t>
            </a:r>
          </a:p>
          <a:p>
            <a:r>
              <a:rPr lang="en-US" altLang="en-US"/>
              <a:t>Production Systems are often difficult or impossible to modify by adding @WebService type annotations.</a:t>
            </a:r>
          </a:p>
        </p:txBody>
      </p:sp>
    </p:spTree>
    <p:extLst>
      <p:ext uri="{BB962C8B-B14F-4D97-AF65-F5344CB8AC3E}">
        <p14:creationId xmlns:p14="http://schemas.microsoft.com/office/powerpoint/2010/main" val="13033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Java WS have improved since J2EE 1.4 and JAX-RPC.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57200" y="129540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77825" indent="-377825" defTabSz="1008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3100">
                <a:solidFill>
                  <a:schemeClr val="bg1"/>
                </a:solidFill>
                <a:latin typeface="Arial" charset="0"/>
              </a:defRPr>
            </a:lvl1pPr>
            <a:lvl2pPr marL="819150" indent="-315913" defTabSz="1008063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bg1"/>
                </a:solidFill>
                <a:latin typeface="Arial" charset="0"/>
              </a:defRPr>
            </a:lvl2pPr>
            <a:lvl3pPr marL="1260475" indent="-252413" defTabSz="1008063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763713" indent="-252413" defTabSz="10080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4pPr>
            <a:lvl5pPr marL="2268538" indent="-252413" defTabSz="1008063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7257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6pPr>
            <a:lvl7pPr marL="31829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6401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8pPr>
            <a:lvl9pPr marL="4097338" indent="-252413" defTabSz="10080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Tx/>
              <a:buNone/>
            </a:pPr>
            <a:endParaRPr lang="en-US" altLang="en-US" sz="3600"/>
          </a:p>
          <a:p>
            <a:pPr eaLnBrk="1" hangingPunct="1">
              <a:lnSpc>
                <a:spcPct val="80000"/>
              </a:lnSpc>
            </a:pPr>
            <a:endParaRPr lang="en-US" altLang="en-US" sz="3600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3733800"/>
          </a:xfrm>
          <a:noFill/>
          <a:ln/>
        </p:spPr>
        <p:txBody>
          <a:bodyPr/>
          <a:lstStyle/>
          <a:p>
            <a:pPr defTabSz="457200"/>
            <a:r>
              <a:rPr lang="en-US" altLang="en-US"/>
              <a:t>JAXB 		standard XML Binding</a:t>
            </a:r>
          </a:p>
          <a:p>
            <a:pPr defTabSz="457200"/>
            <a:endParaRPr lang="en-US" altLang="en-US"/>
          </a:p>
          <a:p>
            <a:pPr defTabSz="457200"/>
            <a:r>
              <a:rPr lang="en-US" altLang="en-US"/>
              <a:t>JAX-WS	much better than JAX-RPC</a:t>
            </a:r>
          </a:p>
          <a:p>
            <a:pPr defTabSz="457200"/>
            <a:endParaRPr lang="en-US" altLang="en-US"/>
          </a:p>
          <a:p>
            <a:pPr defTabSz="457200"/>
            <a:r>
              <a:rPr lang="en-US" altLang="en-US"/>
              <a:t>JAX-RS		REST API being developed 							for Java EE 6 (JSR-311)</a:t>
            </a:r>
          </a:p>
        </p:txBody>
      </p:sp>
    </p:spTree>
    <p:extLst>
      <p:ext uri="{BB962C8B-B14F-4D97-AF65-F5344CB8AC3E}">
        <p14:creationId xmlns:p14="http://schemas.microsoft.com/office/powerpoint/2010/main" val="4300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 JAXB Mapping Problem (Impedance Mismatch)</a:t>
            </a: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>
            <p:ph idx="1"/>
          </p:nvPr>
        </p:nvGraphicFramePr>
        <p:xfrm>
          <a:off x="615950" y="1374775"/>
          <a:ext cx="8275638" cy="420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Visio" r:id="rId4" imgW="14049720" imgH="7134840" progId="Visio.Drawing.11">
                  <p:link updateAutomatic="1"/>
                </p:oleObj>
              </mc:Choice>
              <mc:Fallback>
                <p:oleObj name="Visio" r:id="rId4" imgW="14049720" imgH="713484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374775"/>
                        <a:ext cx="8275638" cy="420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Solution 1: Custom Mappings (“DIY” Recursion)</a:t>
            </a: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>
            <p:ph idx="1"/>
          </p:nvPr>
        </p:nvGraphicFramePr>
        <p:xfrm>
          <a:off x="922338" y="1374775"/>
          <a:ext cx="6842125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Visio" r:id="rId4" imgW="10285200" imgH="6767280" progId="Visio.Drawing.11">
                  <p:link updateAutomatic="1"/>
                </p:oleObj>
              </mc:Choice>
              <mc:Fallback>
                <p:oleObj name="Visio" r:id="rId4" imgW="10285200" imgH="676728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374775"/>
                        <a:ext cx="6842125" cy="450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8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Solution 2 – Customization with XmlAdapter</a:t>
            </a:r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>
            <p:ph idx="1"/>
          </p:nvPr>
        </p:nvGraphicFramePr>
        <p:xfrm>
          <a:off x="1135063" y="1222375"/>
          <a:ext cx="6946900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Visio" r:id="rId4" imgW="10596960" imgH="7076160" progId="Visio.Drawing.11">
                  <p:link updateAutomatic="1"/>
                </p:oleObj>
              </mc:Choice>
              <mc:Fallback>
                <p:oleObj name="Visio" r:id="rId4" imgW="10596960" imgH="707616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1222375"/>
                        <a:ext cx="6946900" cy="463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4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Meet in the Middle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Start with WSDL and XML Schema …</a:t>
            </a:r>
          </a:p>
          <a:p>
            <a:r>
              <a:rPr lang="en-US" altLang="en-US" sz="2700"/>
              <a:t>… AND </a:t>
            </a:r>
            <a:r>
              <a:rPr lang="en-US" altLang="en-US" sz="2700">
                <a:solidFill>
                  <a:srgbClr val="FF0000"/>
                </a:solidFill>
              </a:rPr>
              <a:t>existing</a:t>
            </a:r>
            <a:r>
              <a:rPr lang="en-US" altLang="en-US" sz="2700"/>
              <a:t> Java classes.</a:t>
            </a:r>
          </a:p>
          <a:p>
            <a:r>
              <a:rPr lang="en-US" altLang="en-US" sz="2700"/>
              <a:t>Two sides of the same problem:</a:t>
            </a:r>
          </a:p>
          <a:p>
            <a:pPr lvl="1"/>
            <a:r>
              <a:rPr lang="en-US" altLang="en-US" sz="2200"/>
              <a:t>Invoke the Web services using your </a:t>
            </a:r>
            <a:r>
              <a:rPr lang="en-US" altLang="en-US" sz="2200">
                <a:solidFill>
                  <a:srgbClr val="FF0000"/>
                </a:solidFill>
              </a:rPr>
              <a:t>existing</a:t>
            </a:r>
            <a:r>
              <a:rPr lang="en-US" altLang="en-US" sz="2200"/>
              <a:t> Java classes as parameters (e.g., PurchaseOrder).</a:t>
            </a:r>
          </a:p>
          <a:p>
            <a:pPr lvl="1"/>
            <a:r>
              <a:rPr lang="en-US" altLang="en-US" sz="2200"/>
              <a:t>Deploy your existing Java classes to provide Web services that conform to the </a:t>
            </a:r>
            <a:r>
              <a:rPr lang="en-US" altLang="en-US" sz="2200">
                <a:solidFill>
                  <a:srgbClr val="FF0000"/>
                </a:solidFill>
              </a:rPr>
              <a:t>existing</a:t>
            </a:r>
            <a:r>
              <a:rPr lang="en-US" altLang="en-US" sz="2200"/>
              <a:t> WSDL and XML Schema.</a:t>
            </a:r>
          </a:p>
          <a:p>
            <a:r>
              <a:rPr lang="en-US" altLang="en-US" sz="2700"/>
              <a:t>This is the </a:t>
            </a:r>
            <a:r>
              <a:rPr lang="en-US" altLang="en-US" sz="2700">
                <a:solidFill>
                  <a:srgbClr val="FF0000"/>
                </a:solidFill>
              </a:rPr>
              <a:t>most common scenario</a:t>
            </a:r>
            <a:r>
              <a:rPr lang="en-US" altLang="en-US" sz="2700"/>
              <a:t> faced by enterprises that are implementing SOA using Java Web Services.</a:t>
            </a:r>
          </a:p>
          <a:p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9702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Java Programmers Need a Web Services Framework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Servlets/JSPs  </a:t>
            </a:r>
            <a:r>
              <a:rPr lang="en-US" altLang="en-US">
                <a:sym typeface="Wingdings" pitchFamily="2" charset="2"/>
              </a:rPr>
              <a:t>  Struts</a:t>
            </a:r>
          </a:p>
          <a:p>
            <a:r>
              <a:rPr lang="en-US" altLang="en-US">
                <a:sym typeface="Wingdings" pitchFamily="2" charset="2"/>
              </a:rPr>
              <a:t>JAX-WS/JAXB  ??? JWS Framework ???</a:t>
            </a:r>
          </a:p>
          <a:p>
            <a:r>
              <a:rPr lang="en-US" altLang="en-US"/>
              <a:t>A JWS Framework should provide two capabilities:</a:t>
            </a:r>
          </a:p>
          <a:p>
            <a:pPr lvl="1"/>
            <a:r>
              <a:rPr lang="en-US" altLang="en-US"/>
              <a:t>Adapter Bindings</a:t>
            </a:r>
          </a:p>
          <a:p>
            <a:pPr lvl="1"/>
            <a:r>
              <a:rPr lang="en-US" altLang="en-US"/>
              <a:t>Endpoint Mirroring</a:t>
            </a:r>
          </a:p>
        </p:txBody>
      </p:sp>
    </p:spTree>
    <p:extLst>
      <p:ext uri="{BB962C8B-B14F-4D97-AF65-F5344CB8AC3E}">
        <p14:creationId xmlns:p14="http://schemas.microsoft.com/office/powerpoint/2010/main" val="14334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Mapping Code Problem</a:t>
            </a:r>
          </a:p>
        </p:txBody>
      </p:sp>
      <p:grpSp>
        <p:nvGrpSpPr>
          <p:cNvPr id="249859" name="Group 3"/>
          <p:cNvGrpSpPr>
            <a:grpSpLocks/>
          </p:cNvGrpSpPr>
          <p:nvPr/>
        </p:nvGrpSpPr>
        <p:grpSpPr bwMode="auto">
          <a:xfrm>
            <a:off x="885825" y="1239838"/>
            <a:ext cx="1881188" cy="1152525"/>
            <a:chOff x="558" y="999"/>
            <a:chExt cx="1185" cy="726"/>
          </a:xfrm>
        </p:grpSpPr>
        <p:sp>
          <p:nvSpPr>
            <p:cNvPr id="249860" name="Oval 4"/>
            <p:cNvSpPr>
              <a:spLocks noChangeArrowheads="1"/>
            </p:cNvSpPr>
            <p:nvPr/>
          </p:nvSpPr>
          <p:spPr bwMode="auto">
            <a:xfrm>
              <a:off x="558" y="999"/>
              <a:ext cx="1185" cy="72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861" name="Text Box 5"/>
            <p:cNvSpPr txBox="1">
              <a:spLocks noChangeArrowheads="1"/>
            </p:cNvSpPr>
            <p:nvPr/>
          </p:nvSpPr>
          <p:spPr bwMode="auto">
            <a:xfrm>
              <a:off x="678" y="1144"/>
              <a:ext cx="9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Supplier1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Web Service</a:t>
              </a:r>
            </a:p>
          </p:txBody>
        </p:sp>
      </p:grpSp>
      <p:grpSp>
        <p:nvGrpSpPr>
          <p:cNvPr id="249862" name="Group 6"/>
          <p:cNvGrpSpPr>
            <a:grpSpLocks/>
          </p:cNvGrpSpPr>
          <p:nvPr/>
        </p:nvGrpSpPr>
        <p:grpSpPr bwMode="auto">
          <a:xfrm>
            <a:off x="3611563" y="1239838"/>
            <a:ext cx="1881187" cy="1152525"/>
            <a:chOff x="558" y="999"/>
            <a:chExt cx="1185" cy="726"/>
          </a:xfrm>
        </p:grpSpPr>
        <p:sp>
          <p:nvSpPr>
            <p:cNvPr id="249863" name="Oval 7"/>
            <p:cNvSpPr>
              <a:spLocks noChangeArrowheads="1"/>
            </p:cNvSpPr>
            <p:nvPr/>
          </p:nvSpPr>
          <p:spPr bwMode="auto">
            <a:xfrm>
              <a:off x="558" y="999"/>
              <a:ext cx="1185" cy="72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864" name="Text Box 8"/>
            <p:cNvSpPr txBox="1">
              <a:spLocks noChangeArrowheads="1"/>
            </p:cNvSpPr>
            <p:nvPr/>
          </p:nvSpPr>
          <p:spPr bwMode="auto">
            <a:xfrm>
              <a:off x="678" y="1144"/>
              <a:ext cx="9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Supplier2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Web Service</a:t>
              </a:r>
            </a:p>
          </p:txBody>
        </p:sp>
      </p:grpSp>
      <p:grpSp>
        <p:nvGrpSpPr>
          <p:cNvPr id="249865" name="Group 9"/>
          <p:cNvGrpSpPr>
            <a:grpSpLocks/>
          </p:cNvGrpSpPr>
          <p:nvPr/>
        </p:nvGrpSpPr>
        <p:grpSpPr bwMode="auto">
          <a:xfrm>
            <a:off x="6376988" y="1239838"/>
            <a:ext cx="1881187" cy="1152525"/>
            <a:chOff x="558" y="999"/>
            <a:chExt cx="1185" cy="726"/>
          </a:xfrm>
        </p:grpSpPr>
        <p:sp>
          <p:nvSpPr>
            <p:cNvPr id="249866" name="Oval 10"/>
            <p:cNvSpPr>
              <a:spLocks noChangeArrowheads="1"/>
            </p:cNvSpPr>
            <p:nvPr/>
          </p:nvSpPr>
          <p:spPr bwMode="auto">
            <a:xfrm>
              <a:off x="558" y="999"/>
              <a:ext cx="1185" cy="726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867" name="Text Box 11"/>
            <p:cNvSpPr txBox="1">
              <a:spLocks noChangeArrowheads="1"/>
            </p:cNvSpPr>
            <p:nvPr/>
          </p:nvSpPr>
          <p:spPr bwMode="auto">
            <a:xfrm>
              <a:off x="678" y="1144"/>
              <a:ext cx="9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Supplier2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Web Service</a:t>
              </a:r>
            </a:p>
          </p:txBody>
        </p:sp>
      </p:grpSp>
      <p:sp>
        <p:nvSpPr>
          <p:cNvPr id="249868" name="Rectangle 12"/>
          <p:cNvSpPr>
            <a:spLocks noChangeArrowheads="1"/>
          </p:cNvSpPr>
          <p:nvPr/>
        </p:nvSpPr>
        <p:spPr bwMode="auto">
          <a:xfrm>
            <a:off x="769938" y="2814638"/>
            <a:ext cx="7566025" cy="307181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2344738" y="3082925"/>
            <a:ext cx="998537" cy="72866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9870" name="Line 14"/>
          <p:cNvSpPr>
            <a:spLocks noChangeShapeType="1"/>
          </p:cNvSpPr>
          <p:nvPr/>
        </p:nvSpPr>
        <p:spPr bwMode="auto">
          <a:xfrm>
            <a:off x="2344738" y="3429000"/>
            <a:ext cx="9985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871" name="Text Box 15"/>
          <p:cNvSpPr txBox="1">
            <a:spLocks noChangeArrowheads="1"/>
          </p:cNvSpPr>
          <p:nvPr/>
        </p:nvSpPr>
        <p:spPr bwMode="auto">
          <a:xfrm>
            <a:off x="2520950" y="30829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PO1</a:t>
            </a:r>
          </a:p>
        </p:txBody>
      </p:sp>
      <p:sp>
        <p:nvSpPr>
          <p:cNvPr id="249872" name="Rectangle 16"/>
          <p:cNvSpPr>
            <a:spLocks noChangeArrowheads="1"/>
          </p:cNvSpPr>
          <p:nvPr/>
        </p:nvSpPr>
        <p:spPr bwMode="auto">
          <a:xfrm>
            <a:off x="4071938" y="3082925"/>
            <a:ext cx="998537" cy="72866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9873" name="Line 17"/>
          <p:cNvSpPr>
            <a:spLocks noChangeShapeType="1"/>
          </p:cNvSpPr>
          <p:nvPr/>
        </p:nvSpPr>
        <p:spPr bwMode="auto">
          <a:xfrm>
            <a:off x="4071938" y="3429000"/>
            <a:ext cx="9985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874" name="Text Box 18"/>
          <p:cNvSpPr txBox="1">
            <a:spLocks noChangeArrowheads="1"/>
          </p:cNvSpPr>
          <p:nvPr/>
        </p:nvSpPr>
        <p:spPr bwMode="auto">
          <a:xfrm>
            <a:off x="4248150" y="30829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PO2</a:t>
            </a:r>
          </a:p>
        </p:txBody>
      </p:sp>
      <p:sp>
        <p:nvSpPr>
          <p:cNvPr id="249875" name="Rectangle 19"/>
          <p:cNvSpPr>
            <a:spLocks noChangeArrowheads="1"/>
          </p:cNvSpPr>
          <p:nvPr/>
        </p:nvSpPr>
        <p:spPr bwMode="auto">
          <a:xfrm>
            <a:off x="5762625" y="3084513"/>
            <a:ext cx="998538" cy="72866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9876" name="Line 20"/>
          <p:cNvSpPr>
            <a:spLocks noChangeShapeType="1"/>
          </p:cNvSpPr>
          <p:nvPr/>
        </p:nvSpPr>
        <p:spPr bwMode="auto">
          <a:xfrm>
            <a:off x="5762625" y="3430588"/>
            <a:ext cx="99853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5938838" y="30845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PO3</a:t>
            </a:r>
          </a:p>
        </p:txBody>
      </p:sp>
      <p:sp>
        <p:nvSpPr>
          <p:cNvPr id="249878" name="Rectangle 22"/>
          <p:cNvSpPr>
            <a:spLocks noChangeArrowheads="1"/>
          </p:cNvSpPr>
          <p:nvPr/>
        </p:nvSpPr>
        <p:spPr bwMode="auto">
          <a:xfrm>
            <a:off x="4071938" y="4964113"/>
            <a:ext cx="998537" cy="72866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9879" name="Text Box 23"/>
          <p:cNvSpPr txBox="1">
            <a:spLocks noChangeArrowheads="1"/>
          </p:cNvSpPr>
          <p:nvPr/>
        </p:nvSpPr>
        <p:spPr bwMode="auto">
          <a:xfrm>
            <a:off x="4325938" y="49641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PO</a:t>
            </a:r>
          </a:p>
        </p:txBody>
      </p:sp>
      <p:sp>
        <p:nvSpPr>
          <p:cNvPr id="249880" name="Line 24"/>
          <p:cNvSpPr>
            <a:spLocks noChangeShapeType="1"/>
          </p:cNvSpPr>
          <p:nvPr/>
        </p:nvSpPr>
        <p:spPr bwMode="auto">
          <a:xfrm>
            <a:off x="2921000" y="3813175"/>
            <a:ext cx="1304925" cy="11509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881" name="Line 25"/>
          <p:cNvSpPr>
            <a:spLocks noChangeShapeType="1"/>
          </p:cNvSpPr>
          <p:nvPr/>
        </p:nvSpPr>
        <p:spPr bwMode="auto">
          <a:xfrm>
            <a:off x="4572000" y="3813175"/>
            <a:ext cx="0" cy="11509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882" name="Line 26"/>
          <p:cNvSpPr>
            <a:spLocks noChangeShapeType="1"/>
          </p:cNvSpPr>
          <p:nvPr/>
        </p:nvSpPr>
        <p:spPr bwMode="auto">
          <a:xfrm flipH="1">
            <a:off x="4918075" y="3813175"/>
            <a:ext cx="1343025" cy="11509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883" name="Rectangle 27"/>
          <p:cNvSpPr>
            <a:spLocks noChangeArrowheads="1"/>
          </p:cNvSpPr>
          <p:nvPr/>
        </p:nvSpPr>
        <p:spPr bwMode="auto">
          <a:xfrm>
            <a:off x="2805113" y="4005263"/>
            <a:ext cx="960437" cy="61436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FF0000"/>
                </a:solidFill>
              </a:rPr>
              <a:t>Map1</a:t>
            </a:r>
          </a:p>
        </p:txBody>
      </p:sp>
      <p:sp>
        <p:nvSpPr>
          <p:cNvPr id="249884" name="Rectangle 28"/>
          <p:cNvSpPr>
            <a:spLocks noChangeArrowheads="1"/>
          </p:cNvSpPr>
          <p:nvPr/>
        </p:nvSpPr>
        <p:spPr bwMode="auto">
          <a:xfrm>
            <a:off x="4071938" y="4005263"/>
            <a:ext cx="960437" cy="61436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FF0000"/>
                </a:solidFill>
              </a:rPr>
              <a:t>Map2</a:t>
            </a:r>
          </a:p>
        </p:txBody>
      </p:sp>
      <p:sp>
        <p:nvSpPr>
          <p:cNvPr id="249885" name="Rectangle 29"/>
          <p:cNvSpPr>
            <a:spLocks noChangeArrowheads="1"/>
          </p:cNvSpPr>
          <p:nvPr/>
        </p:nvSpPr>
        <p:spPr bwMode="auto">
          <a:xfrm>
            <a:off x="5340350" y="4005263"/>
            <a:ext cx="960438" cy="61436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FF0000"/>
                </a:solidFill>
              </a:rPr>
              <a:t>Map3</a:t>
            </a:r>
          </a:p>
        </p:txBody>
      </p:sp>
      <p:sp>
        <p:nvSpPr>
          <p:cNvPr id="249886" name="Line 30"/>
          <p:cNvSpPr>
            <a:spLocks noChangeShapeType="1"/>
          </p:cNvSpPr>
          <p:nvPr/>
        </p:nvSpPr>
        <p:spPr bwMode="auto">
          <a:xfrm>
            <a:off x="2306638" y="2314575"/>
            <a:ext cx="460375" cy="730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887" name="Line 31"/>
          <p:cNvSpPr>
            <a:spLocks noChangeShapeType="1"/>
          </p:cNvSpPr>
          <p:nvPr/>
        </p:nvSpPr>
        <p:spPr bwMode="auto">
          <a:xfrm>
            <a:off x="4572000" y="2392363"/>
            <a:ext cx="0" cy="6524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888" name="Line 32"/>
          <p:cNvSpPr>
            <a:spLocks noChangeShapeType="1"/>
          </p:cNvSpPr>
          <p:nvPr/>
        </p:nvSpPr>
        <p:spPr bwMode="auto">
          <a:xfrm flipH="1">
            <a:off x="6223000" y="2352675"/>
            <a:ext cx="654050" cy="6921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9889" name="Rectangle 33"/>
          <p:cNvSpPr>
            <a:spLocks noChangeArrowheads="1"/>
          </p:cNvSpPr>
          <p:nvPr/>
        </p:nvSpPr>
        <p:spPr bwMode="auto">
          <a:xfrm>
            <a:off x="1538288" y="3929063"/>
            <a:ext cx="5761037" cy="7683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9890" name="Line 34"/>
          <p:cNvSpPr>
            <a:spLocks noChangeShapeType="1"/>
          </p:cNvSpPr>
          <p:nvPr/>
        </p:nvSpPr>
        <p:spPr bwMode="auto">
          <a:xfrm>
            <a:off x="4071938" y="5272088"/>
            <a:ext cx="9985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400"/>
              <a:t>Adapter Binding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767013" y="1219200"/>
            <a:ext cx="5919787" cy="4648200"/>
          </a:xfrm>
        </p:spPr>
        <p:txBody>
          <a:bodyPr/>
          <a:lstStyle/>
          <a:p>
            <a:r>
              <a:rPr lang="en-US" altLang="en-US" sz="2700"/>
              <a:t>Implements “Meet in the Middle”</a:t>
            </a:r>
          </a:p>
          <a:p>
            <a:r>
              <a:rPr lang="en-US" altLang="en-US" sz="2700"/>
              <a:t>Organizes, manages, maintains the mapping code in a library of reusable </a:t>
            </a:r>
            <a:r>
              <a:rPr lang="en-US" altLang="en-US" sz="2700">
                <a:solidFill>
                  <a:srgbClr val="FF0000"/>
                </a:solidFill>
              </a:rPr>
              <a:t>type mappings</a:t>
            </a:r>
            <a:r>
              <a:rPr lang="en-US" altLang="en-US" sz="2700"/>
              <a:t>.</a:t>
            </a:r>
          </a:p>
          <a:p>
            <a:r>
              <a:rPr lang="en-US" altLang="en-US" sz="2700"/>
              <a:t>Hides the complexity of mapping from business logic programmers.</a:t>
            </a:r>
          </a:p>
          <a:p>
            <a:endParaRPr lang="en-US" altLang="en-US" sz="2700"/>
          </a:p>
          <a:p>
            <a:endParaRPr lang="en-US" altLang="en-US" sz="2700"/>
          </a:p>
          <a:p>
            <a:endParaRPr lang="en-US" altLang="en-US" sz="2700"/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636588" y="1312863"/>
            <a:ext cx="1185862" cy="1187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636588" y="1312863"/>
            <a:ext cx="1185862" cy="11874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849313" y="1744663"/>
            <a:ext cx="7699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</a:rPr>
              <a:t>WSDL</a:t>
            </a:r>
            <a:endParaRPr lang="en-US" alt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36588" y="3687763"/>
            <a:ext cx="1185862" cy="1187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36588" y="3687763"/>
            <a:ext cx="1185862" cy="11874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950913" y="4119563"/>
            <a:ext cx="561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</a:rPr>
              <a:t>Java</a:t>
            </a:r>
            <a:endParaRPr lang="en-US" altLang="en-US"/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577850" y="5248275"/>
            <a:ext cx="13922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</a:rPr>
              <a:t>Meet in the </a:t>
            </a:r>
            <a:endParaRPr lang="en-US" altLang="en-US"/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841375" y="5565775"/>
            <a:ext cx="7826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</a:rPr>
              <a:t>Middle</a:t>
            </a:r>
            <a:endParaRPr lang="en-US" altLang="en-US"/>
          </a:p>
        </p:txBody>
      </p:sp>
      <p:sp>
        <p:nvSpPr>
          <p:cNvPr id="251916" name="AutoShape 12"/>
          <p:cNvSpPr>
            <a:spLocks noChangeArrowheads="1"/>
          </p:cNvSpPr>
          <p:nvPr/>
        </p:nvSpPr>
        <p:spPr bwMode="auto">
          <a:xfrm rot="5400000" flipV="1">
            <a:off x="1039019" y="2583656"/>
            <a:ext cx="422275" cy="500063"/>
          </a:xfrm>
          <a:custGeom>
            <a:avLst/>
            <a:gdLst>
              <a:gd name="G0" fmla="+- 11781 0 0"/>
              <a:gd name="G1" fmla="+- 5348 0 0"/>
              <a:gd name="G2" fmla="+- 21600 0 5348"/>
              <a:gd name="G3" fmla="+- 10800 0 5348"/>
              <a:gd name="G4" fmla="+- 21600 0 11781"/>
              <a:gd name="G5" fmla="*/ G4 G3 10800"/>
              <a:gd name="G6" fmla="+- 21600 0 G5"/>
              <a:gd name="T0" fmla="*/ 11781 w 21600"/>
              <a:gd name="T1" fmla="*/ 0 h 21600"/>
              <a:gd name="T2" fmla="*/ 0 w 21600"/>
              <a:gd name="T3" fmla="*/ 10800 h 21600"/>
              <a:gd name="T4" fmla="*/ 1178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781" y="0"/>
                </a:moveTo>
                <a:lnTo>
                  <a:pt x="11781" y="5348"/>
                </a:lnTo>
                <a:lnTo>
                  <a:pt x="3375" y="5348"/>
                </a:lnTo>
                <a:lnTo>
                  <a:pt x="3375" y="16252"/>
                </a:lnTo>
                <a:lnTo>
                  <a:pt x="11781" y="16252"/>
                </a:lnTo>
                <a:lnTo>
                  <a:pt x="1178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48"/>
                </a:moveTo>
                <a:lnTo>
                  <a:pt x="1350" y="16252"/>
                </a:lnTo>
                <a:lnTo>
                  <a:pt x="2700" y="16252"/>
                </a:lnTo>
                <a:lnTo>
                  <a:pt x="2700" y="5348"/>
                </a:lnTo>
                <a:close/>
              </a:path>
              <a:path w="21600" h="21600">
                <a:moveTo>
                  <a:pt x="0" y="5348"/>
                </a:moveTo>
                <a:lnTo>
                  <a:pt x="0" y="16252"/>
                </a:lnTo>
                <a:lnTo>
                  <a:pt x="675" y="16252"/>
                </a:lnTo>
                <a:lnTo>
                  <a:pt x="675" y="534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1917" name="AutoShape 13"/>
          <p:cNvSpPr>
            <a:spLocks noChangeArrowheads="1"/>
          </p:cNvSpPr>
          <p:nvPr/>
        </p:nvSpPr>
        <p:spPr bwMode="auto">
          <a:xfrm rot="16200000">
            <a:off x="1000125" y="3044825"/>
            <a:ext cx="500063" cy="500063"/>
          </a:xfrm>
          <a:custGeom>
            <a:avLst/>
            <a:gdLst>
              <a:gd name="G0" fmla="+- 11781 0 0"/>
              <a:gd name="G1" fmla="+- 5348 0 0"/>
              <a:gd name="G2" fmla="+- 21600 0 5348"/>
              <a:gd name="G3" fmla="+- 10800 0 5348"/>
              <a:gd name="G4" fmla="+- 21600 0 11781"/>
              <a:gd name="G5" fmla="*/ G4 G3 10800"/>
              <a:gd name="G6" fmla="+- 21600 0 G5"/>
              <a:gd name="T0" fmla="*/ 11781 w 21600"/>
              <a:gd name="T1" fmla="*/ 0 h 21600"/>
              <a:gd name="T2" fmla="*/ 0 w 21600"/>
              <a:gd name="T3" fmla="*/ 10800 h 21600"/>
              <a:gd name="T4" fmla="*/ 1178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781" y="0"/>
                </a:moveTo>
                <a:lnTo>
                  <a:pt x="11781" y="5348"/>
                </a:lnTo>
                <a:lnTo>
                  <a:pt x="3375" y="5348"/>
                </a:lnTo>
                <a:lnTo>
                  <a:pt x="3375" y="16252"/>
                </a:lnTo>
                <a:lnTo>
                  <a:pt x="11781" y="16252"/>
                </a:lnTo>
                <a:lnTo>
                  <a:pt x="1178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48"/>
                </a:moveTo>
                <a:lnTo>
                  <a:pt x="1350" y="16252"/>
                </a:lnTo>
                <a:lnTo>
                  <a:pt x="2700" y="16252"/>
                </a:lnTo>
                <a:lnTo>
                  <a:pt x="2700" y="5348"/>
                </a:lnTo>
                <a:close/>
              </a:path>
              <a:path w="21600" h="21600">
                <a:moveTo>
                  <a:pt x="0" y="5348"/>
                </a:moveTo>
                <a:lnTo>
                  <a:pt x="0" y="16252"/>
                </a:lnTo>
                <a:lnTo>
                  <a:pt x="675" y="16252"/>
                </a:lnTo>
                <a:lnTo>
                  <a:pt x="675" y="534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51918" name="Group 14"/>
          <p:cNvGrpSpPr>
            <a:grpSpLocks/>
          </p:cNvGrpSpPr>
          <p:nvPr/>
        </p:nvGrpSpPr>
        <p:grpSpPr bwMode="auto">
          <a:xfrm>
            <a:off x="1500188" y="2660650"/>
            <a:ext cx="1150937" cy="614363"/>
            <a:chOff x="945" y="1676"/>
            <a:chExt cx="725" cy="387"/>
          </a:xfrm>
        </p:grpSpPr>
        <p:sp>
          <p:nvSpPr>
            <p:cNvPr id="251919" name="Line 15"/>
            <p:cNvSpPr>
              <a:spLocks noChangeShapeType="1"/>
            </p:cNvSpPr>
            <p:nvPr/>
          </p:nvSpPr>
          <p:spPr bwMode="auto">
            <a:xfrm flipV="1">
              <a:off x="945" y="1676"/>
              <a:ext cx="193" cy="21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1920" name="Line 16"/>
            <p:cNvSpPr>
              <a:spLocks noChangeShapeType="1"/>
            </p:cNvSpPr>
            <p:nvPr/>
          </p:nvSpPr>
          <p:spPr bwMode="auto">
            <a:xfrm>
              <a:off x="945" y="1894"/>
              <a:ext cx="193" cy="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1921" name="Line 17"/>
            <p:cNvSpPr>
              <a:spLocks noChangeShapeType="1"/>
            </p:cNvSpPr>
            <p:nvPr/>
          </p:nvSpPr>
          <p:spPr bwMode="auto">
            <a:xfrm>
              <a:off x="1138" y="2063"/>
              <a:ext cx="53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1922" name="Line 18"/>
            <p:cNvSpPr>
              <a:spLocks noChangeShapeType="1"/>
            </p:cNvSpPr>
            <p:nvPr/>
          </p:nvSpPr>
          <p:spPr bwMode="auto">
            <a:xfrm>
              <a:off x="1138" y="1676"/>
              <a:ext cx="53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1923" name="Line 19"/>
            <p:cNvSpPr>
              <a:spLocks noChangeShapeType="1"/>
            </p:cNvSpPr>
            <p:nvPr/>
          </p:nvSpPr>
          <p:spPr bwMode="auto">
            <a:xfrm>
              <a:off x="1670" y="1676"/>
              <a:ext cx="0" cy="38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1706563" y="2622550"/>
            <a:ext cx="98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Adapter</a:t>
            </a:r>
          </a:p>
          <a:p>
            <a:r>
              <a:rPr lang="en-US" altLang="en-US">
                <a:solidFill>
                  <a:srgbClr val="FF0000"/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32697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400"/>
              <a:t>Endpoint Mirroring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65488" y="1219200"/>
            <a:ext cx="5421312" cy="4648200"/>
          </a:xfrm>
        </p:spPr>
        <p:txBody>
          <a:bodyPr/>
          <a:lstStyle/>
          <a:p>
            <a:r>
              <a:rPr lang="en-US" altLang="en-US" sz="2700"/>
              <a:t>Duplicate a production API with a WS publishing system.</a:t>
            </a:r>
          </a:p>
          <a:p>
            <a:r>
              <a:rPr lang="en-US" altLang="en-US" sz="2700"/>
              <a:t>Bind the duplicate API to a WS endpoint using JAX-WS or JAX-RS.</a:t>
            </a:r>
          </a:p>
          <a:p>
            <a:r>
              <a:rPr lang="en-US" altLang="en-US" sz="2700"/>
              <a:t>No disruption of the production system.</a:t>
            </a:r>
          </a:p>
          <a:p>
            <a:endParaRPr lang="en-US" altLang="en-US" sz="2700"/>
          </a:p>
          <a:p>
            <a:endParaRPr lang="en-US" altLang="en-US" sz="2700"/>
          </a:p>
          <a:p>
            <a:endParaRPr lang="en-US" altLang="en-US" sz="2700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615950" y="3889375"/>
            <a:ext cx="12715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</a:rPr>
              <a:t>Production</a:t>
            </a:r>
            <a:endParaRPr lang="en-US" altLang="en-US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636588" y="4311650"/>
            <a:ext cx="2206625" cy="14224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53958" name="Group 6"/>
          <p:cNvGrpSpPr>
            <a:grpSpLocks/>
          </p:cNvGrpSpPr>
          <p:nvPr/>
        </p:nvGrpSpPr>
        <p:grpSpPr bwMode="auto">
          <a:xfrm>
            <a:off x="1192213" y="4695825"/>
            <a:ext cx="1344612" cy="728663"/>
            <a:chOff x="751" y="2958"/>
            <a:chExt cx="847" cy="459"/>
          </a:xfrm>
        </p:grpSpPr>
        <p:sp>
          <p:nvSpPr>
            <p:cNvPr id="253959" name="Rectangle 7"/>
            <p:cNvSpPr>
              <a:spLocks noChangeArrowheads="1"/>
            </p:cNvSpPr>
            <p:nvPr/>
          </p:nvSpPr>
          <p:spPr bwMode="auto">
            <a:xfrm>
              <a:off x="751" y="2958"/>
              <a:ext cx="847" cy="45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960" name="Line 8"/>
            <p:cNvSpPr>
              <a:spLocks noChangeShapeType="1"/>
            </p:cNvSpPr>
            <p:nvPr/>
          </p:nvSpPr>
          <p:spPr bwMode="auto">
            <a:xfrm>
              <a:off x="751" y="3176"/>
              <a:ext cx="84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3961" name="Text Box 9"/>
            <p:cNvSpPr txBox="1">
              <a:spLocks noChangeArrowheads="1"/>
            </p:cNvSpPr>
            <p:nvPr/>
          </p:nvSpPr>
          <p:spPr bwMode="auto">
            <a:xfrm>
              <a:off x="751" y="2958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Purchasing</a:t>
              </a:r>
            </a:p>
          </p:txBody>
        </p:sp>
      </p:grpSp>
      <p:grpSp>
        <p:nvGrpSpPr>
          <p:cNvPr id="253962" name="Group 10"/>
          <p:cNvGrpSpPr>
            <a:grpSpLocks/>
          </p:cNvGrpSpPr>
          <p:nvPr/>
        </p:nvGrpSpPr>
        <p:grpSpPr bwMode="auto">
          <a:xfrm>
            <a:off x="636588" y="1700213"/>
            <a:ext cx="2246312" cy="1382712"/>
            <a:chOff x="401" y="902"/>
            <a:chExt cx="1415" cy="871"/>
          </a:xfrm>
        </p:grpSpPr>
        <p:sp>
          <p:nvSpPr>
            <p:cNvPr id="253963" name="Rectangle 11"/>
            <p:cNvSpPr>
              <a:spLocks noChangeArrowheads="1"/>
            </p:cNvSpPr>
            <p:nvPr/>
          </p:nvSpPr>
          <p:spPr bwMode="auto">
            <a:xfrm>
              <a:off x="401" y="902"/>
              <a:ext cx="1415" cy="871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53964" name="Group 12"/>
            <p:cNvGrpSpPr>
              <a:grpSpLocks/>
            </p:cNvGrpSpPr>
            <p:nvPr/>
          </p:nvGrpSpPr>
          <p:grpSpPr bwMode="auto">
            <a:xfrm>
              <a:off x="809" y="1217"/>
              <a:ext cx="847" cy="459"/>
              <a:chOff x="751" y="2958"/>
              <a:chExt cx="847" cy="459"/>
            </a:xfrm>
          </p:grpSpPr>
          <p:sp>
            <p:nvSpPr>
              <p:cNvPr id="253965" name="Rectangle 13"/>
              <p:cNvSpPr>
                <a:spLocks noChangeArrowheads="1"/>
              </p:cNvSpPr>
              <p:nvPr/>
            </p:nvSpPr>
            <p:spPr bwMode="auto">
              <a:xfrm>
                <a:off x="751" y="2958"/>
                <a:ext cx="847" cy="45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3966" name="Line 14"/>
              <p:cNvSpPr>
                <a:spLocks noChangeShapeType="1"/>
              </p:cNvSpPr>
              <p:nvPr/>
            </p:nvSpPr>
            <p:spPr bwMode="auto">
              <a:xfrm>
                <a:off x="751" y="3176"/>
                <a:ext cx="84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3967" name="Text Box 15"/>
              <p:cNvSpPr txBox="1">
                <a:spLocks noChangeArrowheads="1"/>
              </p:cNvSpPr>
              <p:nvPr/>
            </p:nvSpPr>
            <p:spPr bwMode="auto">
              <a:xfrm>
                <a:off x="751" y="2958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olidFill>
                      <a:schemeClr val="bg1"/>
                    </a:solidFill>
                  </a:rPr>
                  <a:t>Purchasing</a:t>
                </a:r>
              </a:p>
            </p:txBody>
          </p:sp>
        </p:grpSp>
        <p:sp>
          <p:nvSpPr>
            <p:cNvPr id="253968" name="Text Box 16"/>
            <p:cNvSpPr txBox="1">
              <a:spLocks noChangeArrowheads="1"/>
            </p:cNvSpPr>
            <p:nvPr/>
          </p:nvSpPr>
          <p:spPr bwMode="auto">
            <a:xfrm>
              <a:off x="751" y="987"/>
              <a:ext cx="10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@WebService</a:t>
              </a:r>
            </a:p>
          </p:txBody>
        </p:sp>
      </p:grp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1652588" y="12398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SOAP</a:t>
            </a: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 flipV="1">
            <a:off x="1576388" y="1201738"/>
            <a:ext cx="0" cy="6524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3971" name="Line 19"/>
          <p:cNvSpPr>
            <a:spLocks noChangeShapeType="1"/>
          </p:cNvSpPr>
          <p:nvPr/>
        </p:nvSpPr>
        <p:spPr bwMode="auto">
          <a:xfrm>
            <a:off x="2498725" y="1239838"/>
            <a:ext cx="0" cy="6524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3972" name="Line 20"/>
          <p:cNvSpPr>
            <a:spLocks noChangeShapeType="1"/>
          </p:cNvSpPr>
          <p:nvPr/>
        </p:nvSpPr>
        <p:spPr bwMode="auto">
          <a:xfrm>
            <a:off x="2036763" y="2928938"/>
            <a:ext cx="0" cy="1766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 flipV="1">
            <a:off x="2266950" y="2890838"/>
            <a:ext cx="0" cy="18049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3974" name="Rectangle 22"/>
          <p:cNvSpPr>
            <a:spLocks noChangeArrowheads="1"/>
          </p:cNvSpPr>
          <p:nvPr/>
        </p:nvSpPr>
        <p:spPr bwMode="auto">
          <a:xfrm>
            <a:off x="1657350" y="3451225"/>
            <a:ext cx="1185863" cy="339725"/>
          </a:xfrm>
          <a:prstGeom prst="rect">
            <a:avLst/>
          </a:prstGeom>
          <a:solidFill>
            <a:schemeClr val="tx1"/>
          </a:solidFill>
          <a:ln w="23876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1681163" y="3429000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Invoker</a:t>
            </a:r>
          </a:p>
        </p:txBody>
      </p:sp>
    </p:spTree>
    <p:extLst>
      <p:ext uri="{BB962C8B-B14F-4D97-AF65-F5344CB8AC3E}">
        <p14:creationId xmlns:p14="http://schemas.microsoft.com/office/powerpoint/2010/main" val="11625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00200"/>
            <a:ext cx="6019800" cy="1797050"/>
          </a:xfrm>
        </p:spPr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3886200"/>
            <a:ext cx="5715000" cy="1873250"/>
          </a:xfrm>
        </p:spPr>
        <p:txBody>
          <a:bodyPr/>
          <a:lstStyle/>
          <a:p>
            <a:r>
              <a:rPr lang="en-US" altLang="en-US"/>
              <a:t>ServiceLayer</a:t>
            </a:r>
            <a:r>
              <a:rPr lang="en-US" altLang="en-US" baseline="30000"/>
              <a:t>TM</a:t>
            </a:r>
            <a:r>
              <a:rPr lang="en-US" altLang="en-US"/>
              <a:t> </a:t>
            </a:r>
          </a:p>
          <a:p>
            <a:r>
              <a:rPr lang="en-US" altLang="en-US"/>
              <a:t>Java-WS Framework</a:t>
            </a:r>
          </a:p>
        </p:txBody>
      </p:sp>
    </p:spTree>
    <p:extLst>
      <p:ext uri="{BB962C8B-B14F-4D97-AF65-F5344CB8AC3E}">
        <p14:creationId xmlns:p14="http://schemas.microsoft.com/office/powerpoint/2010/main" val="41604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What is AJAX?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300"/>
              <a:t>Asynchronous JavaScript and XML</a:t>
            </a:r>
          </a:p>
          <a:p>
            <a:r>
              <a:rPr lang="en-US" altLang="en-US" sz="2300"/>
              <a:t>An Interaction Model</a:t>
            </a:r>
          </a:p>
          <a:p>
            <a:r>
              <a:rPr lang="en-US" altLang="en-US" sz="2300"/>
              <a:t>A Set of Technologies for Rich Client Development</a:t>
            </a:r>
          </a:p>
          <a:p>
            <a:r>
              <a:rPr lang="en-US" altLang="en-US" sz="2300"/>
              <a:t>...</a:t>
            </a:r>
          </a:p>
          <a:p>
            <a:r>
              <a:rPr lang="en-US" altLang="en-US" sz="2300" i="1">
                <a:solidFill>
                  <a:srgbClr val="800000"/>
                </a:solidFill>
              </a:rPr>
              <a:t>A Composite Application Framework for Flexible Business Process Management ???</a:t>
            </a:r>
          </a:p>
        </p:txBody>
      </p:sp>
      <p:pic>
        <p:nvPicPr>
          <p:cNvPr id="187396" name="Picture 4" descr="crane_pg33_sm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9963" y="1219200"/>
            <a:ext cx="3813175" cy="4383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4800600" y="6019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200">
                <a:latin typeface="Courier New" pitchFamily="49" charset="0"/>
              </a:rPr>
              <a:t>“Ajax In Action”, Dave Crane et al., Chapter 2 pg 33</a:t>
            </a:r>
          </a:p>
        </p:txBody>
      </p:sp>
    </p:spTree>
    <p:extLst>
      <p:ext uri="{BB962C8B-B14F-4D97-AF65-F5344CB8AC3E}">
        <p14:creationId xmlns:p14="http://schemas.microsoft.com/office/powerpoint/2010/main" val="16813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Outline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Web Services Platform Architecture (WSPA)</a:t>
            </a:r>
          </a:p>
          <a:p>
            <a:r>
              <a:rPr lang="en-US" altLang="en-US"/>
              <a:t>Basic REST with HttpServlet</a:t>
            </a:r>
          </a:p>
          <a:p>
            <a:r>
              <a:rPr lang="en-US" altLang="en-US"/>
              <a:t>WSDL, SOAP, and Java/XML Binding</a:t>
            </a:r>
          </a:p>
          <a:p>
            <a:r>
              <a:rPr lang="en-US" altLang="en-US"/>
              <a:t>JAXB and JAX-WS</a:t>
            </a:r>
          </a:p>
          <a:p>
            <a:r>
              <a:rPr lang="en-US" altLang="en-US"/>
              <a:t>JAX-RS for REST</a:t>
            </a:r>
          </a:p>
          <a:p>
            <a:r>
              <a:rPr lang="en-US" altLang="en-US"/>
              <a:t>The ServiceLayer</a:t>
            </a:r>
            <a:r>
              <a:rPr lang="en-US" altLang="en-US" baseline="30000"/>
              <a:t>TM</a:t>
            </a:r>
            <a:r>
              <a:rPr lang="en-US" altLang="en-US"/>
              <a:t> Framework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1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SOA Using JWS and Ajax</a:t>
            </a:r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>
            <p:ph idx="1"/>
          </p:nvPr>
        </p:nvGraphicFramePr>
        <p:xfrm>
          <a:off x="1577975" y="1304925"/>
          <a:ext cx="6061075" cy="447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Visio" r:id="rId4" imgW="6181200" imgH="4561200" progId="Visio.Drawing.11">
                  <p:link updateAutomatic="1"/>
                </p:oleObj>
              </mc:Choice>
              <mc:Fallback>
                <p:oleObj name="Visio" r:id="rId4" imgW="6181200" imgH="456120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304925"/>
                        <a:ext cx="6061075" cy="447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0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SOAShopper Architecture</a:t>
            </a:r>
          </a:p>
        </p:txBody>
      </p:sp>
      <p:graphicFrame>
        <p:nvGraphicFramePr>
          <p:cNvPr id="191491" name="Object 3"/>
          <p:cNvGraphicFramePr>
            <a:graphicFrameLocks noChangeAspect="1"/>
          </p:cNvGraphicFramePr>
          <p:nvPr>
            <p:ph idx="1"/>
          </p:nvPr>
        </p:nvGraphicFramePr>
        <p:xfrm>
          <a:off x="1379538" y="1374775"/>
          <a:ext cx="5859462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Visio" r:id="rId4" imgW="10035000" imgH="7816680" progId="Visio.Drawing.11">
                  <p:link updateAutomatic="1"/>
                </p:oleObj>
              </mc:Choice>
              <mc:Fallback>
                <p:oleObj name="Visio" r:id="rId4" imgW="10035000" imgH="781668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374775"/>
                        <a:ext cx="5859462" cy="456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7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eBay WSDL</a:t>
            </a:r>
          </a:p>
        </p:txBody>
      </p:sp>
      <p:pic>
        <p:nvPicPr>
          <p:cNvPr id="195587" name="Picture 3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7772400" cy="5029200"/>
          </a:xfrm>
        </p:spPr>
      </p:pic>
    </p:spTree>
    <p:extLst>
      <p:ext uri="{BB962C8B-B14F-4D97-AF65-F5344CB8AC3E}">
        <p14:creationId xmlns:p14="http://schemas.microsoft.com/office/powerpoint/2010/main" val="23742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Ant Task to Compile eBay WSDL</a:t>
            </a:r>
          </a:p>
        </p:txBody>
      </p:sp>
      <p:pic>
        <p:nvPicPr>
          <p:cNvPr id="197635" name="Picture 3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36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Generated eBay API</a:t>
            </a:r>
          </a:p>
        </p:txBody>
      </p:sp>
      <p:pic>
        <p:nvPicPr>
          <p:cNvPr id="199683" name="Picture 3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4572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9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 Client Binding Example</a:t>
            </a: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01663" y="1293813"/>
          <a:ext cx="3317875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Visio" r:id="rId4" imgW="4298760" imgH="4977720" progId="Visio.Drawing.11">
                  <p:link updateAutomatic="1"/>
                </p:oleObj>
              </mc:Choice>
              <mc:Fallback>
                <p:oleObj name="Visio" r:id="rId4" imgW="4298760" imgH="497772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293813"/>
                        <a:ext cx="3317875" cy="38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30650" y="1219200"/>
            <a:ext cx="475615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 </a:t>
            </a:r>
            <a:r>
              <a:rPr lang="en-US" altLang="en-US" sz="14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400">
                <a:latin typeface="Courier New" pitchFamily="49" charset="0"/>
              </a:rPr>
              <a:t> List&lt;Offer&gt; offerSearch(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	String keywords, Category category,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   Price lowprice, Price highprice)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endParaRPr lang="en-US" alt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	ShopperImp binding 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     	BindingService.</a:t>
            </a:r>
            <a:r>
              <a:rPr lang="en-US" altLang="en-US" sz="1400" i="1">
                <a:latin typeface="Courier New" pitchFamily="49" charset="0"/>
              </a:rPr>
              <a:t>getBinding</a:t>
            </a:r>
            <a:r>
              <a:rPr lang="en-US" altLang="en-US" sz="1400">
                <a:latin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		  ShopperImp.</a:t>
            </a:r>
            <a:r>
              <a:rPr lang="en-US" altLang="en-US" sz="14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400">
                <a:latin typeface="Courier New" pitchFamily="49" charset="0"/>
              </a:rPr>
              <a:t>, 	  		  EBayAPIInterface.</a:t>
            </a:r>
            <a:r>
              <a:rPr lang="en-US" altLang="en-US" sz="14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40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endParaRPr lang="en-US" alt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	</a:t>
            </a:r>
            <a:r>
              <a:rPr lang="en-US" altLang="en-US" sz="14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sz="140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		binding.offerSearch(keywords,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			category, lowprice, highprice);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endParaRPr lang="en-US" altLang="en-US" sz="14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tabLst>
                <a:tab pos="630238" algn="l"/>
              </a:tabLst>
            </a:pPr>
            <a:r>
              <a:rPr lang="en-US" altLang="en-US" sz="1400"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383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77200" cy="381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Meet in the Middle – Service Integration Bridge</a:t>
            </a:r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1387475" y="1227138"/>
          <a:ext cx="6672263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Visio" r:id="rId4" imgW="7742520" imgH="5372640" progId="Visio.Drawing.11">
                  <p:link updateAutomatic="1"/>
                </p:oleObj>
              </mc:Choice>
              <mc:Fallback>
                <p:oleObj name="Visio" r:id="rId4" imgW="7742520" imgH="537264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227138"/>
                        <a:ext cx="6672263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1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Meet in the Middle – Object Integration Bridge</a:t>
            </a:r>
          </a:p>
        </p:txBody>
      </p:sp>
      <p:graphicFrame>
        <p:nvGraphicFramePr>
          <p:cNvPr id="22426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196975" y="1227138"/>
          <a:ext cx="6672263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Visio" r:id="rId4" imgW="7742520" imgH="5372640" progId="Visio.Drawing.11">
                  <p:link updateAutomatic="1"/>
                </p:oleObj>
              </mc:Choice>
              <mc:Fallback>
                <p:oleObj name="Visio" r:id="rId4" imgW="7742520" imgH="537264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227138"/>
                        <a:ext cx="6672263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3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 Binding Service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1938"/>
            <a:ext cx="8153400" cy="42259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7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270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altLang="en-US" sz="2700" b="1">
                <a:solidFill>
                  <a:srgbClr val="800000"/>
                </a:solidFill>
                <a:latin typeface="Courier New" pitchFamily="49" charset="0"/>
              </a:rPr>
              <a:t>abstract</a:t>
            </a:r>
            <a:r>
              <a:rPr lang="en-US" altLang="en-US" sz="270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altLang="en-US" sz="27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2700">
                <a:latin typeface="Courier New" pitchFamily="49" charset="0"/>
              </a:rPr>
              <a:t> BindingService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7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700" b="1">
                <a:solidFill>
                  <a:srgbClr val="800000"/>
                </a:solidFill>
                <a:latin typeface="Courier New" pitchFamily="49" charset="0"/>
              </a:rPr>
              <a:t>  public</a:t>
            </a:r>
            <a:r>
              <a:rPr lang="en-US" altLang="en-US" sz="270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altLang="en-US" sz="2700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sz="2700">
                <a:latin typeface="Courier New" pitchFamily="49" charset="0"/>
              </a:rPr>
              <a:t> &lt;C&gt; C getBinding(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700">
                <a:latin typeface="Courier New" pitchFamily="49" charset="0"/>
              </a:rPr>
              <a:t>	  Class&lt;C&gt; client, Class&lt;?&gt; service)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700">
                <a:latin typeface="Courier New" pitchFamily="49" charset="0"/>
              </a:rPr>
              <a:t>	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70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7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7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5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SOAShopper – Integrating Yahoo!, Amazon, and eBay</a:t>
            </a:r>
          </a:p>
        </p:txBody>
      </p:sp>
    </p:spTree>
    <p:extLst>
      <p:ext uri="{BB962C8B-B14F-4D97-AF65-F5344CB8AC3E}">
        <p14:creationId xmlns:p14="http://schemas.microsoft.com/office/powerpoint/2010/main" val="6718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0400" y="6324600"/>
            <a:ext cx="5105400" cy="3651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Services are Hard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648200"/>
          </a:xfrm>
        </p:spPr>
        <p:txBody>
          <a:bodyPr/>
          <a:lstStyle/>
          <a:p>
            <a:r>
              <a:rPr lang="en-US" altLang="en-US" sz="3200"/>
              <a:t>Java – OO Programming Paradigm</a:t>
            </a:r>
          </a:p>
          <a:p>
            <a:r>
              <a:rPr lang="en-US" altLang="en-US" sz="3200"/>
              <a:t>Web Services – Message Exchange Paradigm</a:t>
            </a:r>
          </a:p>
          <a:p>
            <a:pPr>
              <a:buFont typeface="Wingdings" pitchFamily="2" charset="2"/>
              <a:buNone/>
            </a:pPr>
            <a:r>
              <a:rPr lang="en-US" altLang="en-US" sz="3200"/>
              <a:t>…</a:t>
            </a:r>
          </a:p>
          <a:p>
            <a:pPr>
              <a:buFont typeface="Wingdings" pitchFamily="2" charset="2"/>
              <a:buNone/>
            </a:pPr>
            <a:r>
              <a:rPr lang="en-US" altLang="en-US" sz="3200"/>
              <a:t>     creates an </a:t>
            </a:r>
          </a:p>
          <a:p>
            <a:pPr>
              <a:buFont typeface="Wingdings" pitchFamily="2" charset="2"/>
              <a:buNone/>
            </a:pPr>
            <a:r>
              <a:rPr lang="en-US" altLang="en-US" sz="3200"/>
              <a:t>                        ….</a:t>
            </a:r>
          </a:p>
          <a:p>
            <a:r>
              <a:rPr lang="en-US" altLang="en-US">
                <a:solidFill>
                  <a:schemeClr val="accent2"/>
                </a:solidFill>
              </a:rPr>
              <a:t>Impedance Mismatch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5507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Impedance Mismatch</a:t>
            </a:r>
          </a:p>
        </p:txBody>
      </p:sp>
      <p:graphicFrame>
        <p:nvGraphicFramePr>
          <p:cNvPr id="103434" name="Object 10"/>
          <p:cNvGraphicFramePr>
            <a:graphicFrameLocks noChangeAspect="1"/>
          </p:cNvGraphicFramePr>
          <p:nvPr>
            <p:ph idx="1"/>
          </p:nvPr>
        </p:nvGraphicFramePr>
        <p:xfrm>
          <a:off x="1822450" y="1222375"/>
          <a:ext cx="5573713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10081080" imgH="8391600" progId="Visio.Drawing.11">
                  <p:link updateAutomatic="1"/>
                </p:oleObj>
              </mc:Choice>
              <mc:Fallback>
                <p:oleObj name="Visio" r:id="rId4" imgW="10081080" imgH="839160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222375"/>
                        <a:ext cx="5573713" cy="464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Web Services Platform Architecture (WSPA)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981200"/>
            <a:ext cx="8153400" cy="4648200"/>
          </a:xfrm>
        </p:spPr>
        <p:txBody>
          <a:bodyPr/>
          <a:lstStyle/>
          <a:p>
            <a:r>
              <a:rPr lang="en-US" altLang="en-US"/>
              <a:t>Invocation</a:t>
            </a:r>
          </a:p>
          <a:p>
            <a:pPr lvl="1"/>
            <a:r>
              <a:rPr lang="en-US" altLang="en-US"/>
              <a:t>Proxies Represent Web Services in Java</a:t>
            </a:r>
          </a:p>
          <a:p>
            <a:pPr lvl="1"/>
            <a:r>
              <a:rPr lang="en-US" altLang="en-US"/>
              <a:t>Interface to Messaging System (HTTP)</a:t>
            </a:r>
          </a:p>
          <a:p>
            <a:pPr lvl="1"/>
            <a:r>
              <a:rPr lang="en-US" altLang="en-US"/>
              <a:t>QoS (Handlers)</a:t>
            </a:r>
          </a:p>
          <a:p>
            <a:r>
              <a:rPr lang="en-US" altLang="en-US"/>
              <a:t>Marshalling (Impedance Matcher)</a:t>
            </a:r>
          </a:p>
          <a:p>
            <a:pPr lvl="1"/>
            <a:r>
              <a:rPr lang="en-US" altLang="en-US"/>
              <a:t>Java/XML Binding</a:t>
            </a:r>
          </a:p>
          <a:p>
            <a:r>
              <a:rPr lang="en-US" altLang="en-US"/>
              <a:t>Deployment</a:t>
            </a:r>
          </a:p>
          <a:p>
            <a:pPr lvl="1"/>
            <a:r>
              <a:rPr lang="en-US" altLang="en-US"/>
              <a:t>Implement Web Service Endpoints (SOAP, REST) with Java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09600" y="1449387"/>
            <a:ext cx="71850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9999"/>
              </a:buClr>
              <a:buSzPct val="85000"/>
              <a:buFont typeface="Wingdings" pitchFamily="2" charset="2"/>
              <a:buNone/>
            </a:pPr>
            <a:r>
              <a:rPr lang="en-US" altLang="en-US" sz="2800" dirty="0">
                <a:solidFill>
                  <a:srgbClr val="616161"/>
                </a:solidFill>
                <a:cs typeface="Arial" charset="0"/>
              </a:rPr>
              <a:t>WSPA Identifies Three Components of JWS</a:t>
            </a:r>
          </a:p>
        </p:txBody>
      </p:sp>
    </p:spTree>
    <p:extLst>
      <p:ext uri="{BB962C8B-B14F-4D97-AF65-F5344CB8AC3E}">
        <p14:creationId xmlns:p14="http://schemas.microsoft.com/office/powerpoint/2010/main" val="18088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Invocation</a:t>
            </a:r>
          </a:p>
        </p:txBody>
      </p:sp>
      <p:graphicFrame>
        <p:nvGraphicFramePr>
          <p:cNvPr id="118791" name="Object 7"/>
          <p:cNvGraphicFramePr>
            <a:graphicFrameLocks noChangeAspect="1"/>
          </p:cNvGraphicFramePr>
          <p:nvPr>
            <p:ph idx="1"/>
          </p:nvPr>
        </p:nvGraphicFramePr>
        <p:xfrm>
          <a:off x="542925" y="1443038"/>
          <a:ext cx="8134350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6014520" imgH="3105000" progId="Visio.Drawing.11">
                  <p:link updateAutomatic="1"/>
                </p:oleObj>
              </mc:Choice>
              <mc:Fallback>
                <p:oleObj name="Visio" r:id="rId4" imgW="6014520" imgH="310500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443038"/>
                        <a:ext cx="8134350" cy="419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7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Java Proxies Represent Web Services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>
            <p:ph idx="1"/>
          </p:nvPr>
        </p:nvGraphicFramePr>
        <p:xfrm>
          <a:off x="768350" y="1298575"/>
          <a:ext cx="7607300" cy="465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4" imgW="8319040" imgH="5086636" progId="Visio.Drawing.11">
                  <p:link updateAutomatic="1"/>
                </p:oleObj>
              </mc:Choice>
              <mc:Fallback>
                <p:oleObj name="Visio" r:id="rId4" imgW="8319040" imgH="5086636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298575"/>
                        <a:ext cx="7607300" cy="465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8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3753</TotalTime>
  <Words>1000</Words>
  <Application>Microsoft Office PowerPoint</Application>
  <PresentationFormat>On-screen Show (4:3)</PresentationFormat>
  <Paragraphs>252</Paragraphs>
  <Slides>49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21</vt:i4>
      </vt:variant>
      <vt:variant>
        <vt:lpstr>Slide Titles</vt:lpstr>
      </vt:variant>
      <vt:variant>
        <vt:i4>49</vt:i4>
      </vt:variant>
    </vt:vector>
  </HeadingPairs>
  <TitlesOfParts>
    <vt:vector size="71" baseType="lpstr">
      <vt:lpstr>RamSELabs</vt:lpstr>
      <vt:lpstr>E:\Training\BritishTelecom\presentations\impedance_mismatch2.vsd</vt:lpstr>
      <vt:lpstr>E:\Training\BritishTelecom\presentations\invocation.vsd</vt:lpstr>
      <vt:lpstr>E:\Training\BritishTelecom\JavaPolis2007\figure01-2.vsd</vt:lpstr>
      <vt:lpstr>E:\Training\BritishTelecom\JavaPolis2007\figure01-3.vsd</vt:lpstr>
      <vt:lpstr>E:\Training\BritishTelecom\JavaPolis2007\figure01-4.vsd</vt:lpstr>
      <vt:lpstr>E:\Training\BritishTelecom\JavaPolis2007\figure03-3.vsd</vt:lpstr>
      <vt:lpstr>E:\Training\BritishTelecom\JavaPolis2007\figure03-4.vsd</vt:lpstr>
      <vt:lpstr>E:\Training\BritishTelecom\JavaPolis2007\figure03-10.vsd</vt:lpstr>
      <vt:lpstr>E:\Training\BritishTelecom\JavaPolis2007\figure03-11.vsd</vt:lpstr>
      <vt:lpstr>E:\Training\BritishTelecom\presentations\jax-rs.vsd</vt:lpstr>
      <vt:lpstr>E:\Training\BritishTelecom\presentations\role_of_wsdl_enterprise.vsd</vt:lpstr>
      <vt:lpstr>E:\Training\BritishTelecom\JavaPolis2007\figure06-1.vsd</vt:lpstr>
      <vt:lpstr>E:\Training\BritishTelecom\JavaPolis2007\figure07-1.vsd</vt:lpstr>
      <vt:lpstr>E:\Training\BritishTelecom\presentations\java_xml_binding.vsd</vt:lpstr>
      <vt:lpstr>E:\Training\BritishTelecom\JavaPolis2007\figure05-3.vsd</vt:lpstr>
      <vt:lpstr>E:\Training\BritishTelecom\JavaPolis2007\figure05-4.vsd</vt:lpstr>
      <vt:lpstr>C:\javector (rimuhosting)\presentations\soa-ajax-jws.vsd</vt:lpstr>
      <vt:lpstr>C:\javector (rimuhosting)\presentations\soashopper-architecture.vsd</vt:lpstr>
      <vt:lpstr>C:\javector (rimuhosting)\presentations\client-binding.vsd</vt:lpstr>
      <vt:lpstr>E:\Training\BritishTelecom\JavaPolis2007\shopper_bridge.vsd</vt:lpstr>
      <vt:lpstr>E:\Training\BritishTelecom\JavaPolis2007\offer_bridge.vsd</vt:lpstr>
      <vt:lpstr>Java Web services</vt:lpstr>
      <vt:lpstr>Overall Presentation Goal</vt:lpstr>
      <vt:lpstr>Java WS have improved since J2EE 1.4 and JAX-RPC.</vt:lpstr>
      <vt:lpstr>Outline</vt:lpstr>
      <vt:lpstr>Web Services are Hard</vt:lpstr>
      <vt:lpstr>Impedance Mismatch</vt:lpstr>
      <vt:lpstr>Web Services Platform Architecture (WSPA)</vt:lpstr>
      <vt:lpstr>Invocation</vt:lpstr>
      <vt:lpstr>Java Proxies Represent Web Services</vt:lpstr>
      <vt:lpstr>Marshalling and Unmarshalling</vt:lpstr>
      <vt:lpstr>Deployment</vt:lpstr>
      <vt:lpstr>REST vs. SOAP</vt:lpstr>
      <vt:lpstr>REST vs. SOAP</vt:lpstr>
      <vt:lpstr>Code Examples</vt:lpstr>
      <vt:lpstr>Basic REST – HttpURLConnection</vt:lpstr>
      <vt:lpstr>Basic REST – Dispatch&lt;Source&gt; (JAX-WS 2.0 )</vt:lpstr>
      <vt:lpstr>Basic REST - HttpServlet</vt:lpstr>
      <vt:lpstr>Basic REST – Provider&lt;Source&gt;</vt:lpstr>
      <vt:lpstr>REST using JAX-RS (Java EE 6 Preview)</vt:lpstr>
      <vt:lpstr>The Role of WSDL in Enterprise SOA</vt:lpstr>
      <vt:lpstr>Mapping WSDL and XML Schema to Java</vt:lpstr>
      <vt:lpstr>Approaches to Web Services Development</vt:lpstr>
      <vt:lpstr>Code First</vt:lpstr>
      <vt:lpstr>SOA Using Java Web Services – Part I</vt:lpstr>
      <vt:lpstr>DEMO</vt:lpstr>
      <vt:lpstr>Contract First</vt:lpstr>
      <vt:lpstr>SOA Using Java Web Services – Part I</vt:lpstr>
      <vt:lpstr>DEMO</vt:lpstr>
      <vt:lpstr>SOA Application Development Challenges</vt:lpstr>
      <vt:lpstr>A JAXB Mapping Problem (Impedance Mismatch)</vt:lpstr>
      <vt:lpstr>Solution 1: Custom Mappings (“DIY” Recursion)</vt:lpstr>
      <vt:lpstr>Solution 2 – Customization with XmlAdapter</vt:lpstr>
      <vt:lpstr>Meet in the Middle</vt:lpstr>
      <vt:lpstr>Java Programmers Need a Web Services Framework</vt:lpstr>
      <vt:lpstr>Mapping Code Problem</vt:lpstr>
      <vt:lpstr>Adapter Binding</vt:lpstr>
      <vt:lpstr>Endpoint Mirroring</vt:lpstr>
      <vt:lpstr>DEMO</vt:lpstr>
      <vt:lpstr>What is AJAX?</vt:lpstr>
      <vt:lpstr>SOA Using JWS and Ajax</vt:lpstr>
      <vt:lpstr>SOAShopper Architecture</vt:lpstr>
      <vt:lpstr>eBay WSDL</vt:lpstr>
      <vt:lpstr>Ant Task to Compile eBay WSDL</vt:lpstr>
      <vt:lpstr>Using the Generated eBay API</vt:lpstr>
      <vt:lpstr>A Client Binding Example</vt:lpstr>
      <vt:lpstr>Meet in the Middle – Service Integration Bridge</vt:lpstr>
      <vt:lpstr>Meet in the Middle – Object Integration Bridge</vt:lpstr>
      <vt:lpstr>Implementing a Binding Service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USING SPRING MVC</dc:title>
  <cp:lastModifiedBy>root</cp:lastModifiedBy>
  <cp:revision>63</cp:revision>
  <cp:lastPrinted>1601-01-01T00:00:00Z</cp:lastPrinted>
  <dcterms:created xsi:type="dcterms:W3CDTF">2012-06-15T07:34:20Z</dcterms:created>
  <dcterms:modified xsi:type="dcterms:W3CDTF">2015-02-26T08:24:05Z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