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6"/>
  </p:notesMasterIdLst>
  <p:handoutMasterIdLst>
    <p:handoutMasterId r:id="rId77"/>
  </p:handoutMasterIdLst>
  <p:sldIdLst>
    <p:sldId id="256" r:id="rId2"/>
    <p:sldId id="678" r:id="rId3"/>
    <p:sldId id="881" r:id="rId4"/>
    <p:sldId id="882" r:id="rId5"/>
    <p:sldId id="665" r:id="rId6"/>
    <p:sldId id="814" r:id="rId7"/>
    <p:sldId id="815" r:id="rId8"/>
    <p:sldId id="679" r:id="rId9"/>
    <p:sldId id="807" r:id="rId10"/>
    <p:sldId id="808" r:id="rId11"/>
    <p:sldId id="816" r:id="rId12"/>
    <p:sldId id="822" r:id="rId13"/>
    <p:sldId id="823" r:id="rId14"/>
    <p:sldId id="824" r:id="rId15"/>
    <p:sldId id="825" r:id="rId16"/>
    <p:sldId id="826" r:id="rId17"/>
    <p:sldId id="827" r:id="rId18"/>
    <p:sldId id="828" r:id="rId19"/>
    <p:sldId id="829" r:id="rId20"/>
    <p:sldId id="830" r:id="rId21"/>
    <p:sldId id="831" r:id="rId22"/>
    <p:sldId id="832" r:id="rId23"/>
    <p:sldId id="833" r:id="rId24"/>
    <p:sldId id="834" r:id="rId25"/>
    <p:sldId id="835" r:id="rId26"/>
    <p:sldId id="836" r:id="rId27"/>
    <p:sldId id="837" r:id="rId28"/>
    <p:sldId id="838" r:id="rId29"/>
    <p:sldId id="885" r:id="rId30"/>
    <p:sldId id="884" r:id="rId31"/>
    <p:sldId id="886" r:id="rId32"/>
    <p:sldId id="883" r:id="rId33"/>
    <p:sldId id="839" r:id="rId34"/>
    <p:sldId id="840" r:id="rId35"/>
    <p:sldId id="841" r:id="rId36"/>
    <p:sldId id="842" r:id="rId37"/>
    <p:sldId id="843" r:id="rId38"/>
    <p:sldId id="844" r:id="rId39"/>
    <p:sldId id="845" r:id="rId40"/>
    <p:sldId id="846" r:id="rId41"/>
    <p:sldId id="847" r:id="rId42"/>
    <p:sldId id="848" r:id="rId43"/>
    <p:sldId id="849" r:id="rId44"/>
    <p:sldId id="850" r:id="rId45"/>
    <p:sldId id="851" r:id="rId46"/>
    <p:sldId id="852" r:id="rId47"/>
    <p:sldId id="853" r:id="rId48"/>
    <p:sldId id="854" r:id="rId49"/>
    <p:sldId id="855" r:id="rId50"/>
    <p:sldId id="856" r:id="rId51"/>
    <p:sldId id="857" r:id="rId52"/>
    <p:sldId id="858" r:id="rId53"/>
    <p:sldId id="859" r:id="rId54"/>
    <p:sldId id="860" r:id="rId55"/>
    <p:sldId id="861" r:id="rId56"/>
    <p:sldId id="862" r:id="rId57"/>
    <p:sldId id="863" r:id="rId58"/>
    <p:sldId id="864" r:id="rId59"/>
    <p:sldId id="865" r:id="rId60"/>
    <p:sldId id="866" r:id="rId61"/>
    <p:sldId id="867" r:id="rId62"/>
    <p:sldId id="868" r:id="rId63"/>
    <p:sldId id="869" r:id="rId64"/>
    <p:sldId id="870" r:id="rId65"/>
    <p:sldId id="871" r:id="rId66"/>
    <p:sldId id="872" r:id="rId67"/>
    <p:sldId id="873" r:id="rId68"/>
    <p:sldId id="874" r:id="rId69"/>
    <p:sldId id="875" r:id="rId70"/>
    <p:sldId id="876" r:id="rId71"/>
    <p:sldId id="877" r:id="rId72"/>
    <p:sldId id="878" r:id="rId73"/>
    <p:sldId id="879" r:id="rId74"/>
    <p:sldId id="880" r:id="rId75"/>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97" autoAdjust="0"/>
  </p:normalViewPr>
  <p:slideViewPr>
    <p:cSldViewPr>
      <p:cViewPr>
        <p:scale>
          <a:sx n="64" d="100"/>
          <a:sy n="64" d="100"/>
        </p:scale>
        <p:origin x="-1470" y="-1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F34F76-6CD9-4466-8256-AE685927C7F0}"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US"/>
        </a:p>
      </dgm:t>
    </dgm:pt>
    <dgm:pt modelId="{737F3941-C071-4C29-A72A-4A34EFDC7FDA}">
      <dgm:prSet phldrT="[Text]" custT="1"/>
      <dgm:spPr/>
      <dgm:t>
        <a:bodyPr/>
        <a:lstStyle/>
        <a:p>
          <a:r>
            <a:rPr lang="en-US" sz="2800" dirty="0" smtClean="0"/>
            <a:t>Concepts</a:t>
          </a:r>
          <a:endParaRPr lang="en-US" sz="2800" dirty="0"/>
        </a:p>
      </dgm:t>
    </dgm:pt>
    <dgm:pt modelId="{BC9BB14E-0E8A-4D02-A68B-90F7EE2E9946}" type="parTrans" cxnId="{C79AD61A-B228-4851-81FF-D31A7C151E53}">
      <dgm:prSet/>
      <dgm:spPr/>
      <dgm:t>
        <a:bodyPr/>
        <a:lstStyle/>
        <a:p>
          <a:endParaRPr lang="en-US"/>
        </a:p>
      </dgm:t>
    </dgm:pt>
    <dgm:pt modelId="{E85DBBF1-9770-4D5A-9A9B-666837FCDBB1}" type="sibTrans" cxnId="{C79AD61A-B228-4851-81FF-D31A7C151E53}">
      <dgm:prSet/>
      <dgm:spPr/>
      <dgm:t>
        <a:bodyPr/>
        <a:lstStyle/>
        <a:p>
          <a:endParaRPr lang="en-US"/>
        </a:p>
      </dgm:t>
    </dgm:pt>
    <dgm:pt modelId="{EA7EBFAD-D20F-4BEE-BE90-2D49B199AD12}">
      <dgm:prSet phldrT="[Text]" custT="1"/>
      <dgm:spPr/>
      <dgm:t>
        <a:bodyPr/>
        <a:lstStyle/>
        <a:p>
          <a:r>
            <a:rPr lang="en-US" sz="2000" b="0" i="0" dirty="0" smtClean="0"/>
            <a:t>Resources</a:t>
          </a:r>
          <a:endParaRPr lang="en-US" sz="2000" dirty="0"/>
        </a:p>
      </dgm:t>
    </dgm:pt>
    <dgm:pt modelId="{172581C9-6879-4DFD-BFA6-460ABD265F9D}" type="parTrans" cxnId="{1497D8B1-F666-4E3C-BFE7-9D8951A8E60F}">
      <dgm:prSet/>
      <dgm:spPr/>
      <dgm:t>
        <a:bodyPr/>
        <a:lstStyle/>
        <a:p>
          <a:endParaRPr lang="en-US"/>
        </a:p>
      </dgm:t>
    </dgm:pt>
    <dgm:pt modelId="{540FC43B-B990-46F2-A208-7E066792D7C8}" type="sibTrans" cxnId="{1497D8B1-F666-4E3C-BFE7-9D8951A8E60F}">
      <dgm:prSet/>
      <dgm:spPr/>
      <dgm:t>
        <a:bodyPr/>
        <a:lstStyle/>
        <a:p>
          <a:endParaRPr lang="en-US"/>
        </a:p>
      </dgm:t>
    </dgm:pt>
    <dgm:pt modelId="{F3B470BD-4E8A-4EEB-B362-483B15EED0A7}">
      <dgm:prSet phldrT="[Text]" custT="1"/>
      <dgm:spPr/>
      <dgm:t>
        <a:bodyPr/>
        <a:lstStyle/>
        <a:p>
          <a:r>
            <a:rPr lang="en-US" sz="2000" b="0" i="0" dirty="0" smtClean="0"/>
            <a:t>Their names (URIs)</a:t>
          </a:r>
          <a:endParaRPr lang="en-US" sz="2000" dirty="0"/>
        </a:p>
      </dgm:t>
    </dgm:pt>
    <dgm:pt modelId="{BF1DF461-467F-4D72-A26A-90ECD527376D}" type="parTrans" cxnId="{83106270-08D5-45F5-90B2-8C357690987C}">
      <dgm:prSet/>
      <dgm:spPr/>
      <dgm:t>
        <a:bodyPr/>
        <a:lstStyle/>
        <a:p>
          <a:endParaRPr lang="en-US"/>
        </a:p>
      </dgm:t>
    </dgm:pt>
    <dgm:pt modelId="{BF86F94E-BD11-4134-BB35-44BF9567410E}" type="sibTrans" cxnId="{83106270-08D5-45F5-90B2-8C357690987C}">
      <dgm:prSet/>
      <dgm:spPr/>
      <dgm:t>
        <a:bodyPr/>
        <a:lstStyle/>
        <a:p>
          <a:endParaRPr lang="en-US"/>
        </a:p>
      </dgm:t>
    </dgm:pt>
    <dgm:pt modelId="{E472F526-96C6-4EFC-A429-891C59808B96}">
      <dgm:prSet phldrT="[Text]" custT="1"/>
      <dgm:spPr/>
      <dgm:t>
        <a:bodyPr/>
        <a:lstStyle/>
        <a:p>
          <a:r>
            <a:rPr lang="en-US" sz="2800" dirty="0" smtClean="0"/>
            <a:t>Properties</a:t>
          </a:r>
          <a:endParaRPr lang="en-US" sz="2800" dirty="0"/>
        </a:p>
      </dgm:t>
    </dgm:pt>
    <dgm:pt modelId="{8A1D3D64-8716-4CD8-9238-1870CD4AAD20}" type="parTrans" cxnId="{476860BC-9516-4611-852B-61A1AA437685}">
      <dgm:prSet/>
      <dgm:spPr/>
      <dgm:t>
        <a:bodyPr/>
        <a:lstStyle/>
        <a:p>
          <a:endParaRPr lang="en-US"/>
        </a:p>
      </dgm:t>
    </dgm:pt>
    <dgm:pt modelId="{C286266F-D95E-41F7-88DA-8A9B94263393}" type="sibTrans" cxnId="{476860BC-9516-4611-852B-61A1AA437685}">
      <dgm:prSet/>
      <dgm:spPr/>
      <dgm:t>
        <a:bodyPr/>
        <a:lstStyle/>
        <a:p>
          <a:endParaRPr lang="en-US"/>
        </a:p>
      </dgm:t>
    </dgm:pt>
    <dgm:pt modelId="{28FBD592-E5D3-429C-9CB3-D4D7C232A6BA}">
      <dgm:prSet phldrT="[Text]" custT="1"/>
      <dgm:spPr/>
      <dgm:t>
        <a:bodyPr/>
        <a:lstStyle/>
        <a:p>
          <a:r>
            <a:rPr lang="en-US" sz="2000" b="0" i="0" dirty="0" smtClean="0"/>
            <a:t>Addressability</a:t>
          </a:r>
          <a:endParaRPr lang="en-US" sz="2000" dirty="0"/>
        </a:p>
      </dgm:t>
    </dgm:pt>
    <dgm:pt modelId="{AD5EA391-1C9F-4686-9536-4CCC91516675}" type="parTrans" cxnId="{2BAFC819-3008-4FCA-BFBC-B69B77D1D554}">
      <dgm:prSet/>
      <dgm:spPr/>
      <dgm:t>
        <a:bodyPr/>
        <a:lstStyle/>
        <a:p>
          <a:endParaRPr lang="en-US"/>
        </a:p>
      </dgm:t>
    </dgm:pt>
    <dgm:pt modelId="{AE0D1920-DBD8-445E-A4B8-88E47267554C}" type="sibTrans" cxnId="{2BAFC819-3008-4FCA-BFBC-B69B77D1D554}">
      <dgm:prSet/>
      <dgm:spPr/>
      <dgm:t>
        <a:bodyPr/>
        <a:lstStyle/>
        <a:p>
          <a:endParaRPr lang="en-US"/>
        </a:p>
      </dgm:t>
    </dgm:pt>
    <dgm:pt modelId="{14E47079-8F1C-49CB-B1AF-1DC24C1306C2}">
      <dgm:prSet phldrT="[Text]" custT="1"/>
      <dgm:spPr/>
      <dgm:t>
        <a:bodyPr/>
        <a:lstStyle/>
        <a:p>
          <a:r>
            <a:rPr lang="en-US" sz="2000" b="0" i="0" dirty="0" smtClean="0"/>
            <a:t>Statelessness</a:t>
          </a:r>
          <a:endParaRPr lang="en-US" sz="2000" dirty="0"/>
        </a:p>
      </dgm:t>
    </dgm:pt>
    <dgm:pt modelId="{BBEAB26D-10F8-46FC-87D6-B661E4098A77}" type="parTrans" cxnId="{E3927F12-8D85-4780-B224-4E039CEDFC8E}">
      <dgm:prSet/>
      <dgm:spPr/>
      <dgm:t>
        <a:bodyPr/>
        <a:lstStyle/>
        <a:p>
          <a:endParaRPr lang="en-US"/>
        </a:p>
      </dgm:t>
    </dgm:pt>
    <dgm:pt modelId="{A13558E1-1BFA-4A7D-9D25-2F2D9B7245D2}" type="sibTrans" cxnId="{E3927F12-8D85-4780-B224-4E039CEDFC8E}">
      <dgm:prSet/>
      <dgm:spPr/>
      <dgm:t>
        <a:bodyPr/>
        <a:lstStyle/>
        <a:p>
          <a:endParaRPr lang="en-US"/>
        </a:p>
      </dgm:t>
    </dgm:pt>
    <dgm:pt modelId="{4698ED12-15B4-4115-95AF-F8D46DC89C7D}">
      <dgm:prSet phldrT="[Text]" custT="1"/>
      <dgm:spPr/>
      <dgm:t>
        <a:bodyPr/>
        <a:lstStyle/>
        <a:p>
          <a:r>
            <a:rPr lang="en-US" sz="2000" b="0" i="0" dirty="0" smtClean="0"/>
            <a:t>Their representations</a:t>
          </a:r>
          <a:endParaRPr lang="en-US" sz="2000" dirty="0"/>
        </a:p>
      </dgm:t>
    </dgm:pt>
    <dgm:pt modelId="{D70D0B55-A9E0-4B3D-B50D-85A34D4AC61A}" type="parTrans" cxnId="{C4F720A5-89AF-4F0A-9D8C-7D58C961D28A}">
      <dgm:prSet/>
      <dgm:spPr/>
      <dgm:t>
        <a:bodyPr/>
        <a:lstStyle/>
        <a:p>
          <a:endParaRPr lang="en-US"/>
        </a:p>
      </dgm:t>
    </dgm:pt>
    <dgm:pt modelId="{33F44AA5-B578-4E0F-9152-D0AFD41E28A3}" type="sibTrans" cxnId="{C4F720A5-89AF-4F0A-9D8C-7D58C961D28A}">
      <dgm:prSet/>
      <dgm:spPr/>
      <dgm:t>
        <a:bodyPr/>
        <a:lstStyle/>
        <a:p>
          <a:endParaRPr lang="en-US"/>
        </a:p>
      </dgm:t>
    </dgm:pt>
    <dgm:pt modelId="{B839C43F-220B-4858-A617-987B2411C016}">
      <dgm:prSet phldrT="[Text]" custT="1"/>
      <dgm:spPr/>
      <dgm:t>
        <a:bodyPr/>
        <a:lstStyle/>
        <a:p>
          <a:r>
            <a:rPr lang="en-US" sz="2000" b="0" i="0" dirty="0" smtClean="0"/>
            <a:t>The links between them</a:t>
          </a:r>
          <a:endParaRPr lang="en-US" sz="2000" dirty="0"/>
        </a:p>
      </dgm:t>
    </dgm:pt>
    <dgm:pt modelId="{276F4200-D262-4C31-866F-F59D5312529E}" type="parTrans" cxnId="{F7DC6795-6532-4F7C-BBAF-F32829ED276B}">
      <dgm:prSet/>
      <dgm:spPr/>
      <dgm:t>
        <a:bodyPr/>
        <a:lstStyle/>
        <a:p>
          <a:endParaRPr lang="en-US"/>
        </a:p>
      </dgm:t>
    </dgm:pt>
    <dgm:pt modelId="{0F558A79-6B37-4836-A3E7-A5F182D6BE4A}" type="sibTrans" cxnId="{F7DC6795-6532-4F7C-BBAF-F32829ED276B}">
      <dgm:prSet/>
      <dgm:spPr/>
      <dgm:t>
        <a:bodyPr/>
        <a:lstStyle/>
        <a:p>
          <a:endParaRPr lang="en-US"/>
        </a:p>
      </dgm:t>
    </dgm:pt>
    <dgm:pt modelId="{0038D1E7-F01B-4E9F-83D0-1655EC4AE122}">
      <dgm:prSet phldrT="[Text]" custT="1"/>
      <dgm:spPr/>
      <dgm:t>
        <a:bodyPr/>
        <a:lstStyle/>
        <a:p>
          <a:r>
            <a:rPr lang="en-US" sz="2000" b="0" i="0" dirty="0" smtClean="0"/>
            <a:t>Connectedness</a:t>
          </a:r>
          <a:endParaRPr lang="en-US" sz="2000" dirty="0"/>
        </a:p>
      </dgm:t>
    </dgm:pt>
    <dgm:pt modelId="{1913425F-52B1-49FD-B9F3-0271EA335AC3}" type="parTrans" cxnId="{5C2546E2-7277-4076-A15D-EAAB08010A66}">
      <dgm:prSet/>
      <dgm:spPr/>
      <dgm:t>
        <a:bodyPr/>
        <a:lstStyle/>
        <a:p>
          <a:endParaRPr lang="en-US"/>
        </a:p>
      </dgm:t>
    </dgm:pt>
    <dgm:pt modelId="{E30C8DB7-4F83-4E7F-9245-174FE0ACAEB1}" type="sibTrans" cxnId="{5C2546E2-7277-4076-A15D-EAAB08010A66}">
      <dgm:prSet/>
      <dgm:spPr/>
      <dgm:t>
        <a:bodyPr/>
        <a:lstStyle/>
        <a:p>
          <a:endParaRPr lang="en-US"/>
        </a:p>
      </dgm:t>
    </dgm:pt>
    <dgm:pt modelId="{E3C30FED-7ACF-4E6B-A6D0-9EFAA44CD438}">
      <dgm:prSet phldrT="[Text]" custT="1"/>
      <dgm:spPr/>
      <dgm:t>
        <a:bodyPr/>
        <a:lstStyle/>
        <a:p>
          <a:r>
            <a:rPr lang="en-US" sz="2000" b="0" i="0" dirty="0" smtClean="0"/>
            <a:t>A uniform interface</a:t>
          </a:r>
          <a:endParaRPr lang="en-US" sz="2000" dirty="0"/>
        </a:p>
      </dgm:t>
    </dgm:pt>
    <dgm:pt modelId="{CEA67AD3-2DCD-469A-B847-44C4177083D3}" type="parTrans" cxnId="{82D06F24-8CFE-4215-81A1-577E5CF3A7ED}">
      <dgm:prSet/>
      <dgm:spPr/>
      <dgm:t>
        <a:bodyPr/>
        <a:lstStyle/>
        <a:p>
          <a:endParaRPr lang="en-US"/>
        </a:p>
      </dgm:t>
    </dgm:pt>
    <dgm:pt modelId="{7FE0EA49-AF5D-4AFA-A94F-6002A1BD4B76}" type="sibTrans" cxnId="{82D06F24-8CFE-4215-81A1-577E5CF3A7ED}">
      <dgm:prSet/>
      <dgm:spPr/>
      <dgm:t>
        <a:bodyPr/>
        <a:lstStyle/>
        <a:p>
          <a:endParaRPr lang="en-US"/>
        </a:p>
      </dgm:t>
    </dgm:pt>
    <dgm:pt modelId="{06C8BE3E-77CF-4906-959A-4229B46D08F1}" type="pres">
      <dgm:prSet presAssocID="{62F34F76-6CD9-4466-8256-AE685927C7F0}" presName="Name0" presStyleCnt="0">
        <dgm:presLayoutVars>
          <dgm:dir/>
          <dgm:animLvl val="lvl"/>
          <dgm:resizeHandles/>
        </dgm:presLayoutVars>
      </dgm:prSet>
      <dgm:spPr/>
      <dgm:t>
        <a:bodyPr/>
        <a:lstStyle/>
        <a:p>
          <a:endParaRPr lang="en-US"/>
        </a:p>
      </dgm:t>
    </dgm:pt>
    <dgm:pt modelId="{B8FB5A2D-2092-440D-A44F-7C6D0BC363FD}" type="pres">
      <dgm:prSet presAssocID="{737F3941-C071-4C29-A72A-4A34EFDC7FDA}" presName="linNode" presStyleCnt="0"/>
      <dgm:spPr/>
      <dgm:t>
        <a:bodyPr/>
        <a:lstStyle/>
        <a:p>
          <a:endParaRPr lang="en-US"/>
        </a:p>
      </dgm:t>
    </dgm:pt>
    <dgm:pt modelId="{3D0BFDE5-93E5-428F-8D2A-3CFE79441921}" type="pres">
      <dgm:prSet presAssocID="{737F3941-C071-4C29-A72A-4A34EFDC7FDA}" presName="parentShp" presStyleLbl="node1" presStyleIdx="0" presStyleCnt="2">
        <dgm:presLayoutVars>
          <dgm:bulletEnabled val="1"/>
        </dgm:presLayoutVars>
      </dgm:prSet>
      <dgm:spPr/>
      <dgm:t>
        <a:bodyPr/>
        <a:lstStyle/>
        <a:p>
          <a:endParaRPr lang="en-US"/>
        </a:p>
      </dgm:t>
    </dgm:pt>
    <dgm:pt modelId="{A8FB0E34-565C-4EAE-91E6-725C66C6E301}" type="pres">
      <dgm:prSet presAssocID="{737F3941-C071-4C29-A72A-4A34EFDC7FDA}" presName="childShp" presStyleLbl="bgAccFollowNode1" presStyleIdx="0" presStyleCnt="2">
        <dgm:presLayoutVars>
          <dgm:bulletEnabled val="1"/>
        </dgm:presLayoutVars>
      </dgm:prSet>
      <dgm:spPr/>
      <dgm:t>
        <a:bodyPr/>
        <a:lstStyle/>
        <a:p>
          <a:endParaRPr lang="en-US"/>
        </a:p>
      </dgm:t>
    </dgm:pt>
    <dgm:pt modelId="{EE9589D3-3530-416C-A678-6513AEA67AE5}" type="pres">
      <dgm:prSet presAssocID="{E85DBBF1-9770-4D5A-9A9B-666837FCDBB1}" presName="spacing" presStyleCnt="0"/>
      <dgm:spPr/>
      <dgm:t>
        <a:bodyPr/>
        <a:lstStyle/>
        <a:p>
          <a:endParaRPr lang="en-US"/>
        </a:p>
      </dgm:t>
    </dgm:pt>
    <dgm:pt modelId="{25999667-C50D-4A78-AB18-7454EE1C294A}" type="pres">
      <dgm:prSet presAssocID="{E472F526-96C6-4EFC-A429-891C59808B96}" presName="linNode" presStyleCnt="0"/>
      <dgm:spPr/>
      <dgm:t>
        <a:bodyPr/>
        <a:lstStyle/>
        <a:p>
          <a:endParaRPr lang="en-US"/>
        </a:p>
      </dgm:t>
    </dgm:pt>
    <dgm:pt modelId="{0D4EC40C-C9EE-44C0-AD8C-90B51234A50F}" type="pres">
      <dgm:prSet presAssocID="{E472F526-96C6-4EFC-A429-891C59808B96}" presName="parentShp" presStyleLbl="node1" presStyleIdx="1" presStyleCnt="2">
        <dgm:presLayoutVars>
          <dgm:bulletEnabled val="1"/>
        </dgm:presLayoutVars>
      </dgm:prSet>
      <dgm:spPr/>
      <dgm:t>
        <a:bodyPr/>
        <a:lstStyle/>
        <a:p>
          <a:endParaRPr lang="en-US"/>
        </a:p>
      </dgm:t>
    </dgm:pt>
    <dgm:pt modelId="{2472E6E3-80DB-4034-8396-19C8B352768B}" type="pres">
      <dgm:prSet presAssocID="{E472F526-96C6-4EFC-A429-891C59808B96}" presName="childShp" presStyleLbl="bgAccFollowNode1" presStyleIdx="1" presStyleCnt="2">
        <dgm:presLayoutVars>
          <dgm:bulletEnabled val="1"/>
        </dgm:presLayoutVars>
      </dgm:prSet>
      <dgm:spPr/>
      <dgm:t>
        <a:bodyPr/>
        <a:lstStyle/>
        <a:p>
          <a:endParaRPr lang="en-US"/>
        </a:p>
      </dgm:t>
    </dgm:pt>
  </dgm:ptLst>
  <dgm:cxnLst>
    <dgm:cxn modelId="{A773403B-AEC4-47D5-8485-7B4EB10D5B82}" type="presOf" srcId="{4698ED12-15B4-4115-95AF-F8D46DC89C7D}" destId="{A8FB0E34-565C-4EAE-91E6-725C66C6E301}" srcOrd="0" destOrd="2" presId="urn:microsoft.com/office/officeart/2005/8/layout/vList6"/>
    <dgm:cxn modelId="{9CF6A9DD-2DBE-4030-BCBC-6578B96EB7C8}" type="presOf" srcId="{28FBD592-E5D3-429C-9CB3-D4D7C232A6BA}" destId="{2472E6E3-80DB-4034-8396-19C8B352768B}" srcOrd="0" destOrd="0" presId="urn:microsoft.com/office/officeart/2005/8/layout/vList6"/>
    <dgm:cxn modelId="{83106270-08D5-45F5-90B2-8C357690987C}" srcId="{737F3941-C071-4C29-A72A-4A34EFDC7FDA}" destId="{F3B470BD-4E8A-4EEB-B362-483B15EED0A7}" srcOrd="1" destOrd="0" parTransId="{BF1DF461-467F-4D72-A26A-90ECD527376D}" sibTransId="{BF86F94E-BD11-4134-BB35-44BF9567410E}"/>
    <dgm:cxn modelId="{CF9A3625-419B-46CB-B4A0-7EBF3F5C8F41}" type="presOf" srcId="{0038D1E7-F01B-4E9F-83D0-1655EC4AE122}" destId="{2472E6E3-80DB-4034-8396-19C8B352768B}" srcOrd="0" destOrd="2" presId="urn:microsoft.com/office/officeart/2005/8/layout/vList6"/>
    <dgm:cxn modelId="{F7DC6795-6532-4F7C-BBAF-F32829ED276B}" srcId="{737F3941-C071-4C29-A72A-4A34EFDC7FDA}" destId="{B839C43F-220B-4858-A617-987B2411C016}" srcOrd="3" destOrd="0" parTransId="{276F4200-D262-4C31-866F-F59D5312529E}" sibTransId="{0F558A79-6B37-4836-A3E7-A5F182D6BE4A}"/>
    <dgm:cxn modelId="{DB489EC5-D1AF-4567-95EE-45B9ABA35B0C}" type="presOf" srcId="{14E47079-8F1C-49CB-B1AF-1DC24C1306C2}" destId="{2472E6E3-80DB-4034-8396-19C8B352768B}" srcOrd="0" destOrd="1" presId="urn:microsoft.com/office/officeart/2005/8/layout/vList6"/>
    <dgm:cxn modelId="{6C21583C-A72D-4186-BBFF-458E298D2540}" type="presOf" srcId="{EA7EBFAD-D20F-4BEE-BE90-2D49B199AD12}" destId="{A8FB0E34-565C-4EAE-91E6-725C66C6E301}" srcOrd="0" destOrd="0" presId="urn:microsoft.com/office/officeart/2005/8/layout/vList6"/>
    <dgm:cxn modelId="{5C2546E2-7277-4076-A15D-EAAB08010A66}" srcId="{E472F526-96C6-4EFC-A429-891C59808B96}" destId="{0038D1E7-F01B-4E9F-83D0-1655EC4AE122}" srcOrd="2" destOrd="0" parTransId="{1913425F-52B1-49FD-B9F3-0271EA335AC3}" sibTransId="{E30C8DB7-4F83-4E7F-9245-174FE0ACAEB1}"/>
    <dgm:cxn modelId="{476860BC-9516-4611-852B-61A1AA437685}" srcId="{62F34F76-6CD9-4466-8256-AE685927C7F0}" destId="{E472F526-96C6-4EFC-A429-891C59808B96}" srcOrd="1" destOrd="0" parTransId="{8A1D3D64-8716-4CD8-9238-1870CD4AAD20}" sibTransId="{C286266F-D95E-41F7-88DA-8A9B94263393}"/>
    <dgm:cxn modelId="{1497D8B1-F666-4E3C-BFE7-9D8951A8E60F}" srcId="{737F3941-C071-4C29-A72A-4A34EFDC7FDA}" destId="{EA7EBFAD-D20F-4BEE-BE90-2D49B199AD12}" srcOrd="0" destOrd="0" parTransId="{172581C9-6879-4DFD-BFA6-460ABD265F9D}" sibTransId="{540FC43B-B990-46F2-A208-7E066792D7C8}"/>
    <dgm:cxn modelId="{C53E9AEC-D58E-4141-8252-1208F3AE8378}" type="presOf" srcId="{737F3941-C071-4C29-A72A-4A34EFDC7FDA}" destId="{3D0BFDE5-93E5-428F-8D2A-3CFE79441921}" srcOrd="0" destOrd="0" presId="urn:microsoft.com/office/officeart/2005/8/layout/vList6"/>
    <dgm:cxn modelId="{C2CE03C4-92D7-4C3E-A1D6-3E465FC5E8CE}" type="presOf" srcId="{F3B470BD-4E8A-4EEB-B362-483B15EED0A7}" destId="{A8FB0E34-565C-4EAE-91E6-725C66C6E301}" srcOrd="0" destOrd="1" presId="urn:microsoft.com/office/officeart/2005/8/layout/vList6"/>
    <dgm:cxn modelId="{14B987BA-7ABA-4278-B0F9-A5D9398E3EEB}" type="presOf" srcId="{E3C30FED-7ACF-4E6B-A6D0-9EFAA44CD438}" destId="{2472E6E3-80DB-4034-8396-19C8B352768B}" srcOrd="0" destOrd="3" presId="urn:microsoft.com/office/officeart/2005/8/layout/vList6"/>
    <dgm:cxn modelId="{2BAFC819-3008-4FCA-BFBC-B69B77D1D554}" srcId="{E472F526-96C6-4EFC-A429-891C59808B96}" destId="{28FBD592-E5D3-429C-9CB3-D4D7C232A6BA}" srcOrd="0" destOrd="0" parTransId="{AD5EA391-1C9F-4686-9536-4CCC91516675}" sibTransId="{AE0D1920-DBD8-445E-A4B8-88E47267554C}"/>
    <dgm:cxn modelId="{4BB2470F-DD16-495B-9B7B-181A53AB8F84}" type="presOf" srcId="{B839C43F-220B-4858-A617-987B2411C016}" destId="{A8FB0E34-565C-4EAE-91E6-725C66C6E301}" srcOrd="0" destOrd="3" presId="urn:microsoft.com/office/officeart/2005/8/layout/vList6"/>
    <dgm:cxn modelId="{AC99DA4A-C7A1-4B92-BDBB-14D93496DDFF}" type="presOf" srcId="{E472F526-96C6-4EFC-A429-891C59808B96}" destId="{0D4EC40C-C9EE-44C0-AD8C-90B51234A50F}" srcOrd="0" destOrd="0" presId="urn:microsoft.com/office/officeart/2005/8/layout/vList6"/>
    <dgm:cxn modelId="{82D06F24-8CFE-4215-81A1-577E5CF3A7ED}" srcId="{E472F526-96C6-4EFC-A429-891C59808B96}" destId="{E3C30FED-7ACF-4E6B-A6D0-9EFAA44CD438}" srcOrd="3" destOrd="0" parTransId="{CEA67AD3-2DCD-469A-B847-44C4177083D3}" sibTransId="{7FE0EA49-AF5D-4AFA-A94F-6002A1BD4B76}"/>
    <dgm:cxn modelId="{E3927F12-8D85-4780-B224-4E039CEDFC8E}" srcId="{E472F526-96C6-4EFC-A429-891C59808B96}" destId="{14E47079-8F1C-49CB-B1AF-1DC24C1306C2}" srcOrd="1" destOrd="0" parTransId="{BBEAB26D-10F8-46FC-87D6-B661E4098A77}" sibTransId="{A13558E1-1BFA-4A7D-9D25-2F2D9B7245D2}"/>
    <dgm:cxn modelId="{C4F720A5-89AF-4F0A-9D8C-7D58C961D28A}" srcId="{737F3941-C071-4C29-A72A-4A34EFDC7FDA}" destId="{4698ED12-15B4-4115-95AF-F8D46DC89C7D}" srcOrd="2" destOrd="0" parTransId="{D70D0B55-A9E0-4B3D-B50D-85A34D4AC61A}" sibTransId="{33F44AA5-B578-4E0F-9152-D0AFD41E28A3}"/>
    <dgm:cxn modelId="{4C6A6F10-049C-4572-AFD5-0A7E21E2751B}" type="presOf" srcId="{62F34F76-6CD9-4466-8256-AE685927C7F0}" destId="{06C8BE3E-77CF-4906-959A-4229B46D08F1}" srcOrd="0" destOrd="0" presId="urn:microsoft.com/office/officeart/2005/8/layout/vList6"/>
    <dgm:cxn modelId="{C79AD61A-B228-4851-81FF-D31A7C151E53}" srcId="{62F34F76-6CD9-4466-8256-AE685927C7F0}" destId="{737F3941-C071-4C29-A72A-4A34EFDC7FDA}" srcOrd="0" destOrd="0" parTransId="{BC9BB14E-0E8A-4D02-A68B-90F7EE2E9946}" sibTransId="{E85DBBF1-9770-4D5A-9A9B-666837FCDBB1}"/>
    <dgm:cxn modelId="{FA483A45-B495-4D0A-B103-6811CDBC823F}" type="presParOf" srcId="{06C8BE3E-77CF-4906-959A-4229B46D08F1}" destId="{B8FB5A2D-2092-440D-A44F-7C6D0BC363FD}" srcOrd="0" destOrd="0" presId="urn:microsoft.com/office/officeart/2005/8/layout/vList6"/>
    <dgm:cxn modelId="{447879A4-EC99-4615-BBA7-DDA19F99A02A}" type="presParOf" srcId="{B8FB5A2D-2092-440D-A44F-7C6D0BC363FD}" destId="{3D0BFDE5-93E5-428F-8D2A-3CFE79441921}" srcOrd="0" destOrd="0" presId="urn:microsoft.com/office/officeart/2005/8/layout/vList6"/>
    <dgm:cxn modelId="{4B926AD7-A8C3-400E-9B0C-07DB4966F19E}" type="presParOf" srcId="{B8FB5A2D-2092-440D-A44F-7C6D0BC363FD}" destId="{A8FB0E34-565C-4EAE-91E6-725C66C6E301}" srcOrd="1" destOrd="0" presId="urn:microsoft.com/office/officeart/2005/8/layout/vList6"/>
    <dgm:cxn modelId="{5EAC6D09-7949-4F9D-A54A-390E988B25EA}" type="presParOf" srcId="{06C8BE3E-77CF-4906-959A-4229B46D08F1}" destId="{EE9589D3-3530-416C-A678-6513AEA67AE5}" srcOrd="1" destOrd="0" presId="urn:microsoft.com/office/officeart/2005/8/layout/vList6"/>
    <dgm:cxn modelId="{A2760EF0-0408-411E-868E-1B25A039063B}" type="presParOf" srcId="{06C8BE3E-77CF-4906-959A-4229B46D08F1}" destId="{25999667-C50D-4A78-AB18-7454EE1C294A}" srcOrd="2" destOrd="0" presId="urn:microsoft.com/office/officeart/2005/8/layout/vList6"/>
    <dgm:cxn modelId="{0B6AEE2F-EFB2-4C1B-AF62-2A031B8B4BE0}" type="presParOf" srcId="{25999667-C50D-4A78-AB18-7454EE1C294A}" destId="{0D4EC40C-C9EE-44C0-AD8C-90B51234A50F}" srcOrd="0" destOrd="0" presId="urn:microsoft.com/office/officeart/2005/8/layout/vList6"/>
    <dgm:cxn modelId="{1BF49E87-28B5-420D-A383-4762ECFEA6B2}" type="presParOf" srcId="{25999667-C50D-4A78-AB18-7454EE1C294A}" destId="{2472E6E3-80DB-4034-8396-19C8B352768B}"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E9CFD4-1B61-49D4-A040-D675C323D5E7}"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A086787E-ED47-420C-A317-6FCDBAF62B43}">
      <dgm:prSet custT="1"/>
      <dgm:spPr/>
      <dgm:t>
        <a:bodyPr/>
        <a:lstStyle/>
        <a:p>
          <a:pPr rtl="0"/>
          <a:r>
            <a:rPr lang="en-US" sz="1600" dirty="0" smtClean="0"/>
            <a:t>Twitter: https://dev.twitter.com/docs/api</a:t>
          </a:r>
          <a:endParaRPr lang="en-US" sz="1600" dirty="0"/>
        </a:p>
      </dgm:t>
    </dgm:pt>
    <dgm:pt modelId="{DC56207C-D58E-4E2A-B20B-9523AA5F2382}" type="parTrans" cxnId="{8A2B1C97-6038-4159-AFA9-C7FF3424B9F1}">
      <dgm:prSet/>
      <dgm:spPr/>
      <dgm:t>
        <a:bodyPr/>
        <a:lstStyle/>
        <a:p>
          <a:endParaRPr lang="en-US"/>
        </a:p>
      </dgm:t>
    </dgm:pt>
    <dgm:pt modelId="{FAFCDEAB-CF88-421E-9AE5-1010EA9A67AD}" type="sibTrans" cxnId="{8A2B1C97-6038-4159-AFA9-C7FF3424B9F1}">
      <dgm:prSet/>
      <dgm:spPr/>
      <dgm:t>
        <a:bodyPr/>
        <a:lstStyle/>
        <a:p>
          <a:endParaRPr lang="en-US"/>
        </a:p>
      </dgm:t>
    </dgm:pt>
    <dgm:pt modelId="{ED2D8095-2AF1-4D95-A1CB-4150E20B3B2E}" type="pres">
      <dgm:prSet presAssocID="{08E9CFD4-1B61-49D4-A040-D675C323D5E7}" presName="linear" presStyleCnt="0">
        <dgm:presLayoutVars>
          <dgm:animLvl val="lvl"/>
          <dgm:resizeHandles val="exact"/>
        </dgm:presLayoutVars>
      </dgm:prSet>
      <dgm:spPr/>
      <dgm:t>
        <a:bodyPr/>
        <a:lstStyle/>
        <a:p>
          <a:endParaRPr lang="en-IN"/>
        </a:p>
      </dgm:t>
    </dgm:pt>
    <dgm:pt modelId="{C4D44448-0FDE-4C69-BEC8-A50B1A01850C}" type="pres">
      <dgm:prSet presAssocID="{A086787E-ED47-420C-A317-6FCDBAF62B43}" presName="parentText" presStyleLbl="node1" presStyleIdx="0" presStyleCnt="1">
        <dgm:presLayoutVars>
          <dgm:chMax val="0"/>
          <dgm:bulletEnabled val="1"/>
        </dgm:presLayoutVars>
      </dgm:prSet>
      <dgm:spPr/>
      <dgm:t>
        <a:bodyPr/>
        <a:lstStyle/>
        <a:p>
          <a:endParaRPr lang="en-IN"/>
        </a:p>
      </dgm:t>
    </dgm:pt>
  </dgm:ptLst>
  <dgm:cxnLst>
    <dgm:cxn modelId="{0B1075B8-419B-48C4-BC0C-556F58F6865A}" type="presOf" srcId="{A086787E-ED47-420C-A317-6FCDBAF62B43}" destId="{C4D44448-0FDE-4C69-BEC8-A50B1A01850C}" srcOrd="0" destOrd="0" presId="urn:microsoft.com/office/officeart/2005/8/layout/vList2"/>
    <dgm:cxn modelId="{8A2B1C97-6038-4159-AFA9-C7FF3424B9F1}" srcId="{08E9CFD4-1B61-49D4-A040-D675C323D5E7}" destId="{A086787E-ED47-420C-A317-6FCDBAF62B43}" srcOrd="0" destOrd="0" parTransId="{DC56207C-D58E-4E2A-B20B-9523AA5F2382}" sibTransId="{FAFCDEAB-CF88-421E-9AE5-1010EA9A67AD}"/>
    <dgm:cxn modelId="{69985B49-D1CB-4045-BE48-10D297BB3E7E}" type="presOf" srcId="{08E9CFD4-1B61-49D4-A040-D675C323D5E7}" destId="{ED2D8095-2AF1-4D95-A1CB-4150E20B3B2E}" srcOrd="0" destOrd="0" presId="urn:microsoft.com/office/officeart/2005/8/layout/vList2"/>
    <dgm:cxn modelId="{5F452855-67A6-4159-9C54-CC3CD345E91E}" type="presParOf" srcId="{ED2D8095-2AF1-4D95-A1CB-4150E20B3B2E}" destId="{C4D44448-0FDE-4C69-BEC8-A50B1A01850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1666D0-10B5-42B1-BE86-D607260883B6}"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5A889C57-E5CB-4D5C-AF73-661DEC0FC272}">
      <dgm:prSet custT="1"/>
      <dgm:spPr/>
      <dgm:t>
        <a:bodyPr/>
        <a:lstStyle/>
        <a:p>
          <a:pPr rtl="0"/>
          <a:r>
            <a:rPr lang="en-US" sz="1600" dirty="0" smtClean="0"/>
            <a:t>Facebook: http://developers.facebook.com/docs/reference/api/</a:t>
          </a:r>
          <a:endParaRPr lang="en-US" sz="1600" dirty="0"/>
        </a:p>
      </dgm:t>
    </dgm:pt>
    <dgm:pt modelId="{6E70C071-E3EF-4428-9796-3AB159C3E671}" type="parTrans" cxnId="{A6A02CB6-1179-4527-BBBE-FC33347C00DF}">
      <dgm:prSet/>
      <dgm:spPr/>
      <dgm:t>
        <a:bodyPr/>
        <a:lstStyle/>
        <a:p>
          <a:endParaRPr lang="en-US" sz="2000"/>
        </a:p>
      </dgm:t>
    </dgm:pt>
    <dgm:pt modelId="{E4A53511-EF0A-4A89-B5E4-1917A8A2A327}" type="sibTrans" cxnId="{A6A02CB6-1179-4527-BBBE-FC33347C00DF}">
      <dgm:prSet/>
      <dgm:spPr/>
      <dgm:t>
        <a:bodyPr/>
        <a:lstStyle/>
        <a:p>
          <a:endParaRPr lang="en-US" sz="2000"/>
        </a:p>
      </dgm:t>
    </dgm:pt>
    <dgm:pt modelId="{FF15AF6A-24D0-46C8-9F48-AF65777BE307}" type="pres">
      <dgm:prSet presAssocID="{231666D0-10B5-42B1-BE86-D607260883B6}" presName="linear" presStyleCnt="0">
        <dgm:presLayoutVars>
          <dgm:animLvl val="lvl"/>
          <dgm:resizeHandles val="exact"/>
        </dgm:presLayoutVars>
      </dgm:prSet>
      <dgm:spPr/>
      <dgm:t>
        <a:bodyPr/>
        <a:lstStyle/>
        <a:p>
          <a:endParaRPr lang="en-IN"/>
        </a:p>
      </dgm:t>
    </dgm:pt>
    <dgm:pt modelId="{2535F20A-368B-4724-927E-627D2C493CD2}" type="pres">
      <dgm:prSet presAssocID="{5A889C57-E5CB-4D5C-AF73-661DEC0FC272}" presName="parentText" presStyleLbl="node1" presStyleIdx="0" presStyleCnt="1" custLinFactNeighborX="-8012" custLinFactNeighborY="38892">
        <dgm:presLayoutVars>
          <dgm:chMax val="0"/>
          <dgm:bulletEnabled val="1"/>
        </dgm:presLayoutVars>
      </dgm:prSet>
      <dgm:spPr/>
      <dgm:t>
        <a:bodyPr/>
        <a:lstStyle/>
        <a:p>
          <a:endParaRPr lang="en-IN"/>
        </a:p>
      </dgm:t>
    </dgm:pt>
  </dgm:ptLst>
  <dgm:cxnLst>
    <dgm:cxn modelId="{49B44FEF-9C2D-4DBD-99F5-0E999DBDDFB2}" type="presOf" srcId="{5A889C57-E5CB-4D5C-AF73-661DEC0FC272}" destId="{2535F20A-368B-4724-927E-627D2C493CD2}" srcOrd="0" destOrd="0" presId="urn:microsoft.com/office/officeart/2005/8/layout/vList2"/>
    <dgm:cxn modelId="{FF613297-E736-4D67-8198-3B3B103F14A7}" type="presOf" srcId="{231666D0-10B5-42B1-BE86-D607260883B6}" destId="{FF15AF6A-24D0-46C8-9F48-AF65777BE307}" srcOrd="0" destOrd="0" presId="urn:microsoft.com/office/officeart/2005/8/layout/vList2"/>
    <dgm:cxn modelId="{A6A02CB6-1179-4527-BBBE-FC33347C00DF}" srcId="{231666D0-10B5-42B1-BE86-D607260883B6}" destId="{5A889C57-E5CB-4D5C-AF73-661DEC0FC272}" srcOrd="0" destOrd="0" parTransId="{6E70C071-E3EF-4428-9796-3AB159C3E671}" sibTransId="{E4A53511-EF0A-4A89-B5E4-1917A8A2A327}"/>
    <dgm:cxn modelId="{ACEC4CEE-A1D6-4B06-81FA-3C8378F3088D}" type="presParOf" srcId="{FF15AF6A-24D0-46C8-9F48-AF65777BE307}" destId="{2535F20A-368B-4724-927E-627D2C493CD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CBE31B-68B9-4A0D-9809-A4E7598300BB}"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A7CEC5B1-E4DD-4943-B973-B82CB383956E}">
      <dgm:prSet custT="1"/>
      <dgm:spPr/>
      <dgm:t>
        <a:bodyPr/>
        <a:lstStyle/>
        <a:p>
          <a:pPr rtl="0"/>
          <a:r>
            <a:rPr lang="en-US" sz="1600" dirty="0" smtClean="0"/>
            <a:t>LinkedIn: https://developer.linkedin.com/apis</a:t>
          </a:r>
          <a:endParaRPr lang="en-US" sz="1600" dirty="0"/>
        </a:p>
      </dgm:t>
    </dgm:pt>
    <dgm:pt modelId="{CEED7A56-CD0B-40AA-8360-C2071F2B5DAD}" type="parTrans" cxnId="{E51D9B74-3072-4CD9-BBF2-223C26DCD149}">
      <dgm:prSet/>
      <dgm:spPr/>
      <dgm:t>
        <a:bodyPr/>
        <a:lstStyle/>
        <a:p>
          <a:endParaRPr lang="en-US"/>
        </a:p>
      </dgm:t>
    </dgm:pt>
    <dgm:pt modelId="{D6C19689-D55B-4002-BF9A-A7D595CD91E1}" type="sibTrans" cxnId="{E51D9B74-3072-4CD9-BBF2-223C26DCD149}">
      <dgm:prSet/>
      <dgm:spPr/>
      <dgm:t>
        <a:bodyPr/>
        <a:lstStyle/>
        <a:p>
          <a:endParaRPr lang="en-US"/>
        </a:p>
      </dgm:t>
    </dgm:pt>
    <dgm:pt modelId="{FA387ADD-B6B6-4275-8DC4-19B0D15E3535}" type="pres">
      <dgm:prSet presAssocID="{5DCBE31B-68B9-4A0D-9809-A4E7598300BB}" presName="linear" presStyleCnt="0">
        <dgm:presLayoutVars>
          <dgm:animLvl val="lvl"/>
          <dgm:resizeHandles val="exact"/>
        </dgm:presLayoutVars>
      </dgm:prSet>
      <dgm:spPr/>
      <dgm:t>
        <a:bodyPr/>
        <a:lstStyle/>
        <a:p>
          <a:endParaRPr lang="en-IN"/>
        </a:p>
      </dgm:t>
    </dgm:pt>
    <dgm:pt modelId="{4553D7CE-1967-46D5-A9F5-986D5552D2A8}" type="pres">
      <dgm:prSet presAssocID="{A7CEC5B1-E4DD-4943-B973-B82CB383956E}" presName="parentText" presStyleLbl="node1" presStyleIdx="0" presStyleCnt="1" custLinFactNeighborY="7702">
        <dgm:presLayoutVars>
          <dgm:chMax val="0"/>
          <dgm:bulletEnabled val="1"/>
        </dgm:presLayoutVars>
      </dgm:prSet>
      <dgm:spPr/>
      <dgm:t>
        <a:bodyPr/>
        <a:lstStyle/>
        <a:p>
          <a:endParaRPr lang="en-IN"/>
        </a:p>
      </dgm:t>
    </dgm:pt>
  </dgm:ptLst>
  <dgm:cxnLst>
    <dgm:cxn modelId="{F8CF20C5-1E1F-4D23-8133-9252814C40B4}" type="presOf" srcId="{A7CEC5B1-E4DD-4943-B973-B82CB383956E}" destId="{4553D7CE-1967-46D5-A9F5-986D5552D2A8}" srcOrd="0" destOrd="0" presId="urn:microsoft.com/office/officeart/2005/8/layout/vList2"/>
    <dgm:cxn modelId="{E51D9B74-3072-4CD9-BBF2-223C26DCD149}" srcId="{5DCBE31B-68B9-4A0D-9809-A4E7598300BB}" destId="{A7CEC5B1-E4DD-4943-B973-B82CB383956E}" srcOrd="0" destOrd="0" parTransId="{CEED7A56-CD0B-40AA-8360-C2071F2B5DAD}" sibTransId="{D6C19689-D55B-4002-BF9A-A7D595CD91E1}"/>
    <dgm:cxn modelId="{F8CA9CE6-0FD7-418B-BA67-8F0DE68BDA3B}" type="presOf" srcId="{5DCBE31B-68B9-4A0D-9809-A4E7598300BB}" destId="{FA387ADD-B6B6-4275-8DC4-19B0D15E3535}" srcOrd="0" destOrd="0" presId="urn:microsoft.com/office/officeart/2005/8/layout/vList2"/>
    <dgm:cxn modelId="{00146FC2-D435-4F68-9CF1-145EB4D66BE3}" type="presParOf" srcId="{FA387ADD-B6B6-4275-8DC4-19B0D15E3535}" destId="{4553D7CE-1967-46D5-A9F5-986D5552D2A8}"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B0E34-565C-4EAE-91E6-725C66C6E301}">
      <dsp:nvSpPr>
        <dsp:cNvPr id="0" name=""/>
        <dsp:cNvSpPr/>
      </dsp:nvSpPr>
      <dsp:spPr>
        <a:xfrm>
          <a:off x="3596640" y="527"/>
          <a:ext cx="5394960" cy="205568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t>Resources</a:t>
          </a:r>
          <a:endParaRPr lang="en-US" sz="2000" kern="1200" dirty="0"/>
        </a:p>
        <a:p>
          <a:pPr marL="228600" lvl="1" indent="-228600" algn="l" defTabSz="889000">
            <a:lnSpc>
              <a:spcPct val="90000"/>
            </a:lnSpc>
            <a:spcBef>
              <a:spcPct val="0"/>
            </a:spcBef>
            <a:spcAft>
              <a:spcPct val="15000"/>
            </a:spcAft>
            <a:buChar char="••"/>
          </a:pPr>
          <a:r>
            <a:rPr lang="en-US" sz="2000" b="0" i="0" kern="1200" dirty="0" smtClean="0"/>
            <a:t>Their names (URIs)</a:t>
          </a:r>
          <a:endParaRPr lang="en-US" sz="2000" kern="1200" dirty="0"/>
        </a:p>
        <a:p>
          <a:pPr marL="228600" lvl="1" indent="-228600" algn="l" defTabSz="889000">
            <a:lnSpc>
              <a:spcPct val="90000"/>
            </a:lnSpc>
            <a:spcBef>
              <a:spcPct val="0"/>
            </a:spcBef>
            <a:spcAft>
              <a:spcPct val="15000"/>
            </a:spcAft>
            <a:buChar char="••"/>
          </a:pPr>
          <a:r>
            <a:rPr lang="en-US" sz="2000" b="0" i="0" kern="1200" dirty="0" smtClean="0"/>
            <a:t>Their representations</a:t>
          </a:r>
          <a:endParaRPr lang="en-US" sz="2000" kern="1200" dirty="0"/>
        </a:p>
        <a:p>
          <a:pPr marL="228600" lvl="1" indent="-228600" algn="l" defTabSz="889000">
            <a:lnSpc>
              <a:spcPct val="90000"/>
            </a:lnSpc>
            <a:spcBef>
              <a:spcPct val="0"/>
            </a:spcBef>
            <a:spcAft>
              <a:spcPct val="15000"/>
            </a:spcAft>
            <a:buChar char="••"/>
          </a:pPr>
          <a:r>
            <a:rPr lang="en-US" sz="2000" b="0" i="0" kern="1200" dirty="0" smtClean="0"/>
            <a:t>The links between them</a:t>
          </a:r>
          <a:endParaRPr lang="en-US" sz="2000" kern="1200" dirty="0"/>
        </a:p>
      </dsp:txBody>
      <dsp:txXfrm>
        <a:off x="3596640" y="257488"/>
        <a:ext cx="4624077" cy="1541766"/>
      </dsp:txXfrm>
    </dsp:sp>
    <dsp:sp modelId="{3D0BFDE5-93E5-428F-8D2A-3CFE79441921}">
      <dsp:nvSpPr>
        <dsp:cNvPr id="0" name=""/>
        <dsp:cNvSpPr/>
      </dsp:nvSpPr>
      <dsp:spPr>
        <a:xfrm>
          <a:off x="0" y="527"/>
          <a:ext cx="3596640" cy="2055688"/>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Concepts</a:t>
          </a:r>
          <a:endParaRPr lang="en-US" sz="2800" kern="1200" dirty="0"/>
        </a:p>
      </dsp:txBody>
      <dsp:txXfrm>
        <a:off x="100350" y="100877"/>
        <a:ext cx="3395940" cy="1854988"/>
      </dsp:txXfrm>
    </dsp:sp>
    <dsp:sp modelId="{2472E6E3-80DB-4034-8396-19C8B352768B}">
      <dsp:nvSpPr>
        <dsp:cNvPr id="0" name=""/>
        <dsp:cNvSpPr/>
      </dsp:nvSpPr>
      <dsp:spPr>
        <a:xfrm>
          <a:off x="3596640" y="2261784"/>
          <a:ext cx="5394960" cy="205568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t>Addressability</a:t>
          </a:r>
          <a:endParaRPr lang="en-US" sz="2000" kern="1200" dirty="0"/>
        </a:p>
        <a:p>
          <a:pPr marL="228600" lvl="1" indent="-228600" algn="l" defTabSz="889000">
            <a:lnSpc>
              <a:spcPct val="90000"/>
            </a:lnSpc>
            <a:spcBef>
              <a:spcPct val="0"/>
            </a:spcBef>
            <a:spcAft>
              <a:spcPct val="15000"/>
            </a:spcAft>
            <a:buChar char="••"/>
          </a:pPr>
          <a:r>
            <a:rPr lang="en-US" sz="2000" b="0" i="0" kern="1200" dirty="0" smtClean="0"/>
            <a:t>Statelessness</a:t>
          </a:r>
          <a:endParaRPr lang="en-US" sz="2000" kern="1200" dirty="0"/>
        </a:p>
        <a:p>
          <a:pPr marL="228600" lvl="1" indent="-228600" algn="l" defTabSz="889000">
            <a:lnSpc>
              <a:spcPct val="90000"/>
            </a:lnSpc>
            <a:spcBef>
              <a:spcPct val="0"/>
            </a:spcBef>
            <a:spcAft>
              <a:spcPct val="15000"/>
            </a:spcAft>
            <a:buChar char="••"/>
          </a:pPr>
          <a:r>
            <a:rPr lang="en-US" sz="2000" b="0" i="0" kern="1200" dirty="0" smtClean="0"/>
            <a:t>Connectedness</a:t>
          </a:r>
          <a:endParaRPr lang="en-US" sz="2000" kern="1200" dirty="0"/>
        </a:p>
        <a:p>
          <a:pPr marL="228600" lvl="1" indent="-228600" algn="l" defTabSz="889000">
            <a:lnSpc>
              <a:spcPct val="90000"/>
            </a:lnSpc>
            <a:spcBef>
              <a:spcPct val="0"/>
            </a:spcBef>
            <a:spcAft>
              <a:spcPct val="15000"/>
            </a:spcAft>
            <a:buChar char="••"/>
          </a:pPr>
          <a:r>
            <a:rPr lang="en-US" sz="2000" b="0" i="0" kern="1200" dirty="0" smtClean="0"/>
            <a:t>A uniform interface</a:t>
          </a:r>
          <a:endParaRPr lang="en-US" sz="2000" kern="1200" dirty="0"/>
        </a:p>
      </dsp:txBody>
      <dsp:txXfrm>
        <a:off x="3596640" y="2518745"/>
        <a:ext cx="4624077" cy="1541766"/>
      </dsp:txXfrm>
    </dsp:sp>
    <dsp:sp modelId="{0D4EC40C-C9EE-44C0-AD8C-90B51234A50F}">
      <dsp:nvSpPr>
        <dsp:cNvPr id="0" name=""/>
        <dsp:cNvSpPr/>
      </dsp:nvSpPr>
      <dsp:spPr>
        <a:xfrm>
          <a:off x="0" y="2261784"/>
          <a:ext cx="3596640" cy="2055688"/>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Properties</a:t>
          </a:r>
          <a:endParaRPr lang="en-US" sz="2800" kern="1200" dirty="0"/>
        </a:p>
      </dsp:txBody>
      <dsp:txXfrm>
        <a:off x="100350" y="2362134"/>
        <a:ext cx="3395940" cy="1854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44448-0FDE-4C69-BEC8-A50B1A01850C}">
      <dsp:nvSpPr>
        <dsp:cNvPr id="0" name=""/>
        <dsp:cNvSpPr/>
      </dsp:nvSpPr>
      <dsp:spPr>
        <a:xfrm>
          <a:off x="0" y="185"/>
          <a:ext cx="4572000" cy="368961"/>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Twitter: https://dev.twitter.com/docs/api</a:t>
          </a:r>
          <a:endParaRPr lang="en-US" sz="1600" kern="1200" dirty="0"/>
        </a:p>
      </dsp:txBody>
      <dsp:txXfrm>
        <a:off x="18011" y="18196"/>
        <a:ext cx="4535978" cy="3329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5F20A-368B-4724-927E-627D2C493CD2}">
      <dsp:nvSpPr>
        <dsp:cNvPr id="0" name=""/>
        <dsp:cNvSpPr/>
      </dsp:nvSpPr>
      <dsp:spPr>
        <a:xfrm>
          <a:off x="0" y="65"/>
          <a:ext cx="5767466" cy="646265"/>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Facebook: http://developers.facebook.com/docs/reference/api/</a:t>
          </a:r>
          <a:endParaRPr lang="en-US" sz="1600" kern="1200" dirty="0"/>
        </a:p>
      </dsp:txBody>
      <dsp:txXfrm>
        <a:off x="31548" y="31613"/>
        <a:ext cx="5704370" cy="583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3D7CE-1967-46D5-A9F5-986D5552D2A8}">
      <dsp:nvSpPr>
        <dsp:cNvPr id="0" name=""/>
        <dsp:cNvSpPr/>
      </dsp:nvSpPr>
      <dsp:spPr>
        <a:xfrm>
          <a:off x="0" y="9851"/>
          <a:ext cx="5105400" cy="636480"/>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LinkedIn: https://developer.linkedin.com/apis</a:t>
          </a:r>
          <a:endParaRPr lang="en-US" sz="1600" kern="1200" dirty="0"/>
        </a:p>
      </dsp:txBody>
      <dsp:txXfrm>
        <a:off x="31070" y="40921"/>
        <a:ext cx="5043260" cy="574340"/>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12643"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12644" name="Rectangle 4"/>
          <p:cNvSpPr>
            <a:spLocks noGrp="1" noChangeArrowheads="1"/>
          </p:cNvSpPr>
          <p:nvPr>
            <p:ph type="ftr" sz="quarter" idx="2"/>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12645" name="Rectangle 5"/>
          <p:cNvSpPr>
            <a:spLocks noGrp="1" noChangeArrowheads="1"/>
          </p:cNvSpPr>
          <p:nvPr>
            <p:ph type="sldNum" sz="quarter" idx="3"/>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109CE8F-1C59-47A9-ACE2-5084573632C0}" type="slidenum">
              <a:rPr lang="en-US"/>
              <a:pPr>
                <a:defRPr/>
              </a:pPr>
              <a:t>‹#›</a:t>
            </a:fld>
            <a:endParaRPr lang="en-US"/>
          </a:p>
        </p:txBody>
      </p:sp>
    </p:spTree>
    <p:extLst>
      <p:ext uri="{BB962C8B-B14F-4D97-AF65-F5344CB8AC3E}">
        <p14:creationId xmlns:p14="http://schemas.microsoft.com/office/powerpoint/2010/main" val="3199615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5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5613"/>
          </a:xfrm>
          <a:prstGeom prst="rect">
            <a:avLst/>
          </a:prstGeom>
        </p:spPr>
        <p:txBody>
          <a:bodyPr vert="horz" lIns="91440" tIns="45720" rIns="91440" bIns="45720" rtlCol="0"/>
          <a:lstStyle>
            <a:lvl1pPr algn="r">
              <a:defRPr sz="1200"/>
            </a:lvl1pPr>
          </a:lstStyle>
          <a:p>
            <a:fld id="{57619A7C-C3A7-417A-BED5-3A0CF20BE46F}" type="datetimeFigureOut">
              <a:rPr lang="en-US" smtClean="0"/>
              <a:pPr/>
              <a:t>7/9/2014</a:t>
            </a:fld>
            <a:endParaRPr lang="en-US"/>
          </a:p>
        </p:txBody>
      </p:sp>
      <p:sp>
        <p:nvSpPr>
          <p:cNvPr id="4" name="Slide Image Placeholder 3"/>
          <p:cNvSpPr>
            <a:spLocks noGrp="1" noRot="1" noChangeAspect="1"/>
          </p:cNvSpPr>
          <p:nvPr>
            <p:ph type="sldImg" idx="2"/>
          </p:nvPr>
        </p:nvSpPr>
        <p:spPr>
          <a:xfrm>
            <a:off x="1150938" y="684213"/>
            <a:ext cx="4556125" cy="34178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30700"/>
            <a:ext cx="5486400" cy="4102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59813"/>
            <a:ext cx="2971800" cy="4556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59813"/>
            <a:ext cx="2971800" cy="455612"/>
          </a:xfrm>
          <a:prstGeom prst="rect">
            <a:avLst/>
          </a:prstGeom>
        </p:spPr>
        <p:txBody>
          <a:bodyPr vert="horz" lIns="91440" tIns="45720" rIns="91440" bIns="45720" rtlCol="0" anchor="b"/>
          <a:lstStyle>
            <a:lvl1pPr algn="r">
              <a:defRPr sz="1200"/>
            </a:lvl1pPr>
          </a:lstStyle>
          <a:p>
            <a:fld id="{39621D08-22B9-4C1A-9322-6EE81A3DC64F}" type="slidenum">
              <a:rPr lang="en-US" smtClean="0"/>
              <a:pPr/>
              <a:t>‹#›</a:t>
            </a:fld>
            <a:endParaRPr lang="en-US"/>
          </a:p>
        </p:txBody>
      </p:sp>
    </p:spTree>
    <p:extLst>
      <p:ext uri="{BB962C8B-B14F-4D97-AF65-F5344CB8AC3E}">
        <p14:creationId xmlns:p14="http://schemas.microsoft.com/office/powerpoint/2010/main" val="106363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rest.blueoxen.net/cgi-bin/wiki.pl?UrlConstruc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rest.blueoxen.net/cgi-bin/wiki.pl?HttpMethod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621D08-22B9-4C1A-9322-6EE81A3DC64F}" type="slidenum">
              <a:rPr lang="en-US" smtClean="0"/>
              <a:pPr/>
              <a:t>2</a:t>
            </a:fld>
            <a:endParaRPr lang="en-US"/>
          </a:p>
        </p:txBody>
      </p:sp>
    </p:spTree>
    <p:extLst>
      <p:ext uri="{BB962C8B-B14F-4D97-AF65-F5344CB8AC3E}">
        <p14:creationId xmlns:p14="http://schemas.microsoft.com/office/powerpoint/2010/main" val="2768381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ED2C0B62-BFC4-4732-9E39-247FA4A3BBD8}" type="slidenum">
              <a:rPr lang="en-US" altLang="en-US"/>
              <a:pPr/>
              <a:t>12</a:t>
            </a:fld>
            <a:endParaRPr lang="en-US" altLang="en-US"/>
          </a:p>
        </p:txBody>
      </p:sp>
      <p:sp>
        <p:nvSpPr>
          <p:cNvPr id="4753410" name="Rectangle 1026"/>
          <p:cNvSpPr>
            <a:spLocks noGrp="1" noRot="1" noChangeAspect="1" noChangeArrowheads="1" noTextEdit="1"/>
          </p:cNvSpPr>
          <p:nvPr>
            <p:ph type="sldImg"/>
          </p:nvPr>
        </p:nvSpPr>
        <p:spPr>
          <a:ln/>
        </p:spPr>
      </p:sp>
      <p:sp>
        <p:nvSpPr>
          <p:cNvPr id="475341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CD7CFC4C-A1BC-49F5-8F57-3E18EF7475A0}" type="slidenum">
              <a:rPr lang="en-US" altLang="en-US"/>
              <a:pPr/>
              <a:t>13</a:t>
            </a:fld>
            <a:endParaRPr lang="en-US" altLang="en-US"/>
          </a:p>
        </p:txBody>
      </p:sp>
      <p:sp>
        <p:nvSpPr>
          <p:cNvPr id="4754434" name="Rectangle 2"/>
          <p:cNvSpPr>
            <a:spLocks noGrp="1" noRot="1" noChangeAspect="1" noChangeArrowheads="1" noTextEdit="1"/>
          </p:cNvSpPr>
          <p:nvPr>
            <p:ph type="sldImg"/>
          </p:nvPr>
        </p:nvSpPr>
        <p:spPr>
          <a:ln/>
        </p:spPr>
      </p:sp>
      <p:sp>
        <p:nvSpPr>
          <p:cNvPr id="4754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ECD953C1-909D-421C-A54C-CE0E54FD4D02}" type="slidenum">
              <a:rPr lang="en-US" altLang="en-US"/>
              <a:pPr/>
              <a:t>14</a:t>
            </a:fld>
            <a:endParaRPr lang="en-US" altLang="en-US"/>
          </a:p>
        </p:txBody>
      </p:sp>
      <p:sp>
        <p:nvSpPr>
          <p:cNvPr id="4755458" name="Rectangle 2"/>
          <p:cNvSpPr>
            <a:spLocks noGrp="1" noRot="1" noChangeAspect="1" noChangeArrowheads="1" noTextEdit="1"/>
          </p:cNvSpPr>
          <p:nvPr>
            <p:ph type="sldImg"/>
          </p:nvPr>
        </p:nvSpPr>
        <p:spPr>
          <a:ln/>
        </p:spPr>
      </p:sp>
      <p:sp>
        <p:nvSpPr>
          <p:cNvPr id="47554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87E44C1E-AC8C-4C48-96F6-0C540D827E0C}" type="slidenum">
              <a:rPr lang="en-US" altLang="en-US"/>
              <a:pPr/>
              <a:t>15</a:t>
            </a:fld>
            <a:endParaRPr lang="en-US" altLang="en-US"/>
          </a:p>
        </p:txBody>
      </p:sp>
      <p:sp>
        <p:nvSpPr>
          <p:cNvPr id="4756482" name="Rectangle 2"/>
          <p:cNvSpPr>
            <a:spLocks noGrp="1" noRot="1" noChangeAspect="1" noChangeArrowheads="1" noTextEdit="1"/>
          </p:cNvSpPr>
          <p:nvPr>
            <p:ph type="sldImg"/>
          </p:nvPr>
        </p:nvSpPr>
        <p:spPr>
          <a:ln/>
        </p:spPr>
      </p:sp>
      <p:sp>
        <p:nvSpPr>
          <p:cNvPr id="47564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ABB4BA22-25B4-4058-85A1-F3D6267C7FF6}" type="slidenum">
              <a:rPr lang="en-US" altLang="en-US"/>
              <a:pPr/>
              <a:t>16</a:t>
            </a:fld>
            <a:endParaRPr lang="en-US" altLang="en-US"/>
          </a:p>
        </p:txBody>
      </p:sp>
      <p:sp>
        <p:nvSpPr>
          <p:cNvPr id="4757506" name="Rectangle 2"/>
          <p:cNvSpPr>
            <a:spLocks noGrp="1" noRot="1" noChangeAspect="1" noChangeArrowheads="1" noTextEdit="1"/>
          </p:cNvSpPr>
          <p:nvPr>
            <p:ph type="sldImg"/>
          </p:nvPr>
        </p:nvSpPr>
        <p:spPr>
          <a:ln/>
        </p:spPr>
      </p:sp>
      <p:sp>
        <p:nvSpPr>
          <p:cNvPr id="47575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547407D2-B042-4081-B80B-8DCE0818AF49}" type="slidenum">
              <a:rPr lang="en-US" altLang="en-US"/>
              <a:pPr/>
              <a:t>17</a:t>
            </a:fld>
            <a:endParaRPr lang="en-US" altLang="en-US"/>
          </a:p>
        </p:txBody>
      </p:sp>
      <p:sp>
        <p:nvSpPr>
          <p:cNvPr id="4758530" name="Rectangle 2"/>
          <p:cNvSpPr>
            <a:spLocks noGrp="1" noRot="1" noChangeAspect="1" noChangeArrowheads="1" noTextEdit="1"/>
          </p:cNvSpPr>
          <p:nvPr>
            <p:ph type="sldImg"/>
          </p:nvPr>
        </p:nvSpPr>
        <p:spPr>
          <a:ln/>
        </p:spPr>
      </p:sp>
      <p:sp>
        <p:nvSpPr>
          <p:cNvPr id="4758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378C5A29-A342-4274-8BD8-ABAC48254BD5}" type="slidenum">
              <a:rPr lang="en-US" altLang="en-US"/>
              <a:pPr/>
              <a:t>18</a:t>
            </a:fld>
            <a:endParaRPr lang="en-US" altLang="en-US"/>
          </a:p>
        </p:txBody>
      </p:sp>
      <p:sp>
        <p:nvSpPr>
          <p:cNvPr id="4759554" name="Rectangle 2"/>
          <p:cNvSpPr>
            <a:spLocks noGrp="1" noRot="1" noChangeAspect="1" noChangeArrowheads="1" noTextEdit="1"/>
          </p:cNvSpPr>
          <p:nvPr>
            <p:ph type="sldImg"/>
          </p:nvPr>
        </p:nvSpPr>
        <p:spPr>
          <a:ln/>
        </p:spPr>
      </p:sp>
      <p:sp>
        <p:nvSpPr>
          <p:cNvPr id="47595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4C7B8E5E-7E0E-4580-B20C-5DBDD25E4EA4}" type="slidenum">
              <a:rPr lang="en-US" altLang="en-US"/>
              <a:pPr/>
              <a:t>19</a:t>
            </a:fld>
            <a:endParaRPr lang="en-US" altLang="en-US"/>
          </a:p>
        </p:txBody>
      </p:sp>
      <p:sp>
        <p:nvSpPr>
          <p:cNvPr id="4760578" name="Rectangle 2"/>
          <p:cNvSpPr>
            <a:spLocks noGrp="1" noRot="1" noChangeAspect="1" noChangeArrowheads="1" noTextEdit="1"/>
          </p:cNvSpPr>
          <p:nvPr>
            <p:ph type="sldImg"/>
          </p:nvPr>
        </p:nvSpPr>
        <p:spPr>
          <a:ln/>
        </p:spPr>
      </p:sp>
      <p:sp>
        <p:nvSpPr>
          <p:cNvPr id="47605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FA304FB8-6FF7-4EEC-8D84-24C192BA138F}" type="slidenum">
              <a:rPr lang="en-US" altLang="en-US"/>
              <a:pPr/>
              <a:t>20</a:t>
            </a:fld>
            <a:endParaRPr lang="en-US" altLang="en-US"/>
          </a:p>
        </p:txBody>
      </p:sp>
      <p:sp>
        <p:nvSpPr>
          <p:cNvPr id="4761602" name="Rectangle 2"/>
          <p:cNvSpPr>
            <a:spLocks noGrp="1" noRot="1" noChangeAspect="1" noChangeArrowheads="1" noTextEdit="1"/>
          </p:cNvSpPr>
          <p:nvPr>
            <p:ph type="sldImg"/>
          </p:nvPr>
        </p:nvSpPr>
        <p:spPr>
          <a:ln/>
        </p:spPr>
      </p:sp>
      <p:sp>
        <p:nvSpPr>
          <p:cNvPr id="47616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E1711F4D-68DC-4348-8BE0-D89F9FCA4E2D}" type="slidenum">
              <a:rPr lang="en-US" altLang="en-US"/>
              <a:pPr/>
              <a:t>21</a:t>
            </a:fld>
            <a:endParaRPr lang="en-US" altLang="en-US"/>
          </a:p>
        </p:txBody>
      </p:sp>
      <p:sp>
        <p:nvSpPr>
          <p:cNvPr id="4762626" name="Rectangle 2"/>
          <p:cNvSpPr>
            <a:spLocks noGrp="1" noRot="1" noChangeAspect="1" noChangeArrowheads="1" noTextEdit="1"/>
          </p:cNvSpPr>
          <p:nvPr>
            <p:ph type="sldImg"/>
          </p:nvPr>
        </p:nvSpPr>
        <p:spPr>
          <a:ln/>
        </p:spPr>
      </p:sp>
      <p:sp>
        <p:nvSpPr>
          <p:cNvPr id="47626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70B8AE11-53B8-4857-AA05-7A5127AC2043}" type="slidenum">
              <a:rPr lang="en-US" altLang="en-US"/>
              <a:pPr/>
              <a:t>3</a:t>
            </a:fld>
            <a:endParaRPr lang="en-US" altLang="en-US"/>
          </a:p>
        </p:txBody>
      </p:sp>
      <p:sp>
        <p:nvSpPr>
          <p:cNvPr id="4751362" name="Rectangle 1026"/>
          <p:cNvSpPr>
            <a:spLocks noGrp="1" noRot="1" noChangeAspect="1" noChangeArrowheads="1" noTextEdit="1"/>
          </p:cNvSpPr>
          <p:nvPr>
            <p:ph type="sldImg"/>
          </p:nvPr>
        </p:nvSpPr>
        <p:spPr>
          <a:ln/>
        </p:spPr>
      </p:sp>
      <p:sp>
        <p:nvSpPr>
          <p:cNvPr id="4751363"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52420243-5282-483D-8136-1069EAC2A0F5}" type="slidenum">
              <a:rPr lang="en-US" altLang="en-US"/>
              <a:pPr/>
              <a:t>22</a:t>
            </a:fld>
            <a:endParaRPr lang="en-US" altLang="en-US"/>
          </a:p>
        </p:txBody>
      </p:sp>
      <p:sp>
        <p:nvSpPr>
          <p:cNvPr id="4763650" name="Rectangle 2"/>
          <p:cNvSpPr>
            <a:spLocks noGrp="1" noRot="1" noChangeAspect="1" noChangeArrowheads="1" noTextEdit="1"/>
          </p:cNvSpPr>
          <p:nvPr>
            <p:ph type="sldImg"/>
          </p:nvPr>
        </p:nvSpPr>
        <p:spPr>
          <a:ln/>
        </p:spPr>
      </p:sp>
      <p:sp>
        <p:nvSpPr>
          <p:cNvPr id="47636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D143E08D-D3C4-4E4B-8931-CA1C88761DCA}" type="slidenum">
              <a:rPr lang="en-US" altLang="en-US"/>
              <a:pPr/>
              <a:t>23</a:t>
            </a:fld>
            <a:endParaRPr lang="en-US" altLang="en-US"/>
          </a:p>
        </p:txBody>
      </p:sp>
      <p:sp>
        <p:nvSpPr>
          <p:cNvPr id="4764674" name="Rectangle 2"/>
          <p:cNvSpPr>
            <a:spLocks noGrp="1" noRot="1" noChangeAspect="1" noChangeArrowheads="1" noTextEdit="1"/>
          </p:cNvSpPr>
          <p:nvPr>
            <p:ph type="sldImg"/>
          </p:nvPr>
        </p:nvSpPr>
        <p:spPr>
          <a:ln/>
        </p:spPr>
      </p:sp>
      <p:sp>
        <p:nvSpPr>
          <p:cNvPr id="47646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6BBBEDB2-1634-4C37-B911-8E189D7AC0A5}" type="slidenum">
              <a:rPr lang="en-US" altLang="en-US"/>
              <a:pPr/>
              <a:t>24</a:t>
            </a:fld>
            <a:endParaRPr lang="en-US" altLang="en-US"/>
          </a:p>
        </p:txBody>
      </p:sp>
      <p:sp>
        <p:nvSpPr>
          <p:cNvPr id="4765698" name="Rectangle 2"/>
          <p:cNvSpPr>
            <a:spLocks noGrp="1" noRot="1" noChangeAspect="1" noChangeArrowheads="1" noTextEdit="1"/>
          </p:cNvSpPr>
          <p:nvPr>
            <p:ph type="sldImg"/>
          </p:nvPr>
        </p:nvSpPr>
        <p:spPr>
          <a:ln/>
        </p:spPr>
      </p:sp>
      <p:sp>
        <p:nvSpPr>
          <p:cNvPr id="47656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7DC59F3E-EC6E-4A4B-AB2D-20EB0FBB6EBB}" type="slidenum">
              <a:rPr lang="en-US" altLang="en-US"/>
              <a:pPr/>
              <a:t>25</a:t>
            </a:fld>
            <a:endParaRPr lang="en-US" altLang="en-US"/>
          </a:p>
        </p:txBody>
      </p:sp>
      <p:sp>
        <p:nvSpPr>
          <p:cNvPr id="4766722" name="Rectangle 2"/>
          <p:cNvSpPr>
            <a:spLocks noGrp="1" noRot="1" noChangeAspect="1" noChangeArrowheads="1" noTextEdit="1"/>
          </p:cNvSpPr>
          <p:nvPr>
            <p:ph type="sldImg"/>
          </p:nvPr>
        </p:nvSpPr>
        <p:spPr>
          <a:ln/>
        </p:spPr>
      </p:sp>
      <p:sp>
        <p:nvSpPr>
          <p:cNvPr id="4766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CF310A38-FF92-4636-B101-C0CB759D56D6}" type="slidenum">
              <a:rPr lang="en-US" altLang="en-US"/>
              <a:pPr/>
              <a:t>26</a:t>
            </a:fld>
            <a:endParaRPr lang="en-US" altLang="en-US"/>
          </a:p>
        </p:txBody>
      </p:sp>
      <p:sp>
        <p:nvSpPr>
          <p:cNvPr id="4767746" name="Rectangle 2"/>
          <p:cNvSpPr>
            <a:spLocks noGrp="1" noRot="1" noChangeAspect="1" noChangeArrowheads="1" noTextEdit="1"/>
          </p:cNvSpPr>
          <p:nvPr>
            <p:ph type="sldImg"/>
          </p:nvPr>
        </p:nvSpPr>
        <p:spPr>
          <a:ln/>
        </p:spPr>
      </p:sp>
      <p:sp>
        <p:nvSpPr>
          <p:cNvPr id="4767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9CDDAD8D-3AE0-43DB-947A-C9F772707F8C}" type="slidenum">
              <a:rPr lang="en-US" altLang="en-US"/>
              <a:pPr/>
              <a:t>27</a:t>
            </a:fld>
            <a:endParaRPr lang="en-US" altLang="en-US"/>
          </a:p>
        </p:txBody>
      </p:sp>
      <p:sp>
        <p:nvSpPr>
          <p:cNvPr id="4768770" name="Rectangle 2"/>
          <p:cNvSpPr>
            <a:spLocks noGrp="1" noRot="1" noChangeAspect="1" noChangeArrowheads="1" noTextEdit="1"/>
          </p:cNvSpPr>
          <p:nvPr>
            <p:ph type="sldImg"/>
          </p:nvPr>
        </p:nvSpPr>
        <p:spPr>
          <a:ln/>
        </p:spPr>
      </p:sp>
      <p:sp>
        <p:nvSpPr>
          <p:cNvPr id="4768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BC989A32-C1A2-449A-99B9-268EBB1D9861}" type="slidenum">
              <a:rPr lang="en-US" altLang="en-US"/>
              <a:pPr/>
              <a:t>28</a:t>
            </a:fld>
            <a:endParaRPr lang="en-US" altLang="en-US"/>
          </a:p>
        </p:txBody>
      </p:sp>
      <p:sp>
        <p:nvSpPr>
          <p:cNvPr id="4769794" name="Rectangle 2"/>
          <p:cNvSpPr>
            <a:spLocks noGrp="1" noRot="1" noChangeAspect="1" noChangeArrowheads="1" noTextEdit="1"/>
          </p:cNvSpPr>
          <p:nvPr>
            <p:ph type="sldImg"/>
          </p:nvPr>
        </p:nvSpPr>
        <p:spPr>
          <a:ln/>
        </p:spPr>
      </p:sp>
      <p:sp>
        <p:nvSpPr>
          <p:cNvPr id="4769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BC989A32-C1A2-449A-99B9-268EBB1D9861}" type="slidenum">
              <a:rPr lang="en-US" altLang="en-US"/>
              <a:pPr/>
              <a:t>32</a:t>
            </a:fld>
            <a:endParaRPr lang="en-US" altLang="en-US"/>
          </a:p>
        </p:txBody>
      </p:sp>
      <p:sp>
        <p:nvSpPr>
          <p:cNvPr id="4769794" name="Rectangle 2"/>
          <p:cNvSpPr>
            <a:spLocks noGrp="1" noRot="1" noChangeAspect="1" noChangeArrowheads="1" noTextEdit="1"/>
          </p:cNvSpPr>
          <p:nvPr>
            <p:ph type="sldImg"/>
          </p:nvPr>
        </p:nvSpPr>
        <p:spPr>
          <a:ln/>
        </p:spPr>
      </p:sp>
      <p:sp>
        <p:nvSpPr>
          <p:cNvPr id="4769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43488FF6-524F-4296-9163-474AB8A678DF}" type="slidenum">
              <a:rPr lang="en-US" altLang="en-US"/>
              <a:pPr/>
              <a:t>33</a:t>
            </a:fld>
            <a:endParaRPr lang="en-US" altLang="en-US"/>
          </a:p>
        </p:txBody>
      </p:sp>
      <p:sp>
        <p:nvSpPr>
          <p:cNvPr id="4770818" name="Rectangle 2"/>
          <p:cNvSpPr>
            <a:spLocks noGrp="1" noRot="1" noChangeAspect="1" noChangeArrowheads="1" noTextEdit="1"/>
          </p:cNvSpPr>
          <p:nvPr>
            <p:ph type="sldImg"/>
          </p:nvPr>
        </p:nvSpPr>
        <p:spPr>
          <a:ln/>
        </p:spPr>
      </p:sp>
      <p:sp>
        <p:nvSpPr>
          <p:cNvPr id="4770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F9402C17-9EB6-4D36-A353-AB5E05FF2339}" type="slidenum">
              <a:rPr lang="en-US" altLang="en-US"/>
              <a:pPr/>
              <a:t>34</a:t>
            </a:fld>
            <a:endParaRPr lang="en-US" altLang="en-US"/>
          </a:p>
        </p:txBody>
      </p:sp>
      <p:sp>
        <p:nvSpPr>
          <p:cNvPr id="4771842" name="Rectangle 2"/>
          <p:cNvSpPr>
            <a:spLocks noGrp="1" noRot="1" noChangeAspect="1" noChangeArrowheads="1" noTextEdit="1"/>
          </p:cNvSpPr>
          <p:nvPr>
            <p:ph type="sldImg"/>
          </p:nvPr>
        </p:nvSpPr>
        <p:spPr>
          <a:ln/>
        </p:spPr>
      </p:sp>
      <p:sp>
        <p:nvSpPr>
          <p:cNvPr id="4771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ED8EA70B-7381-4E79-92A3-46A2AECC2FF1}" type="slidenum">
              <a:rPr lang="en-US" altLang="en-US"/>
              <a:pPr/>
              <a:t>4</a:t>
            </a:fld>
            <a:endParaRPr lang="en-US" altLang="en-US"/>
          </a:p>
        </p:txBody>
      </p:sp>
      <p:sp>
        <p:nvSpPr>
          <p:cNvPr id="4752386" name="Rectangle 1026"/>
          <p:cNvSpPr>
            <a:spLocks noGrp="1" noRot="1" noChangeAspect="1" noChangeArrowheads="1" noTextEdit="1"/>
          </p:cNvSpPr>
          <p:nvPr>
            <p:ph type="sldImg"/>
          </p:nvPr>
        </p:nvSpPr>
        <p:spPr>
          <a:ln/>
        </p:spPr>
      </p:sp>
      <p:sp>
        <p:nvSpPr>
          <p:cNvPr id="4752387"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44683E0F-35F4-4208-9D96-3FF69F5BBDDA}" type="slidenum">
              <a:rPr lang="en-US" altLang="en-US"/>
              <a:pPr/>
              <a:t>35</a:t>
            </a:fld>
            <a:endParaRPr lang="en-US" altLang="en-US"/>
          </a:p>
        </p:txBody>
      </p:sp>
      <p:sp>
        <p:nvSpPr>
          <p:cNvPr id="4772866" name="Rectangle 2"/>
          <p:cNvSpPr>
            <a:spLocks noGrp="1" noRot="1" noChangeAspect="1" noChangeArrowheads="1" noTextEdit="1"/>
          </p:cNvSpPr>
          <p:nvPr>
            <p:ph type="sldImg"/>
          </p:nvPr>
        </p:nvSpPr>
        <p:spPr>
          <a:ln/>
        </p:spPr>
      </p:sp>
      <p:sp>
        <p:nvSpPr>
          <p:cNvPr id="47728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CEFD911C-6F99-466C-9D75-F0CDA4D0F1DE}" type="slidenum">
              <a:rPr lang="en-US" altLang="en-US"/>
              <a:pPr/>
              <a:t>36</a:t>
            </a:fld>
            <a:endParaRPr lang="en-US" altLang="en-US"/>
          </a:p>
        </p:txBody>
      </p:sp>
      <p:sp>
        <p:nvSpPr>
          <p:cNvPr id="4773890" name="Rectangle 2"/>
          <p:cNvSpPr>
            <a:spLocks noGrp="1" noRot="1" noChangeAspect="1" noChangeArrowheads="1" noTextEdit="1"/>
          </p:cNvSpPr>
          <p:nvPr>
            <p:ph type="sldImg"/>
          </p:nvPr>
        </p:nvSpPr>
        <p:spPr>
          <a:ln/>
        </p:spPr>
      </p:sp>
      <p:sp>
        <p:nvSpPr>
          <p:cNvPr id="47738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312C9BC8-88D4-4AFF-9938-240AD63E355A}" type="slidenum">
              <a:rPr lang="en-US" altLang="en-US"/>
              <a:pPr/>
              <a:t>37</a:t>
            </a:fld>
            <a:endParaRPr lang="en-US" altLang="en-US"/>
          </a:p>
        </p:txBody>
      </p:sp>
      <p:sp>
        <p:nvSpPr>
          <p:cNvPr id="4774914" name="Rectangle 2"/>
          <p:cNvSpPr>
            <a:spLocks noGrp="1" noRot="1" noChangeAspect="1" noChangeArrowheads="1" noTextEdit="1"/>
          </p:cNvSpPr>
          <p:nvPr>
            <p:ph type="sldImg"/>
          </p:nvPr>
        </p:nvSpPr>
        <p:spPr>
          <a:ln/>
        </p:spPr>
      </p:sp>
      <p:sp>
        <p:nvSpPr>
          <p:cNvPr id="47749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8BDC89DF-092D-4503-92FB-F494A9A37674}" type="slidenum">
              <a:rPr lang="en-US" altLang="en-US"/>
              <a:pPr/>
              <a:t>38</a:t>
            </a:fld>
            <a:endParaRPr lang="en-US" altLang="en-US"/>
          </a:p>
        </p:txBody>
      </p:sp>
      <p:sp>
        <p:nvSpPr>
          <p:cNvPr id="4775938" name="Rectangle 2"/>
          <p:cNvSpPr>
            <a:spLocks noGrp="1" noRot="1" noChangeAspect="1" noChangeArrowheads="1" noTextEdit="1"/>
          </p:cNvSpPr>
          <p:nvPr>
            <p:ph type="sldImg"/>
          </p:nvPr>
        </p:nvSpPr>
        <p:spPr>
          <a:ln/>
        </p:spPr>
      </p:sp>
      <p:sp>
        <p:nvSpPr>
          <p:cNvPr id="47759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64E6D961-21B8-455E-ACEF-62A7A02239F9}" type="slidenum">
              <a:rPr lang="en-US" altLang="en-US"/>
              <a:pPr/>
              <a:t>39</a:t>
            </a:fld>
            <a:endParaRPr lang="en-US" altLang="en-US"/>
          </a:p>
        </p:txBody>
      </p:sp>
      <p:sp>
        <p:nvSpPr>
          <p:cNvPr id="4776962" name="Rectangle 2"/>
          <p:cNvSpPr>
            <a:spLocks noGrp="1" noRot="1" noChangeAspect="1" noChangeArrowheads="1" noTextEdit="1"/>
          </p:cNvSpPr>
          <p:nvPr>
            <p:ph type="sldImg"/>
          </p:nvPr>
        </p:nvSpPr>
        <p:spPr>
          <a:ln/>
        </p:spPr>
      </p:sp>
      <p:sp>
        <p:nvSpPr>
          <p:cNvPr id="47769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5BEADD63-C0E0-4ABA-B36D-18836DC02BB5}" type="slidenum">
              <a:rPr lang="en-US" altLang="en-US"/>
              <a:pPr/>
              <a:t>40</a:t>
            </a:fld>
            <a:endParaRPr lang="en-US" altLang="en-US"/>
          </a:p>
        </p:txBody>
      </p:sp>
      <p:sp>
        <p:nvSpPr>
          <p:cNvPr id="4777986" name="Rectangle 2"/>
          <p:cNvSpPr>
            <a:spLocks noGrp="1" noRot="1" noChangeAspect="1" noChangeArrowheads="1" noTextEdit="1"/>
          </p:cNvSpPr>
          <p:nvPr>
            <p:ph type="sldImg"/>
          </p:nvPr>
        </p:nvSpPr>
        <p:spPr>
          <a:ln/>
        </p:spPr>
      </p:sp>
      <p:sp>
        <p:nvSpPr>
          <p:cNvPr id="47779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2EE5AC17-DFF6-4E5B-B5BB-3344FBADB990}" type="slidenum">
              <a:rPr lang="en-US" altLang="en-US"/>
              <a:pPr/>
              <a:t>41</a:t>
            </a:fld>
            <a:endParaRPr lang="en-US" altLang="en-US"/>
          </a:p>
        </p:txBody>
      </p:sp>
      <p:sp>
        <p:nvSpPr>
          <p:cNvPr id="4779010" name="Rectangle 2"/>
          <p:cNvSpPr>
            <a:spLocks noGrp="1" noRot="1" noChangeAspect="1" noChangeArrowheads="1" noTextEdit="1"/>
          </p:cNvSpPr>
          <p:nvPr>
            <p:ph type="sldImg"/>
          </p:nvPr>
        </p:nvSpPr>
        <p:spPr>
          <a:ln/>
        </p:spPr>
      </p:sp>
      <p:sp>
        <p:nvSpPr>
          <p:cNvPr id="47790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D4948517-B4B9-4C53-BCDD-2D9699A21377}" type="slidenum">
              <a:rPr lang="en-US" altLang="en-US"/>
              <a:pPr/>
              <a:t>42</a:t>
            </a:fld>
            <a:endParaRPr lang="en-US" altLang="en-US"/>
          </a:p>
        </p:txBody>
      </p:sp>
      <p:sp>
        <p:nvSpPr>
          <p:cNvPr id="4780034" name="Rectangle 2"/>
          <p:cNvSpPr>
            <a:spLocks noGrp="1" noRot="1" noChangeAspect="1" noChangeArrowheads="1" noTextEdit="1"/>
          </p:cNvSpPr>
          <p:nvPr>
            <p:ph type="sldImg"/>
          </p:nvPr>
        </p:nvSpPr>
        <p:spPr>
          <a:ln/>
        </p:spPr>
      </p:sp>
      <p:sp>
        <p:nvSpPr>
          <p:cNvPr id="47800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15CAE55B-5A20-430E-8375-FEBD91BC1AF1}" type="slidenum">
              <a:rPr lang="en-US" altLang="en-US"/>
              <a:pPr/>
              <a:t>43</a:t>
            </a:fld>
            <a:endParaRPr lang="en-US" altLang="en-US"/>
          </a:p>
        </p:txBody>
      </p:sp>
      <p:sp>
        <p:nvSpPr>
          <p:cNvPr id="4781058" name="Rectangle 2"/>
          <p:cNvSpPr>
            <a:spLocks noGrp="1" noRot="1" noChangeAspect="1" noChangeArrowheads="1" noTextEdit="1"/>
          </p:cNvSpPr>
          <p:nvPr>
            <p:ph type="sldImg"/>
          </p:nvPr>
        </p:nvSpPr>
        <p:spPr>
          <a:ln/>
        </p:spPr>
      </p:sp>
      <p:sp>
        <p:nvSpPr>
          <p:cNvPr id="4781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0BB97340-5D10-4083-840B-BC1A51761D72}" type="slidenum">
              <a:rPr lang="en-US" altLang="en-US"/>
              <a:pPr/>
              <a:t>44</a:t>
            </a:fld>
            <a:endParaRPr lang="en-US" altLang="en-US"/>
          </a:p>
        </p:txBody>
      </p:sp>
      <p:sp>
        <p:nvSpPr>
          <p:cNvPr id="4782082" name="Rectangle 2"/>
          <p:cNvSpPr>
            <a:spLocks noGrp="1" noRot="1" noChangeAspect="1" noChangeArrowheads="1" noTextEdit="1"/>
          </p:cNvSpPr>
          <p:nvPr>
            <p:ph type="sldImg"/>
          </p:nvPr>
        </p:nvSpPr>
        <p:spPr>
          <a:ln/>
        </p:spPr>
      </p:sp>
      <p:sp>
        <p:nvSpPr>
          <p:cNvPr id="47820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21D08-22B9-4C1A-9322-6EE81A3DC64F}" type="slidenum">
              <a:rPr lang="en-US" smtClean="0"/>
              <a:pPr/>
              <a:t>5</a:t>
            </a:fld>
            <a:endParaRPr lang="en-US"/>
          </a:p>
        </p:txBody>
      </p:sp>
    </p:spTree>
    <p:extLst>
      <p:ext uri="{BB962C8B-B14F-4D97-AF65-F5344CB8AC3E}">
        <p14:creationId xmlns:p14="http://schemas.microsoft.com/office/powerpoint/2010/main" val="4256293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BE57033D-FD07-407E-8781-2852FB8DE0E5}" type="slidenum">
              <a:rPr lang="en-US" altLang="en-US"/>
              <a:pPr/>
              <a:t>45</a:t>
            </a:fld>
            <a:endParaRPr lang="en-US" altLang="en-US"/>
          </a:p>
        </p:txBody>
      </p:sp>
      <p:sp>
        <p:nvSpPr>
          <p:cNvPr id="4783106" name="Rectangle 2"/>
          <p:cNvSpPr>
            <a:spLocks noGrp="1" noRot="1" noChangeAspect="1" noChangeArrowheads="1" noTextEdit="1"/>
          </p:cNvSpPr>
          <p:nvPr>
            <p:ph type="sldImg"/>
          </p:nvPr>
        </p:nvSpPr>
        <p:spPr>
          <a:ln/>
        </p:spPr>
      </p:sp>
      <p:sp>
        <p:nvSpPr>
          <p:cNvPr id="47831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39142B4E-A01E-4FC0-825C-18F5261FE8BD}" type="slidenum">
              <a:rPr lang="en-US" altLang="en-US"/>
              <a:pPr/>
              <a:t>46</a:t>
            </a:fld>
            <a:endParaRPr lang="en-US" altLang="en-US"/>
          </a:p>
        </p:txBody>
      </p:sp>
      <p:sp>
        <p:nvSpPr>
          <p:cNvPr id="4784130" name="Rectangle 2"/>
          <p:cNvSpPr>
            <a:spLocks noGrp="1" noRot="1" noChangeAspect="1" noChangeArrowheads="1" noTextEdit="1"/>
          </p:cNvSpPr>
          <p:nvPr>
            <p:ph type="sldImg"/>
          </p:nvPr>
        </p:nvSpPr>
        <p:spPr>
          <a:ln/>
        </p:spPr>
      </p:sp>
      <p:sp>
        <p:nvSpPr>
          <p:cNvPr id="47841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E1F41887-9BA3-4D4F-8EFB-8A9048F40A74}" type="slidenum">
              <a:rPr lang="en-US" altLang="en-US"/>
              <a:pPr/>
              <a:t>47</a:t>
            </a:fld>
            <a:endParaRPr lang="en-US" altLang="en-US"/>
          </a:p>
        </p:txBody>
      </p:sp>
      <p:sp>
        <p:nvSpPr>
          <p:cNvPr id="4785154" name="Rectangle 2"/>
          <p:cNvSpPr>
            <a:spLocks noGrp="1" noRot="1" noChangeAspect="1" noChangeArrowheads="1" noTextEdit="1"/>
          </p:cNvSpPr>
          <p:nvPr>
            <p:ph type="sldImg"/>
          </p:nvPr>
        </p:nvSpPr>
        <p:spPr>
          <a:ln/>
        </p:spPr>
      </p:sp>
      <p:sp>
        <p:nvSpPr>
          <p:cNvPr id="4785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B65A1150-EF4F-48CA-AF28-31599825D230}" type="slidenum">
              <a:rPr lang="en-US" altLang="en-US"/>
              <a:pPr/>
              <a:t>48</a:t>
            </a:fld>
            <a:endParaRPr lang="en-US" altLang="en-US"/>
          </a:p>
        </p:txBody>
      </p:sp>
      <p:sp>
        <p:nvSpPr>
          <p:cNvPr id="4786178" name="Rectangle 2"/>
          <p:cNvSpPr>
            <a:spLocks noGrp="1" noRot="1" noChangeAspect="1" noChangeArrowheads="1" noTextEdit="1"/>
          </p:cNvSpPr>
          <p:nvPr>
            <p:ph type="sldImg"/>
          </p:nvPr>
        </p:nvSpPr>
        <p:spPr>
          <a:ln/>
        </p:spPr>
      </p:sp>
      <p:sp>
        <p:nvSpPr>
          <p:cNvPr id="4786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F745FB10-02EC-4866-9000-86609EB83D36}" type="slidenum">
              <a:rPr lang="en-US" altLang="en-US"/>
              <a:pPr/>
              <a:t>49</a:t>
            </a:fld>
            <a:endParaRPr lang="en-US" altLang="en-US"/>
          </a:p>
        </p:txBody>
      </p:sp>
      <p:sp>
        <p:nvSpPr>
          <p:cNvPr id="4787202" name="Rectangle 2"/>
          <p:cNvSpPr>
            <a:spLocks noGrp="1" noRot="1" noChangeAspect="1" noChangeArrowheads="1" noTextEdit="1"/>
          </p:cNvSpPr>
          <p:nvPr>
            <p:ph type="sldImg"/>
          </p:nvPr>
        </p:nvSpPr>
        <p:spPr>
          <a:ln/>
        </p:spPr>
      </p:sp>
      <p:sp>
        <p:nvSpPr>
          <p:cNvPr id="4787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DF5CC0C0-894B-475F-9029-C17125B68B0C}" type="slidenum">
              <a:rPr lang="en-US" altLang="en-US"/>
              <a:pPr/>
              <a:t>50</a:t>
            </a:fld>
            <a:endParaRPr lang="en-US" altLang="en-US"/>
          </a:p>
        </p:txBody>
      </p:sp>
      <p:sp>
        <p:nvSpPr>
          <p:cNvPr id="4788226" name="Rectangle 2"/>
          <p:cNvSpPr>
            <a:spLocks noGrp="1" noRot="1" noChangeAspect="1" noChangeArrowheads="1" noTextEdit="1"/>
          </p:cNvSpPr>
          <p:nvPr>
            <p:ph type="sldImg"/>
          </p:nvPr>
        </p:nvSpPr>
        <p:spPr>
          <a:ln/>
        </p:spPr>
      </p:sp>
      <p:sp>
        <p:nvSpPr>
          <p:cNvPr id="47882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73A476BF-2E7A-4EA4-BD78-DBF1447CEA12}" type="slidenum">
              <a:rPr lang="en-US" altLang="en-US"/>
              <a:pPr/>
              <a:t>51</a:t>
            </a:fld>
            <a:endParaRPr lang="en-US" altLang="en-US"/>
          </a:p>
        </p:txBody>
      </p:sp>
      <p:sp>
        <p:nvSpPr>
          <p:cNvPr id="4789250" name="Rectangle 2"/>
          <p:cNvSpPr>
            <a:spLocks noGrp="1" noRot="1" noChangeAspect="1" noChangeArrowheads="1" noTextEdit="1"/>
          </p:cNvSpPr>
          <p:nvPr>
            <p:ph type="sldImg"/>
          </p:nvPr>
        </p:nvSpPr>
        <p:spPr>
          <a:ln/>
        </p:spPr>
      </p:sp>
      <p:sp>
        <p:nvSpPr>
          <p:cNvPr id="4789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60885C1C-C87B-4959-A735-6896EB087E41}" type="slidenum">
              <a:rPr lang="en-US" altLang="en-US"/>
              <a:pPr/>
              <a:t>52</a:t>
            </a:fld>
            <a:endParaRPr lang="en-US" altLang="en-US"/>
          </a:p>
        </p:txBody>
      </p:sp>
      <p:sp>
        <p:nvSpPr>
          <p:cNvPr id="4790274" name="Rectangle 2"/>
          <p:cNvSpPr>
            <a:spLocks noGrp="1" noRot="1" noChangeAspect="1" noChangeArrowheads="1" noTextEdit="1"/>
          </p:cNvSpPr>
          <p:nvPr>
            <p:ph type="sldImg"/>
          </p:nvPr>
        </p:nvSpPr>
        <p:spPr>
          <a:ln/>
        </p:spPr>
      </p:sp>
      <p:sp>
        <p:nvSpPr>
          <p:cNvPr id="47902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7A87BB0F-E70D-455D-8BB2-D87FFA2760C4}" type="slidenum">
              <a:rPr lang="en-US" altLang="en-US"/>
              <a:pPr/>
              <a:t>53</a:t>
            </a:fld>
            <a:endParaRPr lang="en-US" altLang="en-US"/>
          </a:p>
        </p:txBody>
      </p:sp>
      <p:sp>
        <p:nvSpPr>
          <p:cNvPr id="4791298" name="Rectangle 2"/>
          <p:cNvSpPr>
            <a:spLocks noGrp="1" noRot="1" noChangeAspect="1" noChangeArrowheads="1" noTextEdit="1"/>
          </p:cNvSpPr>
          <p:nvPr>
            <p:ph type="sldImg"/>
          </p:nvPr>
        </p:nvSpPr>
        <p:spPr>
          <a:ln/>
        </p:spPr>
      </p:sp>
      <p:sp>
        <p:nvSpPr>
          <p:cNvPr id="47912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04FE86C2-6112-455D-82FA-87A3D66E1271}" type="slidenum">
              <a:rPr lang="en-US" altLang="en-US"/>
              <a:pPr/>
              <a:t>54</a:t>
            </a:fld>
            <a:endParaRPr lang="en-US" altLang="en-US"/>
          </a:p>
        </p:txBody>
      </p:sp>
      <p:sp>
        <p:nvSpPr>
          <p:cNvPr id="4792322" name="Rectangle 2"/>
          <p:cNvSpPr>
            <a:spLocks noGrp="1" noRot="1" noChangeAspect="1" noChangeArrowheads="1" noTextEdit="1"/>
          </p:cNvSpPr>
          <p:nvPr>
            <p:ph type="sldImg"/>
          </p:nvPr>
        </p:nvSpPr>
        <p:spPr>
          <a:ln/>
        </p:spPr>
      </p:sp>
      <p:sp>
        <p:nvSpPr>
          <p:cNvPr id="47923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ROA as documented by Leonard Richardson and Sam Ruby [10] is a speciﬁc set of guidelines of an implementation of the REST-style architecture. ROAs are based on four concepts:</a:t>
            </a:r>
          </a:p>
          <a:p>
            <a:r>
              <a:rPr lang="en-US" dirty="0" smtClean="0"/>
              <a:t>1. Resources (e.g. the article about REST in the Wikipedia).</a:t>
            </a:r>
          </a:p>
          <a:p>
            <a:r>
              <a:rPr lang="en-US" dirty="0" smtClean="0"/>
              <a:t>2. Their names (URIs). The URI is the name and address of a resource. For </a:t>
            </a:r>
            <a:r>
              <a:rPr lang="en-US" dirty="0" err="1" smtClean="0"/>
              <a:t>example,http</a:t>
            </a:r>
            <a:r>
              <a:rPr lang="en-US" dirty="0" smtClean="0"/>
              <a:t>://www.wikipedia.org/wiki/Representational_State_Transfer.</a:t>
            </a:r>
          </a:p>
          <a:p>
            <a:r>
              <a:rPr lang="en-US" dirty="0" smtClean="0"/>
              <a:t>3. Their representations. A resource is a source of representations</a:t>
            </a:r>
          </a:p>
          <a:p>
            <a:r>
              <a:rPr lang="en-US" dirty="0" smtClean="0"/>
              <a:t>4. The links between them. Normally a hypermedia representation of a resource contains links to other resources.</a:t>
            </a:r>
          </a:p>
          <a:p>
            <a:r>
              <a:rPr lang="en-US" dirty="0" smtClean="0"/>
              <a:t>and four properties:</a:t>
            </a:r>
          </a:p>
          <a:p>
            <a:r>
              <a:rPr lang="en-US" dirty="0" smtClean="0"/>
              <a:t>1. Addressability. Addressable applications expose a URI for every piece of information they might conceivably serve. It makes easy for clients to use Web sites in ways the original designers never imagined.</a:t>
            </a:r>
          </a:p>
          <a:p>
            <a:r>
              <a:rPr lang="en-US" dirty="0" smtClean="0"/>
              <a:t>2. Statelessness. Statelessness means that every HTTP request happens in complete isolation. The server never relies on information from previous requests.</a:t>
            </a:r>
          </a:p>
          <a:p>
            <a:r>
              <a:rPr lang="en-US" dirty="0" smtClean="0"/>
              <a:t>3. Connectedness. A Web service is connected to the extent that you can put the service in different states just by following links and ﬁlling out forms.</a:t>
            </a:r>
          </a:p>
          <a:p>
            <a:r>
              <a:rPr lang="en-US" dirty="0" smtClean="0"/>
              <a:t>4. A uniform interface. In ROAs, HTTP is the uniform interface. GET method to retrieve a representation of a resource, PUT method to a new URI or POST method to an existing URI to create a new resource, PUT method to an existing URI to modify a resource and DELETE method to remove an existing resource. Probably HTTP methods are not a perfect interface but what is important is the uniformity[10]. The point is not that GET is the best name for a read operation, but that GET means “read” across the Web. Given a URI of a resource, everybody knows that to retrieve the resource s/he has to send a GET request to that URI.</a:t>
            </a:r>
            <a:endParaRPr lang="en-US" dirty="0"/>
          </a:p>
        </p:txBody>
      </p:sp>
      <p:sp>
        <p:nvSpPr>
          <p:cNvPr id="4" name="Slide Number Placeholder 3"/>
          <p:cNvSpPr>
            <a:spLocks noGrp="1"/>
          </p:cNvSpPr>
          <p:nvPr>
            <p:ph type="sldNum" sz="quarter" idx="10"/>
          </p:nvPr>
        </p:nvSpPr>
        <p:spPr/>
        <p:txBody>
          <a:bodyPr/>
          <a:lstStyle/>
          <a:p>
            <a:fld id="{39621D08-22B9-4C1A-9322-6EE81A3DC64F}" type="slidenum">
              <a:rPr lang="en-US" smtClean="0"/>
              <a:pPr/>
              <a:t>6</a:t>
            </a:fld>
            <a:endParaRPr lang="en-US"/>
          </a:p>
        </p:txBody>
      </p:sp>
    </p:spTree>
    <p:extLst>
      <p:ext uri="{BB962C8B-B14F-4D97-AF65-F5344CB8AC3E}">
        <p14:creationId xmlns:p14="http://schemas.microsoft.com/office/powerpoint/2010/main" val="16689742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F23DEC46-B4CC-4938-BBF4-7787F0AA83CB}" type="slidenum">
              <a:rPr lang="en-US" altLang="en-US"/>
              <a:pPr/>
              <a:t>55</a:t>
            </a:fld>
            <a:endParaRPr lang="en-US" altLang="en-US"/>
          </a:p>
        </p:txBody>
      </p:sp>
      <p:sp>
        <p:nvSpPr>
          <p:cNvPr id="4793346" name="Rectangle 2"/>
          <p:cNvSpPr>
            <a:spLocks noGrp="1" noRot="1" noChangeAspect="1" noChangeArrowheads="1" noTextEdit="1"/>
          </p:cNvSpPr>
          <p:nvPr>
            <p:ph type="sldImg"/>
          </p:nvPr>
        </p:nvSpPr>
        <p:spPr>
          <a:ln/>
        </p:spPr>
      </p:sp>
      <p:sp>
        <p:nvSpPr>
          <p:cNvPr id="47933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62D4FD8B-0D45-4896-9B23-40F9B7F46C52}" type="slidenum">
              <a:rPr lang="en-US" altLang="en-US"/>
              <a:pPr/>
              <a:t>56</a:t>
            </a:fld>
            <a:endParaRPr lang="en-US" altLang="en-US"/>
          </a:p>
        </p:txBody>
      </p:sp>
      <p:sp>
        <p:nvSpPr>
          <p:cNvPr id="4794370" name="Rectangle 2"/>
          <p:cNvSpPr>
            <a:spLocks noGrp="1" noRot="1" noChangeAspect="1" noChangeArrowheads="1" noTextEdit="1"/>
          </p:cNvSpPr>
          <p:nvPr>
            <p:ph type="sldImg"/>
          </p:nvPr>
        </p:nvSpPr>
        <p:spPr>
          <a:ln/>
        </p:spPr>
      </p:sp>
      <p:sp>
        <p:nvSpPr>
          <p:cNvPr id="47943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084E112B-6C98-49DE-B3AF-BD1C97C71FB1}" type="slidenum">
              <a:rPr lang="en-US" altLang="en-US"/>
              <a:pPr/>
              <a:t>57</a:t>
            </a:fld>
            <a:endParaRPr lang="en-US" altLang="en-US"/>
          </a:p>
        </p:txBody>
      </p:sp>
      <p:sp>
        <p:nvSpPr>
          <p:cNvPr id="4795394" name="Rectangle 2"/>
          <p:cNvSpPr>
            <a:spLocks noGrp="1" noRot="1" noChangeAspect="1" noChangeArrowheads="1" noTextEdit="1"/>
          </p:cNvSpPr>
          <p:nvPr>
            <p:ph type="sldImg"/>
          </p:nvPr>
        </p:nvSpPr>
        <p:spPr>
          <a:ln/>
        </p:spPr>
      </p:sp>
      <p:sp>
        <p:nvSpPr>
          <p:cNvPr id="47953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908B15CA-30C9-4170-A218-A2CEB8E1D5AC}" type="slidenum">
              <a:rPr lang="en-US" altLang="en-US"/>
              <a:pPr/>
              <a:t>58</a:t>
            </a:fld>
            <a:endParaRPr lang="en-US" altLang="en-US"/>
          </a:p>
        </p:txBody>
      </p:sp>
      <p:sp>
        <p:nvSpPr>
          <p:cNvPr id="4796418" name="Rectangle 2"/>
          <p:cNvSpPr>
            <a:spLocks noGrp="1" noRot="1" noChangeAspect="1" noChangeArrowheads="1" noTextEdit="1"/>
          </p:cNvSpPr>
          <p:nvPr>
            <p:ph type="sldImg"/>
          </p:nvPr>
        </p:nvSpPr>
        <p:spPr>
          <a:ln/>
        </p:spPr>
      </p:sp>
      <p:sp>
        <p:nvSpPr>
          <p:cNvPr id="47964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BE131A23-EB2A-4031-A967-7300F8736124}" type="slidenum">
              <a:rPr lang="en-US" altLang="en-US"/>
              <a:pPr/>
              <a:t>59</a:t>
            </a:fld>
            <a:endParaRPr lang="en-US" altLang="en-US"/>
          </a:p>
        </p:txBody>
      </p:sp>
      <p:sp>
        <p:nvSpPr>
          <p:cNvPr id="4797442" name="Rectangle 2"/>
          <p:cNvSpPr>
            <a:spLocks noGrp="1" noRot="1" noChangeAspect="1" noChangeArrowheads="1" noTextEdit="1"/>
          </p:cNvSpPr>
          <p:nvPr>
            <p:ph type="sldImg"/>
          </p:nvPr>
        </p:nvSpPr>
        <p:spPr>
          <a:ln/>
        </p:spPr>
      </p:sp>
      <p:sp>
        <p:nvSpPr>
          <p:cNvPr id="47974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5EF1AA9C-7E6D-4E6F-A95D-899B54C85647}" type="slidenum">
              <a:rPr lang="en-US" altLang="en-US"/>
              <a:pPr/>
              <a:t>60</a:t>
            </a:fld>
            <a:endParaRPr lang="en-US" altLang="en-US"/>
          </a:p>
        </p:txBody>
      </p:sp>
      <p:sp>
        <p:nvSpPr>
          <p:cNvPr id="4798466" name="Rectangle 2"/>
          <p:cNvSpPr>
            <a:spLocks noGrp="1" noRot="1" noChangeAspect="1" noChangeArrowheads="1" noTextEdit="1"/>
          </p:cNvSpPr>
          <p:nvPr>
            <p:ph type="sldImg"/>
          </p:nvPr>
        </p:nvSpPr>
        <p:spPr>
          <a:ln/>
        </p:spPr>
      </p:sp>
      <p:sp>
        <p:nvSpPr>
          <p:cNvPr id="4798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3D234330-D8FD-4052-BE58-F48213636422}" type="slidenum">
              <a:rPr lang="en-US" altLang="en-US"/>
              <a:pPr/>
              <a:t>61</a:t>
            </a:fld>
            <a:endParaRPr lang="en-US" altLang="en-US"/>
          </a:p>
        </p:txBody>
      </p:sp>
      <p:sp>
        <p:nvSpPr>
          <p:cNvPr id="4799490" name="Rectangle 2"/>
          <p:cNvSpPr>
            <a:spLocks noGrp="1" noRot="1" noChangeAspect="1" noChangeArrowheads="1" noTextEdit="1"/>
          </p:cNvSpPr>
          <p:nvPr>
            <p:ph type="sldImg"/>
          </p:nvPr>
        </p:nvSpPr>
        <p:spPr>
          <a:ln/>
        </p:spPr>
      </p:sp>
      <p:sp>
        <p:nvSpPr>
          <p:cNvPr id="47994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30FB2889-563D-4F44-AF06-32B912E5D1DB}" type="slidenum">
              <a:rPr lang="en-US" altLang="en-US"/>
              <a:pPr/>
              <a:t>62</a:t>
            </a:fld>
            <a:endParaRPr lang="en-US" altLang="en-US"/>
          </a:p>
        </p:txBody>
      </p:sp>
      <p:sp>
        <p:nvSpPr>
          <p:cNvPr id="4800514" name="Rectangle 2"/>
          <p:cNvSpPr>
            <a:spLocks noGrp="1" noRot="1" noChangeAspect="1" noChangeArrowheads="1" noTextEdit="1"/>
          </p:cNvSpPr>
          <p:nvPr>
            <p:ph type="sldImg"/>
          </p:nvPr>
        </p:nvSpPr>
        <p:spPr>
          <a:ln/>
        </p:spPr>
      </p:sp>
      <p:sp>
        <p:nvSpPr>
          <p:cNvPr id="48005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3DEDF060-3E73-41A8-9277-19FE313C72E6}" type="slidenum">
              <a:rPr lang="en-US" altLang="en-US"/>
              <a:pPr/>
              <a:t>63</a:t>
            </a:fld>
            <a:endParaRPr lang="en-US" altLang="en-US"/>
          </a:p>
        </p:txBody>
      </p:sp>
      <p:sp>
        <p:nvSpPr>
          <p:cNvPr id="4801538" name="Rectangle 2"/>
          <p:cNvSpPr>
            <a:spLocks noGrp="1" noRot="1" noChangeAspect="1" noChangeArrowheads="1" noTextEdit="1"/>
          </p:cNvSpPr>
          <p:nvPr>
            <p:ph type="sldImg"/>
          </p:nvPr>
        </p:nvSpPr>
        <p:spPr>
          <a:ln/>
        </p:spPr>
      </p:sp>
      <p:sp>
        <p:nvSpPr>
          <p:cNvPr id="48015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E29FC513-BF74-4032-83B5-D57715A52687}" type="slidenum">
              <a:rPr lang="en-US" altLang="en-US"/>
              <a:pPr/>
              <a:t>64</a:t>
            </a:fld>
            <a:endParaRPr lang="en-US" altLang="en-US"/>
          </a:p>
        </p:txBody>
      </p:sp>
      <p:sp>
        <p:nvSpPr>
          <p:cNvPr id="4802562" name="Rectangle 2"/>
          <p:cNvSpPr>
            <a:spLocks noGrp="1" noRot="1" noChangeAspect="1" noChangeArrowheads="1" noTextEdit="1"/>
          </p:cNvSpPr>
          <p:nvPr>
            <p:ph type="sldImg"/>
          </p:nvPr>
        </p:nvSpPr>
        <p:spPr>
          <a:ln/>
        </p:spPr>
      </p:sp>
      <p:sp>
        <p:nvSpPr>
          <p:cNvPr id="48025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21D08-22B9-4C1A-9322-6EE81A3DC64F}" type="slidenum">
              <a:rPr lang="en-US" smtClean="0"/>
              <a:pPr/>
              <a:t>7</a:t>
            </a:fld>
            <a:endParaRPr lang="en-US"/>
          </a:p>
        </p:txBody>
      </p:sp>
    </p:spTree>
    <p:extLst>
      <p:ext uri="{BB962C8B-B14F-4D97-AF65-F5344CB8AC3E}">
        <p14:creationId xmlns:p14="http://schemas.microsoft.com/office/powerpoint/2010/main" val="21500780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BEE277BE-411A-4E8F-BC64-B25B3052028D}" type="slidenum">
              <a:rPr lang="en-US" altLang="en-US"/>
              <a:pPr/>
              <a:t>65</a:t>
            </a:fld>
            <a:endParaRPr lang="en-US" altLang="en-US"/>
          </a:p>
        </p:txBody>
      </p:sp>
      <p:sp>
        <p:nvSpPr>
          <p:cNvPr id="4803586" name="Rectangle 2"/>
          <p:cNvSpPr>
            <a:spLocks noGrp="1" noRot="1" noChangeAspect="1" noChangeArrowheads="1" noTextEdit="1"/>
          </p:cNvSpPr>
          <p:nvPr>
            <p:ph type="sldImg"/>
          </p:nvPr>
        </p:nvSpPr>
        <p:spPr>
          <a:ln/>
        </p:spPr>
      </p:sp>
      <p:sp>
        <p:nvSpPr>
          <p:cNvPr id="48035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524EEA3E-BBA9-467A-B96A-F96517FAE5C0}" type="slidenum">
              <a:rPr lang="en-US" altLang="en-US"/>
              <a:pPr/>
              <a:t>66</a:t>
            </a:fld>
            <a:endParaRPr lang="en-US" altLang="en-US"/>
          </a:p>
        </p:txBody>
      </p:sp>
      <p:sp>
        <p:nvSpPr>
          <p:cNvPr id="4804610" name="Rectangle 2"/>
          <p:cNvSpPr>
            <a:spLocks noGrp="1" noRot="1" noChangeAspect="1" noChangeArrowheads="1" noTextEdit="1"/>
          </p:cNvSpPr>
          <p:nvPr>
            <p:ph type="sldImg"/>
          </p:nvPr>
        </p:nvSpPr>
        <p:spPr>
          <a:ln/>
        </p:spPr>
      </p:sp>
      <p:sp>
        <p:nvSpPr>
          <p:cNvPr id="4804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134414D6-CC52-4E09-9771-0C760A679E72}" type="slidenum">
              <a:rPr lang="en-US" altLang="en-US"/>
              <a:pPr/>
              <a:t>67</a:t>
            </a:fld>
            <a:endParaRPr lang="en-US" altLang="en-US"/>
          </a:p>
        </p:txBody>
      </p:sp>
      <p:sp>
        <p:nvSpPr>
          <p:cNvPr id="4805634" name="Rectangle 2"/>
          <p:cNvSpPr>
            <a:spLocks noGrp="1" noRot="1" noChangeAspect="1" noChangeArrowheads="1" noTextEdit="1"/>
          </p:cNvSpPr>
          <p:nvPr>
            <p:ph type="sldImg"/>
          </p:nvPr>
        </p:nvSpPr>
        <p:spPr>
          <a:ln/>
        </p:spPr>
      </p:sp>
      <p:sp>
        <p:nvSpPr>
          <p:cNvPr id="4805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164AF159-4F7A-4A79-9DB8-3D8A62820863}" type="slidenum">
              <a:rPr lang="en-US" altLang="en-US"/>
              <a:pPr/>
              <a:t>68</a:t>
            </a:fld>
            <a:endParaRPr lang="en-US" altLang="en-US"/>
          </a:p>
        </p:txBody>
      </p:sp>
      <p:sp>
        <p:nvSpPr>
          <p:cNvPr id="4806658" name="Rectangle 2"/>
          <p:cNvSpPr>
            <a:spLocks noGrp="1" noRot="1" noChangeAspect="1" noChangeArrowheads="1" noTextEdit="1"/>
          </p:cNvSpPr>
          <p:nvPr>
            <p:ph type="sldImg"/>
          </p:nvPr>
        </p:nvSpPr>
        <p:spPr>
          <a:ln/>
        </p:spPr>
      </p:sp>
      <p:sp>
        <p:nvSpPr>
          <p:cNvPr id="4806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46A162E8-D9D0-4A5A-BAE8-0CF2F4061491}" type="slidenum">
              <a:rPr lang="en-US" altLang="en-US"/>
              <a:pPr/>
              <a:t>69</a:t>
            </a:fld>
            <a:endParaRPr lang="en-US" altLang="en-US"/>
          </a:p>
        </p:txBody>
      </p:sp>
      <p:sp>
        <p:nvSpPr>
          <p:cNvPr id="4807682" name="Rectangle 2"/>
          <p:cNvSpPr>
            <a:spLocks noGrp="1" noRot="1" noChangeAspect="1" noChangeArrowheads="1" noTextEdit="1"/>
          </p:cNvSpPr>
          <p:nvPr>
            <p:ph type="sldImg"/>
          </p:nvPr>
        </p:nvSpPr>
        <p:spPr>
          <a:ln/>
        </p:spPr>
      </p:sp>
      <p:sp>
        <p:nvSpPr>
          <p:cNvPr id="48076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61531161-9630-4B67-9512-6A069F297AE2}" type="slidenum">
              <a:rPr lang="en-US" altLang="en-US"/>
              <a:pPr/>
              <a:t>70</a:t>
            </a:fld>
            <a:endParaRPr lang="en-US" altLang="en-US"/>
          </a:p>
        </p:txBody>
      </p:sp>
      <p:sp>
        <p:nvSpPr>
          <p:cNvPr id="4808706" name="Rectangle 2"/>
          <p:cNvSpPr>
            <a:spLocks noGrp="1" noRot="1" noChangeAspect="1" noChangeArrowheads="1" noTextEdit="1"/>
          </p:cNvSpPr>
          <p:nvPr>
            <p:ph type="sldImg"/>
          </p:nvPr>
        </p:nvSpPr>
        <p:spPr>
          <a:ln/>
        </p:spPr>
      </p:sp>
      <p:sp>
        <p:nvSpPr>
          <p:cNvPr id="4808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2E5DF3F9-8519-4ABC-B562-6653AA271735}" type="slidenum">
              <a:rPr lang="en-US" altLang="en-US"/>
              <a:pPr/>
              <a:t>71</a:t>
            </a:fld>
            <a:endParaRPr lang="en-US" altLang="en-US"/>
          </a:p>
        </p:txBody>
      </p:sp>
      <p:sp>
        <p:nvSpPr>
          <p:cNvPr id="4809730" name="Rectangle 2"/>
          <p:cNvSpPr>
            <a:spLocks noGrp="1" noRot="1" noChangeAspect="1" noChangeArrowheads="1" noTextEdit="1"/>
          </p:cNvSpPr>
          <p:nvPr>
            <p:ph type="sldImg"/>
          </p:nvPr>
        </p:nvSpPr>
        <p:spPr>
          <a:ln/>
        </p:spPr>
      </p:sp>
      <p:sp>
        <p:nvSpPr>
          <p:cNvPr id="48097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B39B5580-E315-426E-8CB5-4011F1D61BE8}" type="slidenum">
              <a:rPr lang="en-US" altLang="en-US"/>
              <a:pPr/>
              <a:t>72</a:t>
            </a:fld>
            <a:endParaRPr lang="en-US" altLang="en-US"/>
          </a:p>
        </p:txBody>
      </p:sp>
      <p:sp>
        <p:nvSpPr>
          <p:cNvPr id="4810754" name="Rectangle 2"/>
          <p:cNvSpPr>
            <a:spLocks noGrp="1" noRot="1" noChangeAspect="1" noChangeArrowheads="1" noTextEdit="1"/>
          </p:cNvSpPr>
          <p:nvPr>
            <p:ph type="sldImg"/>
          </p:nvPr>
        </p:nvSpPr>
        <p:spPr>
          <a:ln/>
        </p:spPr>
      </p:sp>
      <p:sp>
        <p:nvSpPr>
          <p:cNvPr id="4810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DAEEC7E7-3035-46B6-88CE-FC36A1694DED}" type="slidenum">
              <a:rPr lang="en-US" altLang="en-US"/>
              <a:pPr/>
              <a:t>73</a:t>
            </a:fld>
            <a:endParaRPr lang="en-US" altLang="en-US"/>
          </a:p>
        </p:txBody>
      </p:sp>
      <p:sp>
        <p:nvSpPr>
          <p:cNvPr id="4811778" name="Rectangle 2"/>
          <p:cNvSpPr>
            <a:spLocks noGrp="1" noRot="1" noChangeAspect="1" noChangeArrowheads="1" noTextEdit="1"/>
          </p:cNvSpPr>
          <p:nvPr>
            <p:ph type="sldImg"/>
          </p:nvPr>
        </p:nvSpPr>
        <p:spPr>
          <a:ln/>
        </p:spPr>
      </p:sp>
      <p:sp>
        <p:nvSpPr>
          <p:cNvPr id="48117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Copyright JBoss Group 2002</a:t>
            </a:r>
          </a:p>
        </p:txBody>
      </p:sp>
      <p:sp>
        <p:nvSpPr>
          <p:cNvPr id="7" name="Rectangle 7"/>
          <p:cNvSpPr>
            <a:spLocks noGrp="1" noChangeArrowheads="1"/>
          </p:cNvSpPr>
          <p:nvPr>
            <p:ph type="sldNum" sz="quarter" idx="5"/>
          </p:nvPr>
        </p:nvSpPr>
        <p:spPr>
          <a:ln/>
        </p:spPr>
        <p:txBody>
          <a:bodyPr/>
          <a:lstStyle/>
          <a:p>
            <a:fld id="{9A9162CF-D88B-48F6-AB7D-0FFAE8E08517}" type="slidenum">
              <a:rPr lang="en-US" altLang="en-US"/>
              <a:pPr/>
              <a:t>74</a:t>
            </a:fld>
            <a:endParaRPr lang="en-US" altLang="en-US"/>
          </a:p>
        </p:txBody>
      </p:sp>
      <p:sp>
        <p:nvSpPr>
          <p:cNvPr id="4749314" name="Rectangle 2"/>
          <p:cNvSpPr>
            <a:spLocks noGrp="1" noRot="1" noChangeAspect="1" noChangeArrowheads="1" noTextEdit="1"/>
          </p:cNvSpPr>
          <p:nvPr>
            <p:ph type="sldImg"/>
          </p:nvPr>
        </p:nvSpPr>
        <p:spPr>
          <a:ln/>
        </p:spPr>
      </p:sp>
      <p:sp>
        <p:nvSpPr>
          <p:cNvPr id="47493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Nouns: Know Your URIs</a:t>
            </a: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noun</a:t>
            </a:r>
            <a:r>
              <a:rPr lang="en-US" sz="1200" b="0" i="0" kern="1200" dirty="0" smtClean="0">
                <a:solidFill>
                  <a:schemeClr val="tx1"/>
                </a:solidFill>
                <a:effectLst/>
                <a:latin typeface="+mn-lt"/>
                <a:ea typeface="+mn-ea"/>
                <a:cs typeface="+mn-cs"/>
              </a:rPr>
              <a:t> is an identifier for a resource. This is generally a URL (link to GET the resource) when we talk about REST in HTTP. It might also be a URN (a name for a resource that can be used via HTTP or something else to identify the resource) or another kind of URI (URLs and URNs are often URIs when used as REST nouns). You probably want nouns that uniquely identify (a URI: Unique Resource Identifier) your resource or at least one noun that uniquely identifies the resource, but you might provide nouns that are not unique. For example, I might have an interface identifying the same record with the following nouns:</a:t>
            </a:r>
          </a:p>
          <a:p>
            <a:r>
              <a:rPr lang="en-US" sz="1200" b="0" i="0" kern="1200" dirty="0" smtClean="0">
                <a:solidFill>
                  <a:schemeClr val="tx1"/>
                </a:solidFill>
                <a:effectLst/>
                <a:latin typeface="+mn-lt"/>
                <a:ea typeface="+mn-ea"/>
                <a:cs typeface="+mn-cs"/>
              </a:rPr>
              <a:t>http://example.com/=/model/person/id/157</a:t>
            </a:r>
          </a:p>
          <a:p>
            <a:r>
              <a:rPr lang="en-US" sz="1200" b="0" i="0" kern="1200" dirty="0" smtClean="0">
                <a:solidFill>
                  <a:schemeClr val="tx1"/>
                </a:solidFill>
                <a:effectLst/>
                <a:latin typeface="+mn-lt"/>
                <a:ea typeface="+mn-ea"/>
                <a:cs typeface="+mn-cs"/>
              </a:rPr>
              <a:t>http://example.com/=/model/person/last_name/Hanenkamp</a:t>
            </a:r>
          </a:p>
          <a:p>
            <a:r>
              <a:rPr lang="en-US" sz="1200" b="0" i="0" kern="1200" dirty="0" smtClean="0">
                <a:solidFill>
                  <a:schemeClr val="tx1"/>
                </a:solidFill>
                <a:effectLst/>
                <a:latin typeface="+mn-lt"/>
                <a:ea typeface="+mn-ea"/>
                <a:cs typeface="+mn-cs"/>
              </a:rPr>
              <a:t>http://example.com/=/model/person/irc_name/zostay@irc.freenode.net</a:t>
            </a:r>
          </a:p>
          <a:p>
            <a:r>
              <a:rPr lang="en-US" sz="1200" b="0" i="0" kern="1200" dirty="0" smtClean="0">
                <a:solidFill>
                  <a:schemeClr val="tx1"/>
                </a:solidFill>
                <a:effectLst/>
                <a:latin typeface="+mn-lt"/>
                <a:ea typeface="+mn-ea"/>
                <a:cs typeface="+mn-cs"/>
              </a:rPr>
              <a:t>Each of these might be URLs in my interface. The first might be the unique ID of my account on the system, a unique ID. The next example uses my last name, which is pretty unique in the United States, but not totally so and certainly not unique worldwide. The last example is an example of a noun that is unique according to an external authority. The choice of how you identify your nouns is something to consider.</a:t>
            </a:r>
          </a:p>
          <a:p>
            <a:r>
              <a:rPr lang="en-US" sz="1200" b="0" i="0" kern="1200" dirty="0" smtClean="0">
                <a:solidFill>
                  <a:schemeClr val="tx1"/>
                </a:solidFill>
                <a:effectLst/>
                <a:latin typeface="+mn-lt"/>
                <a:ea typeface="+mn-ea"/>
                <a:cs typeface="+mn-cs"/>
              </a:rPr>
              <a:t>For a more detailed treatment of nouns and URLs, you may want to read more about </a:t>
            </a:r>
            <a:r>
              <a:rPr lang="en-US" sz="1200" b="0" i="0" kern="1200" dirty="0" smtClean="0">
                <a:solidFill>
                  <a:schemeClr val="tx1"/>
                </a:solidFill>
                <a:effectLst/>
                <a:latin typeface="+mn-lt"/>
                <a:ea typeface="+mn-ea"/>
                <a:cs typeface="+mn-cs"/>
                <a:hlinkClick r:id="rId3"/>
              </a:rPr>
              <a:t>URL Construction</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Verbs: Know Your CRUD</a:t>
            </a:r>
          </a:p>
          <a:p>
            <a:r>
              <a:rPr lang="en-US" sz="1200" b="0" i="0" kern="1200" dirty="0" smtClean="0">
                <a:solidFill>
                  <a:schemeClr val="tx1"/>
                </a:solidFill>
                <a:effectLst/>
                <a:latin typeface="+mn-lt"/>
                <a:ea typeface="+mn-ea"/>
                <a:cs typeface="+mn-cs"/>
              </a:rPr>
              <a:t>CRUD is an acronym referring to the common changes made to data: Create, Read, Update, and Delete. This set of operations generally encompasses everything that can be done to a piece of data. When we talk about these operations within the context of REST, we will use specific HTTP request methods to implement each. In REST nomenclature, these are called the </a:t>
            </a:r>
            <a:r>
              <a:rPr lang="en-US" sz="1200" b="0" i="1" kern="1200" dirty="0" smtClean="0">
                <a:solidFill>
                  <a:schemeClr val="tx1"/>
                </a:solidFill>
                <a:effectLst/>
                <a:latin typeface="+mn-lt"/>
                <a:ea typeface="+mn-ea"/>
                <a:cs typeface="+mn-cs"/>
              </a:rPr>
              <a:t>verbs</a:t>
            </a:r>
            <a:r>
              <a:rPr lang="en-US" sz="1200" b="0" i="0" kern="1200" dirty="0" smtClean="0">
                <a:solidFill>
                  <a:schemeClr val="tx1"/>
                </a:solidFill>
                <a:effectLst/>
                <a:latin typeface="+mn-lt"/>
                <a:ea typeface="+mn-ea"/>
                <a:cs typeface="+mn-cs"/>
              </a:rPr>
              <a:t> of the architecture.</a:t>
            </a:r>
          </a:p>
          <a:p>
            <a:r>
              <a:rPr lang="en-US" dirty="0" smtClean="0"/>
              <a:t>GETA GET request is used to perform a </a:t>
            </a:r>
            <a:r>
              <a:rPr lang="en-US" i="1" dirty="0" smtClean="0"/>
              <a:t>read</a:t>
            </a:r>
            <a:r>
              <a:rPr lang="en-US" dirty="0" smtClean="0"/>
              <a:t> operation. This will be used to return the content of your </a:t>
            </a:r>
            <a:r>
              <a:rPr lang="en-US" dirty="0" err="1" smtClean="0"/>
              <a:t>resource.POSTA</a:t>
            </a:r>
            <a:r>
              <a:rPr lang="en-US" dirty="0" smtClean="0"/>
              <a:t> POST request is used to perform a </a:t>
            </a:r>
            <a:r>
              <a:rPr lang="en-US" i="1" dirty="0" smtClean="0"/>
              <a:t>create</a:t>
            </a:r>
            <a:r>
              <a:rPr lang="en-US" dirty="0" smtClean="0"/>
              <a:t> operation. A POST will create the resource on the server and assign a noun to </a:t>
            </a:r>
            <a:r>
              <a:rPr lang="en-US" dirty="0" err="1" smtClean="0"/>
              <a:t>it.PUTA</a:t>
            </a:r>
            <a:r>
              <a:rPr lang="en-US" dirty="0" smtClean="0"/>
              <a:t> PUT request is used to perform an </a:t>
            </a:r>
            <a:r>
              <a:rPr lang="en-US" i="1" dirty="0" smtClean="0"/>
              <a:t>update</a:t>
            </a:r>
            <a:r>
              <a:rPr lang="en-US" dirty="0" smtClean="0"/>
              <a:t> operation. A PUT operation performs the opposite of GET: it updates the resource on the server when the client pushes content to the </a:t>
            </a:r>
            <a:r>
              <a:rPr lang="en-US" dirty="0" err="1" smtClean="0"/>
              <a:t>server.DELETEA</a:t>
            </a:r>
            <a:r>
              <a:rPr lang="en-US" dirty="0" smtClean="0"/>
              <a:t> DELETE request is used to perform a </a:t>
            </a:r>
            <a:r>
              <a:rPr lang="en-US" i="1" dirty="0" smtClean="0"/>
              <a:t>delete</a:t>
            </a:r>
            <a:r>
              <a:rPr lang="en-US" dirty="0" smtClean="0"/>
              <a:t> operation (whoa, deep). That's </a:t>
            </a:r>
            <a:r>
              <a:rPr lang="en-US" dirty="0" err="1" smtClean="0"/>
              <a:t>it.</a:t>
            </a:r>
            <a:r>
              <a:rPr lang="en-US" sz="1200" b="0" i="0" kern="1200" dirty="0" err="1" smtClean="0">
                <a:solidFill>
                  <a:schemeClr val="tx1"/>
                </a:solidFill>
                <a:effectLst/>
                <a:latin typeface="+mn-lt"/>
                <a:ea typeface="+mn-ea"/>
                <a:cs typeface="+mn-cs"/>
              </a:rPr>
              <a:t>In</a:t>
            </a:r>
            <a:r>
              <a:rPr lang="en-US" sz="1200" b="0" i="0" kern="1200" dirty="0" smtClean="0">
                <a:solidFill>
                  <a:schemeClr val="tx1"/>
                </a:solidFill>
                <a:effectLst/>
                <a:latin typeface="+mn-lt"/>
                <a:ea typeface="+mn-ea"/>
                <a:cs typeface="+mn-cs"/>
              </a:rPr>
              <a:t> theory, you don't really need all of these in every </a:t>
            </a:r>
            <a:r>
              <a:rPr lang="en-US" sz="1200" b="0" i="0" kern="1200" dirty="0" err="1" smtClean="0">
                <a:solidFill>
                  <a:schemeClr val="tx1"/>
                </a:solidFill>
                <a:effectLst/>
                <a:latin typeface="+mn-lt"/>
                <a:ea typeface="+mn-ea"/>
                <a:cs typeface="+mn-cs"/>
              </a:rPr>
              <a:t>RESTful</a:t>
            </a:r>
            <a:r>
              <a:rPr lang="en-US" sz="1200" b="0" i="0" kern="1200" dirty="0" smtClean="0">
                <a:solidFill>
                  <a:schemeClr val="tx1"/>
                </a:solidFill>
                <a:effectLst/>
                <a:latin typeface="+mn-lt"/>
                <a:ea typeface="+mn-ea"/>
                <a:cs typeface="+mn-cs"/>
              </a:rPr>
              <a:t> web service. If you don't allow modification of resources, you can just use GET. A simple REST interface might provide only GET and PUT or GET and POST, depending on your needs. These are not the only available verbs either.</a:t>
            </a:r>
          </a:p>
          <a:p>
            <a:r>
              <a:rPr lang="en-US" sz="1200" b="0" i="0" kern="1200" dirty="0" smtClean="0">
                <a:solidFill>
                  <a:schemeClr val="tx1"/>
                </a:solidFill>
                <a:effectLst/>
                <a:latin typeface="+mn-lt"/>
                <a:ea typeface="+mn-ea"/>
                <a:cs typeface="+mn-cs"/>
              </a:rPr>
              <a:t>For more information, consider reading about </a:t>
            </a:r>
            <a:r>
              <a:rPr lang="en-US" sz="1200" b="0" i="0" kern="1200" dirty="0" smtClean="0">
                <a:solidFill>
                  <a:schemeClr val="tx1"/>
                </a:solidFill>
                <a:effectLst/>
                <a:latin typeface="+mn-lt"/>
                <a:ea typeface="+mn-ea"/>
                <a:cs typeface="+mn-cs"/>
                <a:hlinkClick r:id="rId4"/>
              </a:rPr>
              <a:t>HTTP Methods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Content Types: Know Your MIME</a:t>
            </a:r>
          </a:p>
          <a:p>
            <a:r>
              <a:rPr lang="en-US" sz="1200" b="0" i="0" kern="1200" dirty="0" smtClean="0">
                <a:solidFill>
                  <a:schemeClr val="tx1"/>
                </a:solidFill>
                <a:effectLst/>
                <a:latin typeface="+mn-lt"/>
                <a:ea typeface="+mn-ea"/>
                <a:cs typeface="+mn-cs"/>
              </a:rPr>
              <a:t>The final piece of the triangle is the content type of your resources. The </a:t>
            </a:r>
            <a:r>
              <a:rPr lang="en-US" sz="1200" b="0" i="1" kern="1200" dirty="0" smtClean="0">
                <a:solidFill>
                  <a:schemeClr val="tx1"/>
                </a:solidFill>
                <a:effectLst/>
                <a:latin typeface="+mn-lt"/>
                <a:ea typeface="+mn-ea"/>
                <a:cs typeface="+mn-cs"/>
              </a:rPr>
              <a:t>content types</a:t>
            </a:r>
            <a:r>
              <a:rPr lang="en-US" sz="1200" b="0" i="0" kern="1200" dirty="0" smtClean="0">
                <a:solidFill>
                  <a:schemeClr val="tx1"/>
                </a:solidFill>
                <a:effectLst/>
                <a:latin typeface="+mn-lt"/>
                <a:ea typeface="+mn-ea"/>
                <a:cs typeface="+mn-cs"/>
              </a:rPr>
              <a:t> provide the format for the data that will take part in your </a:t>
            </a:r>
            <a:r>
              <a:rPr lang="en-US" sz="1200" b="0" i="0" kern="1200" dirty="0" err="1" smtClean="0">
                <a:solidFill>
                  <a:schemeClr val="tx1"/>
                </a:solidFill>
                <a:effectLst/>
                <a:latin typeface="+mn-lt"/>
                <a:ea typeface="+mn-ea"/>
                <a:cs typeface="+mn-cs"/>
              </a:rPr>
              <a:t>RESTful</a:t>
            </a:r>
            <a:r>
              <a:rPr lang="en-US" sz="1200" b="0" i="0" kern="1200" dirty="0" smtClean="0">
                <a:solidFill>
                  <a:schemeClr val="tx1"/>
                </a:solidFill>
                <a:effectLst/>
                <a:latin typeface="+mn-lt"/>
                <a:ea typeface="+mn-ea"/>
                <a:cs typeface="+mn-cs"/>
              </a:rPr>
              <a:t> discussion. You will specify these with the "Content-Type" header in the requests (client-side) and responses (server-side). When traveling on the information superhighway of the World Wide Web, you are pretty constrained to using some variant of HTML as the main document type. In a web service, however, you can use whatever suits your application.</a:t>
            </a:r>
          </a:p>
          <a:p>
            <a:r>
              <a:rPr lang="en-US" sz="1200" b="0" i="0" kern="1200" dirty="0" smtClean="0">
                <a:solidFill>
                  <a:schemeClr val="tx1"/>
                </a:solidFill>
                <a:effectLst/>
                <a:latin typeface="+mn-lt"/>
                <a:ea typeface="+mn-ea"/>
                <a:cs typeface="+mn-cs"/>
              </a:rPr>
              <a:t>The format you want to use will depend explicitly upon the needs of your application. If you are exchanging organized data, like the sample server and client included with this article, you will probably want a data interchange format like XML, YAML, JSON, or CSV. If your application deals with documents, you will probably want to use a document format related to that, such as HTML, </a:t>
            </a:r>
            <a:r>
              <a:rPr lang="en-US" sz="1200" b="0" i="0" kern="1200" dirty="0" err="1" smtClean="0">
                <a:solidFill>
                  <a:schemeClr val="tx1"/>
                </a:solidFill>
                <a:effectLst/>
                <a:latin typeface="+mn-lt"/>
                <a:ea typeface="+mn-ea"/>
                <a:cs typeface="+mn-cs"/>
              </a:rPr>
              <a:t>DocBook</a:t>
            </a:r>
            <a:r>
              <a:rPr lang="en-US" sz="1200" b="0" i="0" kern="1200" dirty="0" smtClean="0">
                <a:solidFill>
                  <a:schemeClr val="tx1"/>
                </a:solidFill>
                <a:effectLst/>
                <a:latin typeface="+mn-lt"/>
                <a:ea typeface="+mn-ea"/>
                <a:cs typeface="+mn-cs"/>
              </a:rPr>
              <a:t>, SGML, ODF, PDF, PostScript, etc. Your application might manipulate photos (JPG, PNG, BMP) or calendar information (iCal) or categorized links (OPML) or whatever else. You can use </a:t>
            </a:r>
            <a:r>
              <a:rPr lang="en-US" sz="1200" b="0" i="0" kern="1200" dirty="0" err="1" smtClean="0">
                <a:solidFill>
                  <a:schemeClr val="tx1"/>
                </a:solidFill>
                <a:effectLst/>
                <a:latin typeface="+mn-lt"/>
                <a:ea typeface="+mn-ea"/>
                <a:cs typeface="+mn-cs"/>
              </a:rPr>
              <a:t>microformats</a:t>
            </a:r>
            <a:r>
              <a:rPr lang="en-US" sz="1200" b="0" i="0" kern="1200" dirty="0" smtClean="0">
                <a:solidFill>
                  <a:schemeClr val="tx1"/>
                </a:solidFill>
                <a:effectLst/>
                <a:latin typeface="+mn-lt"/>
                <a:ea typeface="+mn-ea"/>
                <a:cs typeface="+mn-cs"/>
              </a:rPr>
              <a:t> or whatever you happen to like.</a:t>
            </a:r>
          </a:p>
          <a:p>
            <a:r>
              <a:rPr lang="en-US" sz="1200" b="0" i="0" kern="1200" dirty="0" smtClean="0">
                <a:solidFill>
                  <a:schemeClr val="tx1"/>
                </a:solidFill>
                <a:effectLst/>
                <a:latin typeface="+mn-lt"/>
                <a:ea typeface="+mn-ea"/>
                <a:cs typeface="+mn-cs"/>
              </a:rPr>
              <a:t>If you want to be really cool, you can even permit the data to be described in multiple formats. For example, you might allow updates to your data to come as XML, YAML, and JSON by examining the "Content-Type" header sent in the request and treating the given data accordingly. You can allow the client to request that data back in a custom format by examining the "Accept" header and choosing a format based on the client's preference. Ultimately, if your data can be requested and posted in formats that are convenient to your clients, you will probably have happier clients.</a:t>
            </a:r>
          </a:p>
          <a:p>
            <a:pPr marL="0" indent="0">
              <a:buNone/>
            </a:pPr>
            <a:endParaRPr lang="en-IN" dirty="0"/>
          </a:p>
        </p:txBody>
      </p:sp>
      <p:sp>
        <p:nvSpPr>
          <p:cNvPr id="4" name="Slide Number Placeholder 3"/>
          <p:cNvSpPr>
            <a:spLocks noGrp="1"/>
          </p:cNvSpPr>
          <p:nvPr>
            <p:ph type="sldNum" sz="quarter" idx="10"/>
          </p:nvPr>
        </p:nvSpPr>
        <p:spPr/>
        <p:txBody>
          <a:bodyPr/>
          <a:lstStyle/>
          <a:p>
            <a:fld id="{39621D08-22B9-4C1A-9322-6EE81A3DC64F}" type="slidenum">
              <a:rPr lang="en-US" smtClean="0"/>
              <a:pPr/>
              <a:t>8</a:t>
            </a:fld>
            <a:endParaRPr lang="en-US"/>
          </a:p>
        </p:txBody>
      </p:sp>
    </p:spTree>
    <p:extLst>
      <p:ext uri="{BB962C8B-B14F-4D97-AF65-F5344CB8AC3E}">
        <p14:creationId xmlns:p14="http://schemas.microsoft.com/office/powerpoint/2010/main" val="2768381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information that can be named can be a resource: a document or image, a temporal service (e.g. "today's weather in Los Angeles"), a collection of other resources, a non-virtual object (e.g. a person), and so on.</a:t>
            </a:r>
          </a:p>
          <a:p>
            <a:endParaRPr lang="en-US" dirty="0"/>
          </a:p>
        </p:txBody>
      </p:sp>
      <p:sp>
        <p:nvSpPr>
          <p:cNvPr id="4" name="Slide Number Placeholder 3"/>
          <p:cNvSpPr>
            <a:spLocks noGrp="1"/>
          </p:cNvSpPr>
          <p:nvPr>
            <p:ph type="sldNum" sz="quarter" idx="10"/>
          </p:nvPr>
        </p:nvSpPr>
        <p:spPr/>
        <p:txBody>
          <a:bodyPr/>
          <a:lstStyle/>
          <a:p>
            <a:fld id="{39621D08-22B9-4C1A-9322-6EE81A3DC64F}" type="slidenum">
              <a:rPr lang="en-US" smtClean="0"/>
              <a:pPr/>
              <a:t>9</a:t>
            </a:fld>
            <a:endParaRPr lang="en-US"/>
          </a:p>
        </p:txBody>
      </p:sp>
    </p:spTree>
    <p:extLst>
      <p:ext uri="{BB962C8B-B14F-4D97-AF65-F5344CB8AC3E}">
        <p14:creationId xmlns:p14="http://schemas.microsoft.com/office/powerpoint/2010/main" val="3464410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dirty="0" smtClean="0"/>
              <a:t>Short (as possible). This makes them easy to write down or spell or remember.</a:t>
            </a:r>
          </a:p>
          <a:p>
            <a:r>
              <a:rPr lang="en-US" sz="1200" dirty="0" err="1" smtClean="0"/>
              <a:t>Hackable</a:t>
            </a:r>
            <a:r>
              <a:rPr lang="en-US" sz="1200" dirty="0" smtClean="0"/>
              <a:t> ‘up the tree’. The user should be able to remove the leaf path and get an expected page back. e.g. http://example.com/cars/alfa-romeos/gt you could remove the </a:t>
            </a:r>
            <a:r>
              <a:rPr lang="en-US" sz="1200" dirty="0" err="1" smtClean="0"/>
              <a:t>gt</a:t>
            </a:r>
            <a:r>
              <a:rPr lang="en-US" sz="1200" dirty="0" smtClean="0"/>
              <a:t> bit and expect to get back all the </a:t>
            </a:r>
            <a:r>
              <a:rPr lang="en-US" sz="1200" dirty="0" err="1" smtClean="0"/>
              <a:t>alfa-romeos</a:t>
            </a:r>
            <a:r>
              <a:rPr lang="en-US" sz="1200" dirty="0" smtClean="0"/>
              <a:t>.</a:t>
            </a:r>
          </a:p>
          <a:p>
            <a:r>
              <a:rPr lang="en-US" sz="1200" dirty="0" smtClean="0"/>
              <a:t>Meaningful. Describes the resource. I should have a hint at the type of resource I am looking at (a blog post, or a conversation). Ideally I would have a clue about the actual content of the URI (e.g. a </a:t>
            </a:r>
            <a:r>
              <a:rPr lang="en-US" sz="1200" dirty="0" err="1" smtClean="0"/>
              <a:t>uri</a:t>
            </a:r>
            <a:r>
              <a:rPr lang="en-US" sz="1200" dirty="0" smtClean="0"/>
              <a:t> like </a:t>
            </a:r>
            <a:r>
              <a:rPr lang="en-US" sz="1200" dirty="0" err="1" smtClean="0"/>
              <a:t>uri</a:t>
            </a:r>
            <a:r>
              <a:rPr lang="en-US" sz="1200" dirty="0" smtClean="0"/>
              <a:t>-design-essay)</a:t>
            </a:r>
          </a:p>
          <a:p>
            <a:r>
              <a:rPr lang="en-US" sz="1200" dirty="0" smtClean="0"/>
              <a:t>Predictable. Human-guessable. If your URLs are meaningful they may also be predictable. If your users understand them and can predict what a </a:t>
            </a:r>
            <a:r>
              <a:rPr lang="en-US" sz="1200" dirty="0" err="1" smtClean="0"/>
              <a:t>url</a:t>
            </a:r>
            <a:r>
              <a:rPr lang="en-US" sz="1200" dirty="0" smtClean="0"/>
              <a:t> for a given resource is then may be able to go ‘straight there’ without having to find a hyperlink on a page. If your URIs are predictable, then your developers will argue less over what should be used for new resource types.</a:t>
            </a:r>
          </a:p>
          <a:p>
            <a:r>
              <a:rPr lang="en-US" sz="1200" dirty="0" smtClean="0"/>
              <a:t>Help visualize the site structure. This helps make them more ‘predictable’.</a:t>
            </a:r>
          </a:p>
          <a:p>
            <a:r>
              <a:rPr lang="en-US" sz="1200" dirty="0" smtClean="0"/>
              <a:t>Readable.</a:t>
            </a:r>
          </a:p>
          <a:p>
            <a:r>
              <a:rPr lang="en-US" sz="1200" dirty="0" smtClean="0"/>
              <a:t>Nouns, not verbs.</a:t>
            </a:r>
          </a:p>
          <a:p>
            <a:r>
              <a:rPr lang="en-US" sz="1200" dirty="0" smtClean="0"/>
              <a:t>Query </a:t>
            </a:r>
            <a:r>
              <a:rPr lang="en-US" sz="1200" dirty="0" err="1" smtClean="0"/>
              <a:t>args</a:t>
            </a:r>
            <a:r>
              <a:rPr lang="en-US" sz="1200" dirty="0" smtClean="0"/>
              <a:t> (everything after the ?) are used on querying/searching resources (exclusively). They contain data the affects the query.</a:t>
            </a:r>
          </a:p>
          <a:p>
            <a:r>
              <a:rPr lang="en-US" sz="1200" dirty="0" smtClean="0"/>
              <a:t>Consistent. If you use extensions, do not use .html in one location and .</a:t>
            </a:r>
            <a:r>
              <a:rPr lang="en-US" sz="1200" dirty="0" err="1" smtClean="0"/>
              <a:t>htm</a:t>
            </a:r>
            <a:r>
              <a:rPr lang="en-US" sz="1200" dirty="0" smtClean="0"/>
              <a:t> in another. Consistent patterns make URIs more predictable.</a:t>
            </a:r>
          </a:p>
          <a:p>
            <a:r>
              <a:rPr lang="en-US" sz="1200" dirty="0" smtClean="0"/>
              <a:t>Stateless.</a:t>
            </a:r>
          </a:p>
          <a:p>
            <a:r>
              <a:rPr lang="en-US" sz="1200" dirty="0" smtClean="0"/>
              <a:t>Return a representation (e.g. XML or </a:t>
            </a:r>
            <a:r>
              <a:rPr lang="en-US" sz="1200" dirty="0" err="1" smtClean="0"/>
              <a:t>json</a:t>
            </a:r>
            <a:r>
              <a:rPr lang="en-US" sz="1200" dirty="0" smtClean="0"/>
              <a:t>) based on the request headers, like Accept and Accept-Language rather than a change in the URI.</a:t>
            </a:r>
          </a:p>
          <a:p>
            <a:r>
              <a:rPr lang="en-US" sz="1200" dirty="0" smtClean="0"/>
              <a:t>Tied to a resource. Permanent. The URI will continue to work while the resource exists, and despite the resource potentially changing over time.</a:t>
            </a:r>
          </a:p>
          <a:p>
            <a:r>
              <a:rPr lang="en-US" sz="1200" dirty="0" smtClean="0"/>
              <a:t>Report canonical URIs. If you have two different URIs for the same resource, ensure you put the canonical URL in the response.</a:t>
            </a:r>
          </a:p>
          <a:p>
            <a:r>
              <a:rPr lang="en-US" sz="1200" dirty="0" smtClean="0"/>
              <a:t>Follows the digging-deeper-path-and-backspace convention. URI path can be used like a backspace.</a:t>
            </a:r>
          </a:p>
          <a:p>
            <a:r>
              <a:rPr lang="en-US" sz="1200" dirty="0" smtClean="0"/>
              <a:t>Uses name1=value1;name2=value2 (aka matrix parameters) when filtering collections of resources.</a:t>
            </a:r>
          </a:p>
          <a:p>
            <a:endParaRPr lang="en-US" dirty="0"/>
          </a:p>
        </p:txBody>
      </p:sp>
      <p:sp>
        <p:nvSpPr>
          <p:cNvPr id="4" name="Slide Number Placeholder 3"/>
          <p:cNvSpPr>
            <a:spLocks noGrp="1"/>
          </p:cNvSpPr>
          <p:nvPr>
            <p:ph type="sldNum" sz="quarter" idx="10"/>
          </p:nvPr>
        </p:nvSpPr>
        <p:spPr/>
        <p:txBody>
          <a:bodyPr/>
          <a:lstStyle/>
          <a:p>
            <a:fld id="{39621D08-22B9-4C1A-9322-6EE81A3DC64F}" type="slidenum">
              <a:rPr lang="en-US" smtClean="0"/>
              <a:pPr/>
              <a:t>11</a:t>
            </a:fld>
            <a:endParaRPr lang="en-US"/>
          </a:p>
        </p:txBody>
      </p:sp>
    </p:spTree>
    <p:extLst>
      <p:ext uri="{BB962C8B-B14F-4D97-AF65-F5344CB8AC3E}">
        <p14:creationId xmlns:p14="http://schemas.microsoft.com/office/powerpoint/2010/main" val="1631697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Copyright © 2011 Ram Software Engineering Labs Private Limited. All rights reserved.</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3B6A983E-9B82-4249-9FA5-6073C3C953D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9A8271E5-EE07-4863-96D3-F12B8583AF5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CF8A2644-B9D3-4EAF-9672-8326A45C014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a:xfrm>
            <a:off x="3200400" y="6324600"/>
            <a:ext cx="5105400" cy="365125"/>
          </a:xfrm>
        </p:spPr>
        <p:txBody>
          <a:bodyPr/>
          <a:lstStyle>
            <a:lvl1pPr algn="l">
              <a:defRPr/>
            </a:lvl1pPr>
            <a:extLst/>
          </a:lstStyle>
          <a:p>
            <a:pPr>
              <a:defRPr/>
            </a:pPr>
            <a:r>
              <a:rPr lang="en-US" smtClean="0"/>
              <a:t>Copyright © 2011 Ram Software Engineering Labs Private Limited. All rights reserved.</a:t>
            </a:r>
            <a:endParaRPr lang="en-US" dirty="0"/>
          </a:p>
        </p:txBody>
      </p:sp>
      <p:sp>
        <p:nvSpPr>
          <p:cNvPr id="6" name="Slide Number Placeholder 5"/>
          <p:cNvSpPr>
            <a:spLocks noGrp="1"/>
          </p:cNvSpPr>
          <p:nvPr>
            <p:ph type="sldNum" sz="quarter" idx="12"/>
          </p:nvPr>
        </p:nvSpPr>
        <p:spPr>
          <a:xfrm>
            <a:off x="8647272" y="6324600"/>
            <a:ext cx="365760" cy="365125"/>
          </a:xfrm>
        </p:spPr>
        <p:txBody>
          <a:bodyPr/>
          <a:lstStyle>
            <a:extLst/>
          </a:lstStyle>
          <a:p>
            <a:pPr>
              <a:defRPr/>
            </a:pPr>
            <a:fld id="{CCDA12BD-74A4-40A3-96F6-15E0D9D00A7E}"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3E54DAE0-938B-4D1F-8B67-27BA5D3C1F3A}"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extLst/>
          </a:lstStyle>
          <a:p>
            <a:pPr>
              <a:defRPr/>
            </a:pPr>
            <a:fld id="{CFEA2C6E-2582-4DE1-8DED-A4F5E4006C89}"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9" name="Slide Number Placeholder 8"/>
          <p:cNvSpPr>
            <a:spLocks noGrp="1"/>
          </p:cNvSpPr>
          <p:nvPr>
            <p:ph type="sldNum" sz="quarter" idx="12"/>
          </p:nvPr>
        </p:nvSpPr>
        <p:spPr/>
        <p:txBody>
          <a:bodyPr/>
          <a:lstStyle>
            <a:extLst/>
          </a:lstStyle>
          <a:p>
            <a:pPr>
              <a:defRPr/>
            </a:pPr>
            <a:fld id="{AC8CCD11-B512-47C2-9504-E55C1139BD6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5" name="Slide Number Placeholder 4"/>
          <p:cNvSpPr>
            <a:spLocks noGrp="1"/>
          </p:cNvSpPr>
          <p:nvPr>
            <p:ph type="sldNum" sz="quarter" idx="12"/>
          </p:nvPr>
        </p:nvSpPr>
        <p:spPr/>
        <p:txBody>
          <a:bodyPr/>
          <a:lstStyle>
            <a:extLst/>
          </a:lstStyle>
          <a:p>
            <a:pPr>
              <a:defRPr/>
            </a:pPr>
            <a:fld id="{2EA8F720-0CE7-456E-9E28-7862A5570CA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4" name="Slide Number Placeholder 3"/>
          <p:cNvSpPr>
            <a:spLocks noGrp="1"/>
          </p:cNvSpPr>
          <p:nvPr>
            <p:ph type="sldNum" sz="quarter" idx="12"/>
          </p:nvPr>
        </p:nvSpPr>
        <p:spPr/>
        <p:txBody>
          <a:bodyPr/>
          <a:lstStyle>
            <a:extLst/>
          </a:lstStyle>
          <a:p>
            <a:pPr>
              <a:defRPr/>
            </a:pPr>
            <a:fld id="{50B5D64B-CB92-48E7-BA3E-34921B5A174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extLst/>
          </a:lstStyle>
          <a:p>
            <a:pPr>
              <a:defRPr/>
            </a:pPr>
            <a:fld id="{B3A916F4-B3E8-4D95-BE77-8668EA4C3D5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FE1B4B08-FAC7-40B8-9C70-9745AD16F12D}"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Copyright © 2011 Ram Software Engineering Labs Private Limited. All rights reserved.</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532DF1E1-CA36-4F49-BD95-6C4F558D974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les.com/customers/32342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ales.com/customers/32341/addres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les.com/customers/32342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Interface_(computing)" TargetMode="External"/><Relationship Id="rId3" Type="http://schemas.openxmlformats.org/officeDocument/2006/relationships/hyperlink" Target="http://en.wikipedia.org/wiki/Software_architecture" TargetMode="External"/><Relationship Id="rId7" Type="http://schemas.openxmlformats.org/officeDocument/2006/relationships/hyperlink" Target="http://en.wikipedia.org/wiki/Representational_state_transf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en.wikipedia.org/wiki/Resource_(computer_science)" TargetMode="External"/><Relationship Id="rId5" Type="http://schemas.openxmlformats.org/officeDocument/2006/relationships/hyperlink" Target="http://en.wikipedia.org/wiki/Software" TargetMode="External"/><Relationship Id="rId4" Type="http://schemas.openxmlformats.org/officeDocument/2006/relationships/hyperlink" Target="http://en.wikipedia.org/wiki/Programming_paradigm" TargetMode="Externa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pring.io/guides/tutorials/res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resteasy.sf.net"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hyperlink" Target="http://oreilly.com/catalog/9780596529260/" TargetMode="External"/><Relationship Id="rId3" Type="http://schemas.openxmlformats.org/officeDocument/2006/relationships/hyperlink" Target="http://jsr311.dev.java.net/" TargetMode="External"/><Relationship Id="rId7" Type="http://schemas.openxmlformats.org/officeDocument/2006/relationships/hyperlink" Target="http://bill.burkecentral.com/2007/09/18/distributed-compensation-with-rest-and-jbpm/"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hyperlink" Target="http://rest.blueoxen.net/" TargetMode="External"/><Relationship Id="rId5" Type="http://schemas.openxmlformats.org/officeDocument/2006/relationships/hyperlink" Target="http://www.infoq.com/articles/tilkov-rest-doubts" TargetMode="External"/><Relationship Id="rId4" Type="http://schemas.openxmlformats.org/officeDocument/2006/relationships/hyperlink" Target="http://www.infoq.com/articles/rest-introduc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1219200"/>
            <a:ext cx="8915400" cy="2057400"/>
          </a:xfrm>
        </p:spPr>
        <p:txBody>
          <a:bodyPr lIns="91440" anchor="ctr" anchorCtr="0">
            <a:normAutofit/>
          </a:bodyPr>
          <a:lstStyle/>
          <a:p>
            <a:pPr algn="ctr"/>
            <a:r>
              <a:rPr lang="en-US" b="0" cap="all" dirty="0" smtClean="0"/>
              <a:t>RESTFUL SERVICES USING SPRING MVC</a:t>
            </a:r>
            <a:endParaRPr lang="en-US" b="0" cap="all" dirty="0"/>
          </a:p>
        </p:txBody>
      </p:sp>
      <p:pic>
        <p:nvPicPr>
          <p:cNvPr id="2052" name="Picture 4"/>
          <p:cNvPicPr>
            <a:picLocks noChangeAspect="1" noChangeArrowheads="1"/>
          </p:cNvPicPr>
          <p:nvPr/>
        </p:nvPicPr>
        <p:blipFill>
          <a:blip r:embed="rId2" cstate="print"/>
          <a:srcRect/>
          <a:stretch>
            <a:fillRect/>
          </a:stretch>
        </p:blipFill>
        <p:spPr bwMode="auto">
          <a:xfrm>
            <a:off x="2286000" y="4572000"/>
            <a:ext cx="4038600" cy="521689"/>
          </a:xfrm>
          <a:prstGeom prst="rect">
            <a:avLst/>
          </a:prstGeom>
          <a:noFill/>
          <a:ln w="9525">
            <a:noFill/>
            <a:miter lim="800000"/>
            <a:headEnd/>
            <a:tailEnd/>
          </a:ln>
          <a:effectLst/>
        </p:spPr>
      </p:pic>
      <p:sp>
        <p:nvSpPr>
          <p:cNvPr id="5" name="Rectangle 2"/>
          <p:cNvSpPr txBox="1">
            <a:spLocks noChangeArrowheads="1"/>
          </p:cNvSpPr>
          <p:nvPr/>
        </p:nvSpPr>
        <p:spPr>
          <a:xfrm>
            <a:off x="635726" y="4038600"/>
            <a:ext cx="7772400" cy="685800"/>
          </a:xfrm>
          <a:prstGeom prst="rect">
            <a:avLst/>
          </a:prstGeom>
        </p:spPr>
        <p:txBody>
          <a:bodyPr vert="horz" lIns="91440" anchor="ctr" anchorCtr="0">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Ram Software Engineering Labs </a:t>
            </a:r>
            <a:r>
              <a:rPr kumimoji="0" lang="en-US" sz="2400" b="1" i="0" u="none" strike="noStrike" kern="1200" cap="none" spc="0" normalizeH="0" baseline="0" noProof="0" dirty="0" err="1"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Pvt</a:t>
            </a:r>
            <a:r>
              <a:rPr kumimoji="0" lang="en-US" sz="2400" b="1" i="0" u="none" strike="noStrike" kern="1200" cap="none" spc="0" normalizeH="0" baseline="0" noProof="0" dirty="0"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 Ltd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DA12BD-74A4-40A3-96F6-15E0D9D00A7E}" type="slidenum">
              <a:rPr lang="en-US" smtClean="0"/>
              <a:pPr>
                <a:defRPr/>
              </a:pPr>
              <a:t>10</a:t>
            </a:fld>
            <a:endParaRPr lang="en-US"/>
          </a:p>
        </p:txBody>
      </p:sp>
      <p:sp>
        <p:nvSpPr>
          <p:cNvPr id="4" name="Title 3"/>
          <p:cNvSpPr>
            <a:spLocks noGrp="1"/>
          </p:cNvSpPr>
          <p:nvPr>
            <p:ph type="title"/>
          </p:nvPr>
        </p:nvSpPr>
        <p:spPr/>
        <p:txBody>
          <a:bodyPr/>
          <a:lstStyle/>
          <a:p>
            <a:r>
              <a:rPr lang="en-US" dirty="0" smtClean="0"/>
              <a:t>URIs</a:t>
            </a:r>
            <a:endParaRPr lang="en-US" dirty="0"/>
          </a:p>
        </p:txBody>
      </p:sp>
      <p:sp>
        <p:nvSpPr>
          <p:cNvPr id="7" name="Rectangle 6"/>
          <p:cNvSpPr/>
          <p:nvPr/>
        </p:nvSpPr>
        <p:spPr>
          <a:xfrm>
            <a:off x="609600" y="1371600"/>
            <a:ext cx="8001000" cy="707886"/>
          </a:xfrm>
          <a:prstGeom prst="rect">
            <a:avLst/>
          </a:prstGeom>
        </p:spPr>
        <p:txBody>
          <a:bodyPr wrap="square">
            <a:spAutoFit/>
          </a:bodyPr>
          <a:lstStyle/>
          <a:p>
            <a:r>
              <a:rPr lang="en-US" sz="2000" dirty="0">
                <a:latin typeface="+mn-lt"/>
                <a:cs typeface="+mn-cs"/>
              </a:rPr>
              <a:t>Each resource is identified by one or more Uniform Resource Identifiers (URIs</a:t>
            </a:r>
            <a:r>
              <a:rPr lang="en-US" sz="2000" dirty="0" smtClean="0">
                <a:latin typeface="+mn-lt"/>
                <a:cs typeface="+mn-cs"/>
              </a:rPr>
              <a:t>)</a:t>
            </a:r>
            <a:endParaRPr lang="en-US" sz="2000" dirty="0">
              <a:latin typeface="+mn-lt"/>
              <a:cs typeface="+mn-cs"/>
            </a:endParaRPr>
          </a:p>
        </p:txBody>
      </p:sp>
      <p:graphicFrame>
        <p:nvGraphicFramePr>
          <p:cNvPr id="12" name="Diagram 11"/>
          <p:cNvGraphicFramePr/>
          <p:nvPr>
            <p:extLst>
              <p:ext uri="{D42A27DB-BD31-4B8C-83A1-F6EECF244321}">
                <p14:modId xmlns:p14="http://schemas.microsoft.com/office/powerpoint/2010/main" val="4068421665"/>
              </p:ext>
            </p:extLst>
          </p:nvPr>
        </p:nvGraphicFramePr>
        <p:xfrm>
          <a:off x="574623" y="2540620"/>
          <a:ext cx="457200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extLst>
              <p:ext uri="{D42A27DB-BD31-4B8C-83A1-F6EECF244321}">
                <p14:modId xmlns:p14="http://schemas.microsoft.com/office/powerpoint/2010/main" val="2014996103"/>
              </p:ext>
            </p:extLst>
          </p:nvPr>
        </p:nvGraphicFramePr>
        <p:xfrm>
          <a:off x="2819400" y="3468469"/>
          <a:ext cx="5767466"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p:cNvGraphicFramePr/>
          <p:nvPr>
            <p:extLst>
              <p:ext uri="{D42A27DB-BD31-4B8C-83A1-F6EECF244321}">
                <p14:modId xmlns:p14="http://schemas.microsoft.com/office/powerpoint/2010/main" val="2073453655"/>
              </p:ext>
            </p:extLst>
          </p:nvPr>
        </p:nvGraphicFramePr>
        <p:xfrm>
          <a:off x="762000" y="4840069"/>
          <a:ext cx="5105400" cy="64633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758197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19200"/>
            <a:ext cx="8229600" cy="5486400"/>
          </a:xfrm>
        </p:spPr>
        <p:txBody>
          <a:bodyPr>
            <a:noAutofit/>
          </a:bodyPr>
          <a:lstStyle/>
          <a:p>
            <a:r>
              <a:rPr lang="en-US" sz="2000" dirty="0"/>
              <a:t>Nouns, not </a:t>
            </a:r>
            <a:r>
              <a:rPr lang="en-US" sz="2000" dirty="0" smtClean="0"/>
              <a:t>verbs</a:t>
            </a:r>
          </a:p>
          <a:p>
            <a:r>
              <a:rPr lang="en-US" sz="2000" dirty="0" smtClean="0"/>
              <a:t>Short </a:t>
            </a:r>
            <a:r>
              <a:rPr lang="en-US" sz="2000" dirty="0"/>
              <a:t>(as possible</a:t>
            </a:r>
            <a:r>
              <a:rPr lang="en-US" sz="2000" dirty="0" smtClean="0"/>
              <a:t>)</a:t>
            </a:r>
            <a:endParaRPr lang="en-US" sz="2000" dirty="0"/>
          </a:p>
          <a:p>
            <a:r>
              <a:rPr lang="en-US" sz="2000" dirty="0" err="1"/>
              <a:t>Hackable</a:t>
            </a:r>
            <a:r>
              <a:rPr lang="en-US" sz="2000" dirty="0"/>
              <a:t> ‘up the tree’. </a:t>
            </a:r>
            <a:endParaRPr lang="en-US" sz="2000" dirty="0" smtClean="0"/>
          </a:p>
          <a:p>
            <a:pPr lvl="1"/>
            <a:r>
              <a:rPr lang="en-US" sz="1600" dirty="0" smtClean="0"/>
              <a:t>remove </a:t>
            </a:r>
            <a:r>
              <a:rPr lang="en-US" sz="1600" dirty="0"/>
              <a:t>the leaf path and get an expected page </a:t>
            </a:r>
            <a:r>
              <a:rPr lang="en-US" sz="1600" dirty="0" smtClean="0"/>
              <a:t>back</a:t>
            </a:r>
            <a:endParaRPr lang="en-US" sz="2000" dirty="0"/>
          </a:p>
          <a:p>
            <a:r>
              <a:rPr lang="en-US" sz="2000" dirty="0" smtClean="0"/>
              <a:t>Meaningful</a:t>
            </a:r>
            <a:endParaRPr lang="en-US" sz="2000" dirty="0"/>
          </a:p>
          <a:p>
            <a:r>
              <a:rPr lang="en-US" sz="2000" dirty="0"/>
              <a:t>Predictable. Human-guessable</a:t>
            </a:r>
            <a:r>
              <a:rPr lang="en-US" sz="2000" dirty="0" smtClean="0"/>
              <a:t>. Readable</a:t>
            </a:r>
            <a:endParaRPr lang="en-US" sz="2000" dirty="0"/>
          </a:p>
          <a:p>
            <a:r>
              <a:rPr lang="en-US" sz="2000" dirty="0" smtClean="0"/>
              <a:t>Consistent</a:t>
            </a:r>
            <a:endParaRPr lang="en-US" sz="2000" dirty="0"/>
          </a:p>
          <a:p>
            <a:r>
              <a:rPr lang="en-US" sz="2000" dirty="0" smtClean="0"/>
              <a:t>Stateless</a:t>
            </a:r>
            <a:endParaRPr lang="en-US" sz="2000" dirty="0"/>
          </a:p>
          <a:p>
            <a:r>
              <a:rPr lang="en-US" sz="2000" dirty="0"/>
              <a:t>Return a representation (e.g. XML or </a:t>
            </a:r>
            <a:r>
              <a:rPr lang="en-US" sz="2000" dirty="0" err="1"/>
              <a:t>json</a:t>
            </a:r>
            <a:r>
              <a:rPr lang="en-US" sz="2000" dirty="0"/>
              <a:t>) based on the request </a:t>
            </a:r>
            <a:r>
              <a:rPr lang="en-US" sz="2000" dirty="0" smtClean="0"/>
              <a:t>headers</a:t>
            </a:r>
            <a:endParaRPr lang="en-US" sz="2000" dirty="0"/>
          </a:p>
          <a:p>
            <a:r>
              <a:rPr lang="en-US" sz="2000" dirty="0"/>
              <a:t>Tied to a resource. </a:t>
            </a:r>
            <a:r>
              <a:rPr lang="en-US" sz="2000" dirty="0" smtClean="0"/>
              <a:t>Permanent</a:t>
            </a:r>
            <a:endParaRPr lang="en-US" sz="2000" dirty="0"/>
          </a:p>
          <a:p>
            <a:r>
              <a:rPr lang="en-US" sz="2000" dirty="0"/>
              <a:t>Report canonical URIs</a:t>
            </a:r>
            <a:r>
              <a:rPr lang="en-US" sz="2000" dirty="0" smtClean="0"/>
              <a:t>.</a:t>
            </a:r>
            <a:endParaRPr lang="en-US" sz="2000" dirty="0"/>
          </a:p>
          <a:p>
            <a:r>
              <a:rPr lang="en-US" sz="2000" dirty="0" smtClean="0"/>
              <a:t>Uses </a:t>
            </a:r>
            <a:r>
              <a:rPr lang="en-US" sz="2000" dirty="0"/>
              <a:t>name1=value1;name2=value2 (aka matrix parameters) when filtering collections of resources.</a:t>
            </a:r>
          </a:p>
        </p:txBody>
      </p:sp>
      <p:sp>
        <p:nvSpPr>
          <p:cNvPr id="3" name="Slide Number Placeholder 2"/>
          <p:cNvSpPr>
            <a:spLocks noGrp="1"/>
          </p:cNvSpPr>
          <p:nvPr>
            <p:ph type="sldNum" sz="quarter" idx="12"/>
          </p:nvPr>
        </p:nvSpPr>
        <p:spPr/>
        <p:txBody>
          <a:bodyPr/>
          <a:lstStyle/>
          <a:p>
            <a:pPr>
              <a:defRPr/>
            </a:pPr>
            <a:fld id="{CCDA12BD-74A4-40A3-96F6-15E0D9D00A7E}" type="slidenum">
              <a:rPr lang="en-US" smtClean="0"/>
              <a:pPr>
                <a:defRPr/>
              </a:pPr>
              <a:t>11</a:t>
            </a:fld>
            <a:endParaRPr lang="en-US"/>
          </a:p>
        </p:txBody>
      </p:sp>
      <p:sp>
        <p:nvSpPr>
          <p:cNvPr id="4" name="Title 3"/>
          <p:cNvSpPr>
            <a:spLocks noGrp="1"/>
          </p:cNvSpPr>
          <p:nvPr>
            <p:ph type="title"/>
          </p:nvPr>
        </p:nvSpPr>
        <p:spPr/>
        <p:txBody>
          <a:bodyPr/>
          <a:lstStyle/>
          <a:p>
            <a:r>
              <a:rPr lang="en-US" dirty="0" smtClean="0"/>
              <a:t>URIs – Criteria for good URI</a:t>
            </a:r>
            <a:endParaRPr lang="en-US" dirty="0"/>
          </a:p>
        </p:txBody>
      </p:sp>
    </p:spTree>
    <p:extLst>
      <p:ext uri="{BB962C8B-B14F-4D97-AF65-F5344CB8AC3E}">
        <p14:creationId xmlns:p14="http://schemas.microsoft.com/office/powerpoint/2010/main" val="912300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682" name="Rectangle 2"/>
          <p:cNvSpPr>
            <a:spLocks noGrp="1" noChangeArrowheads="1"/>
          </p:cNvSpPr>
          <p:nvPr>
            <p:ph type="title"/>
          </p:nvPr>
        </p:nvSpPr>
        <p:spPr/>
        <p:txBody>
          <a:bodyPr/>
          <a:lstStyle/>
          <a:p>
            <a:r>
              <a:rPr lang="en-US" altLang="en-US"/>
              <a:t>Addressability</a:t>
            </a:r>
          </a:p>
        </p:txBody>
      </p:sp>
      <p:sp>
        <p:nvSpPr>
          <p:cNvPr id="4679683" name="Rectangle 3"/>
          <p:cNvSpPr>
            <a:spLocks noGrp="1" noChangeArrowheads="1"/>
          </p:cNvSpPr>
          <p:nvPr>
            <p:ph type="body" idx="1"/>
          </p:nvPr>
        </p:nvSpPr>
        <p:spPr>
          <a:xfrm>
            <a:off x="152400" y="1066800"/>
            <a:ext cx="8226425" cy="5060950"/>
          </a:xfrm>
        </p:spPr>
        <p:txBody>
          <a:bodyPr/>
          <a:lstStyle/>
          <a:p>
            <a:r>
              <a:rPr lang="en-US" altLang="en-US"/>
              <a:t>Every “thing” has a URI</a:t>
            </a:r>
          </a:p>
          <a:p>
            <a:endParaRPr lang="en-US" altLang="en-US"/>
          </a:p>
          <a:p>
            <a:endParaRPr lang="en-US" altLang="en-US"/>
          </a:p>
          <a:p>
            <a:endParaRPr lang="en-US" altLang="en-US"/>
          </a:p>
          <a:p>
            <a:r>
              <a:rPr lang="en-US" altLang="en-US"/>
              <a:t>From a URI we know</a:t>
            </a:r>
          </a:p>
          <a:p>
            <a:pPr lvl="1"/>
            <a:r>
              <a:rPr lang="en-US" altLang="en-US"/>
              <a:t>The protocol (How do we communicate)</a:t>
            </a:r>
          </a:p>
          <a:p>
            <a:pPr lvl="1"/>
            <a:r>
              <a:rPr lang="en-US" altLang="en-US"/>
              <a:t>The host/port (Where it is on network)</a:t>
            </a:r>
          </a:p>
          <a:p>
            <a:pPr lvl="1"/>
            <a:r>
              <a:rPr lang="en-US" altLang="en-US"/>
              <a:t>The resource path(What resource are we communicating with</a:t>
            </a:r>
          </a:p>
          <a:p>
            <a:pPr lvl="1"/>
            <a:endParaRPr lang="en-US" altLang="en-US"/>
          </a:p>
          <a:p>
            <a:endParaRPr lang="en-US" altLang="en-US"/>
          </a:p>
          <a:p>
            <a:endParaRPr lang="en-US" altLang="en-US"/>
          </a:p>
        </p:txBody>
      </p:sp>
      <p:sp>
        <p:nvSpPr>
          <p:cNvPr id="4679684" name="Text Box 4"/>
          <p:cNvSpPr txBox="1">
            <a:spLocks noChangeArrowheads="1"/>
          </p:cNvSpPr>
          <p:nvPr/>
        </p:nvSpPr>
        <p:spPr bwMode="auto">
          <a:xfrm>
            <a:off x="457200" y="1524000"/>
            <a:ext cx="77724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a:solidFill>
                  <a:srgbClr val="000000"/>
                </a:solidFill>
                <a:latin typeface="Courier New" pitchFamily="49" charset="0"/>
                <a:cs typeface="Arial" pitchFamily="34" charset="0"/>
                <a:hlinkClick r:id="rId3"/>
              </a:rPr>
              <a:t>http://sales.com/customers/323421</a:t>
            </a: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hlinkClick r:id="rId4"/>
              </a:rPr>
              <a:t>http://sales.com/customers/32341/address</a:t>
            </a:r>
            <a:endParaRPr lang="en-US" altLang="en-US" sz="1800" b="1">
              <a:solidFill>
                <a:srgbClr val="000000"/>
              </a:solidFill>
              <a:latin typeface="Courier New" pitchFamily="49" charset="0"/>
              <a:cs typeface="Arial" pitchFamily="34" charset="0"/>
            </a:endParaRPr>
          </a:p>
          <a:p>
            <a:pPr eaLnBrk="0" hangingPunct="0">
              <a:lnSpc>
                <a:spcPct val="90000"/>
              </a:lnSpc>
            </a:pPr>
            <a:endParaRPr lang="en-US" altLang="en-US" sz="1800" b="1">
              <a:solidFill>
                <a:srgbClr val="000000"/>
              </a:solidFill>
              <a:latin typeface="Courier New" pitchFamily="49" charset="0"/>
              <a:cs typeface="Arial" pitchFamily="34" charset="0"/>
            </a:endParaRPr>
          </a:p>
        </p:txBody>
      </p:sp>
    </p:spTree>
    <p:extLst>
      <p:ext uri="{BB962C8B-B14F-4D97-AF65-F5344CB8AC3E}">
        <p14:creationId xmlns:p14="http://schemas.microsoft.com/office/powerpoint/2010/main" val="2975842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0706" name="Rectangle 2"/>
          <p:cNvSpPr>
            <a:spLocks noGrp="1" noChangeArrowheads="1"/>
          </p:cNvSpPr>
          <p:nvPr>
            <p:ph type="title"/>
          </p:nvPr>
        </p:nvSpPr>
        <p:spPr/>
        <p:txBody>
          <a:bodyPr/>
          <a:lstStyle/>
          <a:p>
            <a:r>
              <a:rPr lang="en-US" altLang="en-US"/>
              <a:t>Addressability</a:t>
            </a:r>
          </a:p>
        </p:txBody>
      </p:sp>
      <p:sp>
        <p:nvSpPr>
          <p:cNvPr id="4680707" name="Rectangle 3"/>
          <p:cNvSpPr>
            <a:spLocks noGrp="1" noChangeArrowheads="1"/>
          </p:cNvSpPr>
          <p:nvPr>
            <p:ph type="body" idx="1"/>
          </p:nvPr>
        </p:nvSpPr>
        <p:spPr>
          <a:xfrm>
            <a:off x="169863" y="1039813"/>
            <a:ext cx="8226425" cy="2922587"/>
          </a:xfrm>
        </p:spPr>
        <p:txBody>
          <a:bodyPr/>
          <a:lstStyle/>
          <a:p>
            <a:pPr>
              <a:lnSpc>
                <a:spcPct val="90000"/>
              </a:lnSpc>
            </a:pPr>
            <a:r>
              <a:rPr lang="en-US" altLang="en-US" sz="1800"/>
              <a:t>Its standardized and well-known</a:t>
            </a:r>
          </a:p>
          <a:p>
            <a:pPr lvl="1">
              <a:lnSpc>
                <a:spcPct val="90000"/>
              </a:lnSpc>
            </a:pPr>
            <a:r>
              <a:rPr lang="en-US" altLang="en-US" sz="1600"/>
              <a:t>Anybody that has used a browser understands URIs</a:t>
            </a:r>
          </a:p>
          <a:p>
            <a:pPr lvl="1">
              <a:lnSpc>
                <a:spcPct val="90000"/>
              </a:lnSpc>
            </a:pPr>
            <a:r>
              <a:rPr lang="en-US" altLang="en-US" sz="1600"/>
              <a:t>Java EE has no standard addressability for components.  Isn’t that a portability headache?</a:t>
            </a:r>
          </a:p>
          <a:p>
            <a:pPr>
              <a:lnSpc>
                <a:spcPct val="90000"/>
              </a:lnSpc>
            </a:pPr>
            <a:r>
              <a:rPr lang="en-US" altLang="en-US" sz="1800"/>
              <a:t>Linkability</a:t>
            </a:r>
          </a:p>
          <a:p>
            <a:pPr lvl="1">
              <a:lnSpc>
                <a:spcPct val="90000"/>
              </a:lnSpc>
            </a:pPr>
            <a:r>
              <a:rPr lang="en-US" altLang="en-US" sz="1600"/>
              <a:t>Support finds a problem?  Have them email you a URI that reproduces the problem</a:t>
            </a:r>
          </a:p>
          <a:p>
            <a:pPr lvl="1">
              <a:lnSpc>
                <a:spcPct val="90000"/>
              </a:lnSpc>
            </a:pPr>
            <a:r>
              <a:rPr lang="en-US" altLang="en-US" sz="1600"/>
              <a:t>Resource representations have a standardized way of referencing other resource representations</a:t>
            </a:r>
          </a:p>
          <a:p>
            <a:pPr lvl="1">
              <a:lnSpc>
                <a:spcPct val="90000"/>
              </a:lnSpc>
            </a:pPr>
            <a:r>
              <a:rPr lang="en-US" altLang="en-US" sz="1600"/>
              <a:t>Representations have a standardized way to compose themselves:</a:t>
            </a:r>
          </a:p>
          <a:p>
            <a:pPr lvl="1">
              <a:lnSpc>
                <a:spcPct val="90000"/>
              </a:lnSpc>
            </a:pPr>
            <a:endParaRPr lang="en-US" altLang="en-US" sz="1600"/>
          </a:p>
          <a:p>
            <a:pPr>
              <a:lnSpc>
                <a:spcPct val="90000"/>
              </a:lnSpc>
            </a:pPr>
            <a:endParaRPr lang="en-US" altLang="en-US" sz="1800"/>
          </a:p>
        </p:txBody>
      </p:sp>
      <p:sp>
        <p:nvSpPr>
          <p:cNvPr id="4680708" name="Text Box 4"/>
          <p:cNvSpPr txBox="1">
            <a:spLocks noChangeArrowheads="1"/>
          </p:cNvSpPr>
          <p:nvPr/>
        </p:nvSpPr>
        <p:spPr bwMode="auto">
          <a:xfrm>
            <a:off x="381000" y="3962400"/>
            <a:ext cx="815340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a:solidFill>
                  <a:srgbClr val="000000"/>
                </a:solidFill>
                <a:latin typeface="Courier New" pitchFamily="49" charset="0"/>
                <a:cs typeface="Arial" pitchFamily="34" charset="0"/>
              </a:rPr>
              <a:t>&lt;order id=“111”&gt;</a:t>
            </a:r>
          </a:p>
          <a:p>
            <a:pPr eaLnBrk="0" hangingPunct="0">
              <a:lnSpc>
                <a:spcPct val="90000"/>
              </a:lnSpc>
            </a:pPr>
            <a:r>
              <a:rPr lang="en-US" altLang="en-US" sz="1800" b="1">
                <a:solidFill>
                  <a:srgbClr val="000000"/>
                </a:solidFill>
                <a:latin typeface="Courier New" pitchFamily="49" charset="0"/>
                <a:cs typeface="Arial" pitchFamily="34" charset="0"/>
              </a:rPr>
              <a:t>  &lt;customer&gt;http://sales.com/customers/32133&lt;/customer&gt;</a:t>
            </a:r>
          </a:p>
          <a:p>
            <a:pPr eaLnBrk="0" hangingPunct="0">
              <a:lnSpc>
                <a:spcPct val="90000"/>
              </a:lnSpc>
            </a:pPr>
            <a:r>
              <a:rPr lang="en-US" altLang="en-US" sz="1800" b="1">
                <a:solidFill>
                  <a:srgbClr val="000000"/>
                </a:solidFill>
                <a:latin typeface="Courier New" pitchFamily="49" charset="0"/>
                <a:cs typeface="Arial" pitchFamily="34" charset="0"/>
              </a:rPr>
              <a:t>  &lt;order-entries&gt;</a:t>
            </a:r>
          </a:p>
          <a:p>
            <a:pPr eaLnBrk="0" hangingPunct="0">
              <a:lnSpc>
                <a:spcPct val="90000"/>
              </a:lnSpc>
            </a:pPr>
            <a:r>
              <a:rPr lang="en-US" altLang="en-US" sz="1800" b="1">
                <a:solidFill>
                  <a:srgbClr val="000000"/>
                </a:solidFill>
                <a:latin typeface="Courier New" pitchFamily="49" charset="0"/>
                <a:cs typeface="Arial" pitchFamily="34" charset="0"/>
              </a:rPr>
              <a:t>     &lt;order-entry&gt;</a:t>
            </a:r>
          </a:p>
          <a:p>
            <a:pPr eaLnBrk="0" hangingPunct="0">
              <a:lnSpc>
                <a:spcPct val="90000"/>
              </a:lnSpc>
            </a:pPr>
            <a:r>
              <a:rPr lang="en-US" altLang="en-US" sz="1800" b="1">
                <a:solidFill>
                  <a:srgbClr val="000000"/>
                </a:solidFill>
                <a:latin typeface="Courier New" pitchFamily="49" charset="0"/>
                <a:cs typeface="Arial" pitchFamily="34" charset="0"/>
              </a:rPr>
              <a:t>        &lt;quantity&gt;5&lt;/quantity&gt;</a:t>
            </a:r>
          </a:p>
          <a:p>
            <a:pPr eaLnBrk="0" hangingPunct="0">
              <a:lnSpc>
                <a:spcPct val="90000"/>
              </a:lnSpc>
            </a:pPr>
            <a:r>
              <a:rPr lang="en-US" altLang="en-US" sz="1800" b="1">
                <a:solidFill>
                  <a:srgbClr val="000000"/>
                </a:solidFill>
                <a:latin typeface="Courier New" pitchFamily="49" charset="0"/>
                <a:cs typeface="Arial" pitchFamily="34" charset="0"/>
              </a:rPr>
              <a:t>        &lt;product&gt;http://sales.com/products/111&lt;/product&gt;</a:t>
            </a:r>
          </a:p>
          <a:p>
            <a:pPr eaLnBrk="0" hangingPunct="0">
              <a:lnSpc>
                <a:spcPct val="90000"/>
              </a:lnSpc>
            </a:pPr>
            <a:r>
              <a:rPr lang="en-US" altLang="en-US" sz="1800" b="1">
                <a:solidFill>
                  <a:srgbClr val="000000"/>
                </a:solidFill>
                <a:latin typeface="Courier New" pitchFamily="49" charset="0"/>
                <a:cs typeface="Arial" pitchFamily="34"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p:txBody>
      </p:sp>
    </p:spTree>
    <p:extLst>
      <p:ext uri="{BB962C8B-B14F-4D97-AF65-F5344CB8AC3E}">
        <p14:creationId xmlns:p14="http://schemas.microsoft.com/office/powerpoint/2010/main" val="3335649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1730" name="Rectangle 2"/>
          <p:cNvSpPr>
            <a:spLocks noGrp="1" noChangeArrowheads="1"/>
          </p:cNvSpPr>
          <p:nvPr>
            <p:ph type="title"/>
          </p:nvPr>
        </p:nvSpPr>
        <p:spPr/>
        <p:txBody>
          <a:bodyPr/>
          <a:lstStyle/>
          <a:p>
            <a:r>
              <a:rPr lang="en-US" altLang="en-US"/>
              <a:t>Describing a URI</a:t>
            </a:r>
          </a:p>
        </p:txBody>
      </p:sp>
      <p:sp>
        <p:nvSpPr>
          <p:cNvPr id="4681731" name="Rectangle 3"/>
          <p:cNvSpPr>
            <a:spLocks noGrp="1" noChangeArrowheads="1"/>
          </p:cNvSpPr>
          <p:nvPr>
            <p:ph type="body" idx="1"/>
          </p:nvPr>
        </p:nvSpPr>
        <p:spPr/>
        <p:txBody>
          <a:bodyPr>
            <a:normAutofit fontScale="92500" lnSpcReduction="10000"/>
          </a:bodyPr>
          <a:lstStyle/>
          <a:p>
            <a:pPr>
              <a:lnSpc>
                <a:spcPct val="90000"/>
              </a:lnSpc>
            </a:pPr>
            <a:r>
              <a:rPr lang="en-US" altLang="en-US"/>
              <a:t>Human readable URIs: Desired but not required</a:t>
            </a:r>
          </a:p>
          <a:p>
            <a:pPr>
              <a:lnSpc>
                <a:spcPct val="90000"/>
              </a:lnSpc>
            </a:pPr>
            <a:endParaRPr lang="en-US" altLang="en-US"/>
          </a:p>
          <a:p>
            <a:pPr>
              <a:lnSpc>
                <a:spcPct val="90000"/>
              </a:lnSpc>
            </a:pPr>
            <a:r>
              <a:rPr lang="en-US" altLang="en-US"/>
              <a:t>URI Parameters</a:t>
            </a:r>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r>
              <a:rPr lang="en-US" altLang="en-US"/>
              <a:t>Query parameters to find other resources</a:t>
            </a:r>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r>
              <a:rPr lang="en-US" altLang="en-US"/>
              <a:t>Matrix parameters to define resource attributes</a:t>
            </a:r>
          </a:p>
          <a:p>
            <a:pPr>
              <a:lnSpc>
                <a:spcPct val="90000"/>
              </a:lnSpc>
            </a:pPr>
            <a:endParaRPr lang="en-US" altLang="en-US"/>
          </a:p>
          <a:p>
            <a:pPr>
              <a:lnSpc>
                <a:spcPct val="90000"/>
              </a:lnSpc>
            </a:pPr>
            <a:endParaRPr lang="en-US" altLang="en-US"/>
          </a:p>
          <a:p>
            <a:pPr lvl="2">
              <a:lnSpc>
                <a:spcPct val="90000"/>
              </a:lnSpc>
              <a:buFontTx/>
              <a:buNone/>
            </a:pPr>
            <a:endParaRPr lang="en-US" altLang="en-US"/>
          </a:p>
        </p:txBody>
      </p:sp>
      <p:sp>
        <p:nvSpPr>
          <p:cNvPr id="4681732" name="Text Box 4"/>
          <p:cNvSpPr txBox="1">
            <a:spLocks noChangeArrowheads="1"/>
          </p:cNvSpPr>
          <p:nvPr/>
        </p:nvSpPr>
        <p:spPr bwMode="auto">
          <a:xfrm>
            <a:off x="457200" y="2600325"/>
            <a:ext cx="77724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dirty="0">
                <a:solidFill>
                  <a:srgbClr val="000000"/>
                </a:solidFill>
                <a:latin typeface="Courier New" pitchFamily="49" charset="0"/>
                <a:cs typeface="Arial" pitchFamily="34" charset="0"/>
                <a:hlinkClick r:id="rId3"/>
              </a:rPr>
              <a:t>http://sales.com/customers/323421</a:t>
            </a:r>
            <a:endParaRPr lang="en-US" altLang="en-US" sz="1800" b="1" dirty="0">
              <a:solidFill>
                <a:srgbClr val="000000"/>
              </a:solidFill>
              <a:latin typeface="Courier New" pitchFamily="49" charset="0"/>
              <a:cs typeface="Arial" pitchFamily="34" charset="0"/>
            </a:endParaRPr>
          </a:p>
          <a:p>
            <a:pPr eaLnBrk="0" hangingPunct="0">
              <a:lnSpc>
                <a:spcPct val="90000"/>
              </a:lnSpc>
            </a:pPr>
            <a:r>
              <a:rPr lang="en-US" altLang="en-US" sz="1800" b="1" dirty="0">
                <a:solidFill>
                  <a:srgbClr val="000000"/>
                </a:solidFill>
                <a:latin typeface="Courier New" pitchFamily="49" charset="0"/>
                <a:cs typeface="Arial" pitchFamily="34" charset="0"/>
              </a:rPr>
              <a:t>/customers/{customer-id}</a:t>
            </a:r>
          </a:p>
          <a:p>
            <a:pPr eaLnBrk="0" hangingPunct="0">
              <a:lnSpc>
                <a:spcPct val="90000"/>
              </a:lnSpc>
            </a:pPr>
            <a:endParaRPr lang="en-US" altLang="en-US" sz="1800" b="1" dirty="0">
              <a:solidFill>
                <a:srgbClr val="000000"/>
              </a:solidFill>
              <a:latin typeface="Courier New" pitchFamily="49" charset="0"/>
              <a:cs typeface="Arial" pitchFamily="34" charset="0"/>
            </a:endParaRPr>
          </a:p>
        </p:txBody>
      </p:sp>
      <p:sp>
        <p:nvSpPr>
          <p:cNvPr id="4681733" name="Text Box 5"/>
          <p:cNvSpPr txBox="1">
            <a:spLocks noChangeArrowheads="1"/>
          </p:cNvSpPr>
          <p:nvPr/>
        </p:nvSpPr>
        <p:spPr bwMode="auto">
          <a:xfrm>
            <a:off x="457200" y="4371975"/>
            <a:ext cx="7772400" cy="59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defPPr>
              <a:defRPr lang="en-US"/>
            </a:defPPr>
            <a:lvl1pPr defTabSz="857250" eaLnBrk="0" hangingPunct="0">
              <a:lnSpc>
                <a:spcPct val="90000"/>
              </a:lnSpc>
              <a:tabLst>
                <a:tab pos="428625" algn="l"/>
                <a:tab pos="857250" algn="l"/>
                <a:tab pos="1285875" algn="l"/>
                <a:tab pos="1712913" algn="l"/>
                <a:tab pos="2143125" algn="l"/>
                <a:tab pos="2571750" algn="l"/>
                <a:tab pos="2998788" algn="l"/>
                <a:tab pos="3429000" algn="l"/>
                <a:tab pos="3851275" algn="l"/>
              </a:tabLst>
              <a:defRPr sz="1800" b="1">
                <a:solidFill>
                  <a:srgbClr val="000000"/>
                </a:solidFill>
                <a:latin typeface="Courier New" pitchFamily="49" charset="0"/>
                <a:cs typeface="Arial" pitchFamily="34" charset="0"/>
              </a:defRPr>
            </a:lvl1pPr>
            <a:lvl2pPr marL="428625" defTabSz="857250">
              <a:tabLst>
                <a:tab pos="428625" algn="l"/>
                <a:tab pos="857250" algn="l"/>
                <a:tab pos="1285875" algn="l"/>
                <a:tab pos="1712913" algn="l"/>
                <a:tab pos="2143125" algn="l"/>
                <a:tab pos="2571750" algn="l"/>
                <a:tab pos="2998788" algn="l"/>
                <a:tab pos="3429000" algn="l"/>
                <a:tab pos="3851275" algn="l"/>
              </a:tabLst>
              <a:defRPr sz="2400">
                <a:latin typeface="Times New Roman" pitchFamily="18" charset="0"/>
              </a:defRPr>
            </a:lvl2pPr>
            <a:lvl3pPr marL="857250" defTabSz="857250">
              <a:tabLst>
                <a:tab pos="428625" algn="l"/>
                <a:tab pos="857250" algn="l"/>
                <a:tab pos="1285875" algn="l"/>
                <a:tab pos="1712913" algn="l"/>
                <a:tab pos="2143125" algn="l"/>
                <a:tab pos="2571750" algn="l"/>
                <a:tab pos="2998788" algn="l"/>
                <a:tab pos="3429000" algn="l"/>
                <a:tab pos="3851275" algn="l"/>
              </a:tabLst>
              <a:defRPr sz="2400">
                <a:latin typeface="Times New Roman" pitchFamily="18" charset="0"/>
              </a:defRPr>
            </a:lvl3pPr>
            <a:lvl4pPr marL="1285875" defTabSz="857250">
              <a:tabLst>
                <a:tab pos="428625" algn="l"/>
                <a:tab pos="857250" algn="l"/>
                <a:tab pos="1285875" algn="l"/>
                <a:tab pos="1712913" algn="l"/>
                <a:tab pos="2143125" algn="l"/>
                <a:tab pos="2571750" algn="l"/>
                <a:tab pos="2998788" algn="l"/>
                <a:tab pos="3429000" algn="l"/>
                <a:tab pos="3851275" algn="l"/>
              </a:tabLst>
              <a:defRPr sz="2400">
                <a:latin typeface="Times New Roman" pitchFamily="18" charset="0"/>
              </a:defRPr>
            </a:lvl4pPr>
            <a:lvl5pPr marL="1712913" defTabSz="857250">
              <a:tabLst>
                <a:tab pos="428625" algn="l"/>
                <a:tab pos="857250" algn="l"/>
                <a:tab pos="1285875" algn="l"/>
                <a:tab pos="1712913" algn="l"/>
                <a:tab pos="2143125" algn="l"/>
                <a:tab pos="2571750" algn="l"/>
                <a:tab pos="2998788" algn="l"/>
                <a:tab pos="3429000" algn="l"/>
                <a:tab pos="3851275" algn="l"/>
              </a:tabLst>
              <a:defRPr sz="2400">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pitchFamily="18" charset="0"/>
              </a:defRPr>
            </a:lvl9pPr>
          </a:lstStyle>
          <a:p>
            <a:r>
              <a:rPr lang="en-US" altLang="en-US" dirty="0"/>
              <a:t>http://sales.com/customers?zip=02115</a:t>
            </a:r>
          </a:p>
          <a:p>
            <a:endParaRPr lang="en-US" altLang="en-US" dirty="0"/>
          </a:p>
        </p:txBody>
      </p:sp>
      <p:sp>
        <p:nvSpPr>
          <p:cNvPr id="4681734" name="Text Box 6"/>
          <p:cNvSpPr txBox="1">
            <a:spLocks noChangeArrowheads="1"/>
          </p:cNvSpPr>
          <p:nvPr/>
        </p:nvSpPr>
        <p:spPr bwMode="auto">
          <a:xfrm>
            <a:off x="457200" y="5667375"/>
            <a:ext cx="7772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dirty="0">
                <a:solidFill>
                  <a:srgbClr val="000000"/>
                </a:solidFill>
                <a:latin typeface="Courier New" pitchFamily="49" charset="0"/>
                <a:cs typeface="Arial" pitchFamily="34" charset="0"/>
              </a:rPr>
              <a:t>http://sales.com/cars/mercedes/amg/e55;color=black</a:t>
            </a:r>
          </a:p>
          <a:p>
            <a:pPr eaLnBrk="0" hangingPunct="0">
              <a:lnSpc>
                <a:spcPct val="90000"/>
              </a:lnSpc>
            </a:pPr>
            <a:endParaRPr lang="en-US" altLang="en-US" sz="1800" b="1" dirty="0">
              <a:solidFill>
                <a:srgbClr val="000000"/>
              </a:solidFill>
              <a:latin typeface="Courier New" pitchFamily="49" charset="0"/>
              <a:cs typeface="Arial" pitchFamily="34" charset="0"/>
            </a:endParaRPr>
          </a:p>
        </p:txBody>
      </p:sp>
    </p:spTree>
    <p:extLst>
      <p:ext uri="{BB962C8B-B14F-4D97-AF65-F5344CB8AC3E}">
        <p14:creationId xmlns:p14="http://schemas.microsoft.com/office/powerpoint/2010/main" val="1980189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2754" name="Rectangle 2"/>
          <p:cNvSpPr>
            <a:spLocks noGrp="1" noChangeArrowheads="1"/>
          </p:cNvSpPr>
          <p:nvPr>
            <p:ph type="title"/>
          </p:nvPr>
        </p:nvSpPr>
        <p:spPr/>
        <p:txBody>
          <a:bodyPr/>
          <a:lstStyle/>
          <a:p>
            <a:r>
              <a:rPr lang="en-US" altLang="en-US"/>
              <a:t>Constrained, Uniform Interface</a:t>
            </a:r>
          </a:p>
        </p:txBody>
      </p:sp>
      <p:sp>
        <p:nvSpPr>
          <p:cNvPr id="4682755" name="Rectangle 3"/>
          <p:cNvSpPr>
            <a:spLocks noGrp="1" noChangeArrowheads="1"/>
          </p:cNvSpPr>
          <p:nvPr>
            <p:ph type="body" idx="1"/>
          </p:nvPr>
        </p:nvSpPr>
        <p:spPr/>
        <p:txBody>
          <a:bodyPr>
            <a:normAutofit fontScale="85000" lnSpcReduction="10000"/>
          </a:bodyPr>
          <a:lstStyle/>
          <a:p>
            <a:r>
              <a:rPr lang="en-US" altLang="en-US"/>
              <a:t>Hardest thing for those with CORBA and/or WS-* baggage to digest</a:t>
            </a:r>
          </a:p>
          <a:p>
            <a:r>
              <a:rPr lang="en-US" altLang="en-US"/>
              <a:t>The idea is to have a well-defined, fixed, finite set of operations</a:t>
            </a:r>
          </a:p>
          <a:p>
            <a:pPr lvl="1"/>
            <a:r>
              <a:rPr lang="en-US" altLang="en-US"/>
              <a:t>Resources can only use these operations</a:t>
            </a:r>
          </a:p>
          <a:p>
            <a:pPr lvl="1"/>
            <a:r>
              <a:rPr lang="en-US" altLang="en-US"/>
              <a:t>Each operation has well-defined, explicit behavior</a:t>
            </a:r>
          </a:p>
          <a:p>
            <a:pPr lvl="1"/>
            <a:r>
              <a:rPr lang="en-US" altLang="en-US"/>
              <a:t>In HTTP land, these methods are GET, POST, PUT, DELETE</a:t>
            </a:r>
          </a:p>
          <a:p>
            <a:r>
              <a:rPr lang="en-US" altLang="en-US"/>
              <a:t>How can we build applications with only 4+ methods?</a:t>
            </a:r>
          </a:p>
          <a:p>
            <a:pPr lvl="1"/>
            <a:r>
              <a:rPr lang="en-US" altLang="en-US"/>
              <a:t>SQL only has 4 operations: INSERT, UPDATE, SELECT, DELETE</a:t>
            </a:r>
          </a:p>
          <a:p>
            <a:pPr lvl="1"/>
            <a:r>
              <a:rPr lang="en-US" altLang="en-US"/>
              <a:t>JMS has a well-defined, fixed set of operations</a:t>
            </a:r>
          </a:p>
          <a:p>
            <a:pPr lvl="1"/>
            <a:r>
              <a:rPr lang="en-US" altLang="en-US"/>
              <a:t>Both are pretty powerful and useful APIs with constrained interfaces</a:t>
            </a:r>
          </a:p>
          <a:p>
            <a:endParaRPr lang="en-US" altLang="en-US"/>
          </a:p>
        </p:txBody>
      </p:sp>
    </p:spTree>
    <p:extLst>
      <p:ext uri="{BB962C8B-B14F-4D97-AF65-F5344CB8AC3E}">
        <p14:creationId xmlns:p14="http://schemas.microsoft.com/office/powerpoint/2010/main" val="2465689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3778" name="Rectangle 2"/>
          <p:cNvSpPr>
            <a:spLocks noGrp="1" noChangeArrowheads="1"/>
          </p:cNvSpPr>
          <p:nvPr>
            <p:ph type="title"/>
          </p:nvPr>
        </p:nvSpPr>
        <p:spPr/>
        <p:txBody>
          <a:bodyPr>
            <a:normAutofit fontScale="90000"/>
          </a:bodyPr>
          <a:lstStyle/>
          <a:p>
            <a:r>
              <a:rPr lang="en-US" altLang="en-US"/>
              <a:t>Implications of a Uniform Interface</a:t>
            </a:r>
          </a:p>
        </p:txBody>
      </p:sp>
      <p:sp>
        <p:nvSpPr>
          <p:cNvPr id="4683779" name="Rectangle 3"/>
          <p:cNvSpPr>
            <a:spLocks noGrp="1" noChangeArrowheads="1"/>
          </p:cNvSpPr>
          <p:nvPr>
            <p:ph type="body" idx="1"/>
          </p:nvPr>
        </p:nvSpPr>
        <p:spPr/>
        <p:txBody>
          <a:bodyPr>
            <a:normAutofit fontScale="92500" lnSpcReduction="20000"/>
          </a:bodyPr>
          <a:lstStyle/>
          <a:p>
            <a:r>
              <a:rPr lang="en-US" altLang="en-US"/>
              <a:t>Intuitive</a:t>
            </a:r>
          </a:p>
          <a:p>
            <a:pPr lvl="1"/>
            <a:r>
              <a:rPr lang="en-US" altLang="en-US"/>
              <a:t>You know what operations the resource will support</a:t>
            </a:r>
          </a:p>
          <a:p>
            <a:r>
              <a:rPr lang="en-US" altLang="en-US"/>
              <a:t>Predictable behavior</a:t>
            </a:r>
          </a:p>
          <a:p>
            <a:pPr lvl="1"/>
            <a:r>
              <a:rPr lang="en-US" altLang="en-US"/>
              <a:t>GET - readonly and idempotent.  Never changes the state of the resource</a:t>
            </a:r>
          </a:p>
          <a:p>
            <a:pPr lvl="1"/>
            <a:r>
              <a:rPr lang="en-US" altLang="en-US"/>
              <a:t>PUT - an idempotent insert or update of a resource.  Idempotent because it is repeatable without side effects.</a:t>
            </a:r>
          </a:p>
          <a:p>
            <a:pPr lvl="1"/>
            <a:r>
              <a:rPr lang="en-US" altLang="en-US"/>
              <a:t>DELETE - resource removal and idempotent.</a:t>
            </a:r>
          </a:p>
          <a:p>
            <a:pPr lvl="1"/>
            <a:r>
              <a:rPr lang="en-US" altLang="en-US"/>
              <a:t>POST - non-idempotent, “anything goes” operation</a:t>
            </a:r>
          </a:p>
          <a:p>
            <a:r>
              <a:rPr lang="en-US" altLang="en-US"/>
              <a:t>Clients, developers, admins, operations know what to expect</a:t>
            </a:r>
          </a:p>
          <a:p>
            <a:pPr lvl="1"/>
            <a:r>
              <a:rPr lang="en-US" altLang="en-US"/>
              <a:t>Much easier for admins to assign security roles</a:t>
            </a:r>
          </a:p>
          <a:p>
            <a:pPr lvl="1"/>
            <a:r>
              <a:rPr lang="en-US" altLang="en-US"/>
              <a:t>For idempotent messages, clients don’t have to worry about duplicate messages.  </a:t>
            </a:r>
          </a:p>
        </p:txBody>
      </p:sp>
    </p:spTree>
    <p:extLst>
      <p:ext uri="{BB962C8B-B14F-4D97-AF65-F5344CB8AC3E}">
        <p14:creationId xmlns:p14="http://schemas.microsoft.com/office/powerpoint/2010/main" val="1093216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4802" name="Rectangle 2"/>
          <p:cNvSpPr>
            <a:spLocks noGrp="1" noChangeArrowheads="1"/>
          </p:cNvSpPr>
          <p:nvPr>
            <p:ph type="title"/>
          </p:nvPr>
        </p:nvSpPr>
        <p:spPr/>
        <p:txBody>
          <a:bodyPr>
            <a:normAutofit fontScale="90000"/>
          </a:bodyPr>
          <a:lstStyle/>
          <a:p>
            <a:r>
              <a:rPr lang="en-US" altLang="en-US"/>
              <a:t>Implications of a Uniform Interface</a:t>
            </a:r>
          </a:p>
        </p:txBody>
      </p:sp>
      <p:sp>
        <p:nvSpPr>
          <p:cNvPr id="4684803" name="Rectangle 3"/>
          <p:cNvSpPr>
            <a:spLocks noGrp="1" noChangeArrowheads="1"/>
          </p:cNvSpPr>
          <p:nvPr>
            <p:ph type="body" idx="1"/>
          </p:nvPr>
        </p:nvSpPr>
        <p:spPr/>
        <p:txBody>
          <a:bodyPr>
            <a:normAutofit fontScale="85000" lnSpcReduction="20000"/>
          </a:bodyPr>
          <a:lstStyle/>
          <a:p>
            <a:pPr>
              <a:lnSpc>
                <a:spcPct val="90000"/>
              </a:lnSpc>
            </a:pPr>
            <a:r>
              <a:rPr lang="en-US" altLang="en-US"/>
              <a:t>Simplified</a:t>
            </a:r>
          </a:p>
          <a:p>
            <a:pPr lvl="1">
              <a:lnSpc>
                <a:spcPct val="90000"/>
              </a:lnSpc>
            </a:pPr>
            <a:r>
              <a:rPr lang="en-US" altLang="en-US"/>
              <a:t>Nothing to install, maintain, upgrade</a:t>
            </a:r>
          </a:p>
          <a:p>
            <a:pPr lvl="1">
              <a:lnSpc>
                <a:spcPct val="90000"/>
              </a:lnSpc>
            </a:pPr>
            <a:r>
              <a:rPr lang="en-US" altLang="en-US"/>
              <a:t>No stubs you have to generate distribute</a:t>
            </a:r>
          </a:p>
          <a:p>
            <a:pPr lvl="1">
              <a:lnSpc>
                <a:spcPct val="90000"/>
              </a:lnSpc>
            </a:pPr>
            <a:r>
              <a:rPr lang="en-US" altLang="en-US"/>
              <a:t>No vendor you have to pay big bucks to</a:t>
            </a:r>
          </a:p>
          <a:p>
            <a:pPr>
              <a:lnSpc>
                <a:spcPct val="90000"/>
              </a:lnSpc>
            </a:pPr>
            <a:r>
              <a:rPr lang="en-US" altLang="en-US"/>
              <a:t>Platform portability</a:t>
            </a:r>
          </a:p>
          <a:p>
            <a:pPr lvl="1">
              <a:lnSpc>
                <a:spcPct val="90000"/>
              </a:lnSpc>
            </a:pPr>
            <a:r>
              <a:rPr lang="en-US" altLang="en-US"/>
              <a:t>HTTP is ubiquitous. Most (all?) popular languages have an HTTP client library</a:t>
            </a:r>
          </a:p>
          <a:p>
            <a:pPr lvl="1">
              <a:lnSpc>
                <a:spcPct val="90000"/>
              </a:lnSpc>
            </a:pPr>
            <a:r>
              <a:rPr lang="en-US" altLang="en-US"/>
              <a:t>CORBA, WS-*, not as ubiquitous</a:t>
            </a:r>
          </a:p>
          <a:p>
            <a:pPr lvl="1">
              <a:lnSpc>
                <a:spcPct val="90000"/>
              </a:lnSpc>
            </a:pPr>
            <a:r>
              <a:rPr lang="en-US" altLang="en-US"/>
              <a:t>(We’ll talk later about multiple representations and HTTP content negotiation which also really helps with portability)</a:t>
            </a:r>
          </a:p>
          <a:p>
            <a:pPr>
              <a:lnSpc>
                <a:spcPct val="90000"/>
              </a:lnSpc>
            </a:pPr>
            <a:r>
              <a:rPr lang="en-US" altLang="en-US"/>
              <a:t>Interoperability</a:t>
            </a:r>
          </a:p>
          <a:p>
            <a:pPr lvl="1">
              <a:lnSpc>
                <a:spcPct val="90000"/>
              </a:lnSpc>
            </a:pPr>
            <a:r>
              <a:rPr lang="en-US" altLang="en-US"/>
              <a:t>HTTP a stable protocol</a:t>
            </a:r>
          </a:p>
          <a:p>
            <a:pPr lvl="1">
              <a:lnSpc>
                <a:spcPct val="90000"/>
              </a:lnSpc>
            </a:pPr>
            <a:r>
              <a:rPr lang="en-US" altLang="en-US"/>
              <a:t>WS-*, again, is a moving target</a:t>
            </a:r>
          </a:p>
          <a:p>
            <a:pPr lvl="1">
              <a:lnSpc>
                <a:spcPct val="90000"/>
              </a:lnSpc>
            </a:pPr>
            <a:r>
              <a:rPr lang="en-US" altLang="en-US"/>
              <a:t>Ask Xfire, Axis, and Metro how difficult Microsoft interoperability has been</a:t>
            </a:r>
          </a:p>
          <a:p>
            <a:pPr lvl="1">
              <a:lnSpc>
                <a:spcPct val="90000"/>
              </a:lnSpc>
            </a:pPr>
            <a:r>
              <a:rPr lang="en-US" altLang="en-US"/>
              <a:t>Focus on interoperability between applications rather focusing on the interoperability between vendors.</a:t>
            </a:r>
          </a:p>
          <a:p>
            <a:pPr lvl="1">
              <a:lnSpc>
                <a:spcPct val="90000"/>
              </a:lnSpc>
            </a:pPr>
            <a:endParaRPr lang="en-US" altLang="en-US"/>
          </a:p>
        </p:txBody>
      </p:sp>
    </p:spTree>
    <p:extLst>
      <p:ext uri="{BB962C8B-B14F-4D97-AF65-F5344CB8AC3E}">
        <p14:creationId xmlns:p14="http://schemas.microsoft.com/office/powerpoint/2010/main" val="3097178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5826" name="Rectangle 2"/>
          <p:cNvSpPr>
            <a:spLocks noGrp="1" noChangeArrowheads="1"/>
          </p:cNvSpPr>
          <p:nvPr>
            <p:ph type="title"/>
          </p:nvPr>
        </p:nvSpPr>
        <p:spPr/>
        <p:txBody>
          <a:bodyPr>
            <a:normAutofit fontScale="90000"/>
          </a:bodyPr>
          <a:lstStyle/>
          <a:p>
            <a:r>
              <a:rPr lang="en-US" altLang="en-US"/>
              <a:t>Implications of Uniform Interface</a:t>
            </a:r>
          </a:p>
        </p:txBody>
      </p:sp>
      <p:sp>
        <p:nvSpPr>
          <p:cNvPr id="4685827" name="Rectangle 3"/>
          <p:cNvSpPr>
            <a:spLocks noGrp="1" noChangeArrowheads="1"/>
          </p:cNvSpPr>
          <p:nvPr>
            <p:ph type="body" idx="1"/>
          </p:nvPr>
        </p:nvSpPr>
        <p:spPr/>
        <p:txBody>
          <a:bodyPr/>
          <a:lstStyle/>
          <a:p>
            <a:r>
              <a:rPr lang="en-US" altLang="en-US"/>
              <a:t>Familiarity</a:t>
            </a:r>
          </a:p>
          <a:p>
            <a:pPr lvl="1"/>
            <a:r>
              <a:rPr lang="en-US" altLang="en-US"/>
              <a:t>Operations and admins know how to secure, partition, route, and cache HTTP traffic</a:t>
            </a:r>
          </a:p>
          <a:p>
            <a:pPr lvl="1"/>
            <a:r>
              <a:rPr lang="en-US" altLang="en-US"/>
              <a:t>Leverage existing tools and infrastructure instead of creating new ones</a:t>
            </a:r>
          </a:p>
          <a:p>
            <a:r>
              <a:rPr lang="en-US" altLang="en-US"/>
              <a:t>Easily debugged</a:t>
            </a:r>
          </a:p>
          <a:p>
            <a:pPr lvl="1"/>
            <a:r>
              <a:rPr lang="en-US" altLang="en-US"/>
              <a:t>How cool is it to be able to use your browser as a debugging tool!</a:t>
            </a:r>
          </a:p>
          <a:p>
            <a:endParaRPr lang="en-US" altLang="en-US"/>
          </a:p>
        </p:txBody>
      </p:sp>
    </p:spTree>
    <p:extLst>
      <p:ext uri="{BB962C8B-B14F-4D97-AF65-F5344CB8AC3E}">
        <p14:creationId xmlns:p14="http://schemas.microsoft.com/office/powerpoint/2010/main" val="1549927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6850" name="Rectangle 2"/>
          <p:cNvSpPr>
            <a:spLocks noGrp="1" noChangeArrowheads="1"/>
          </p:cNvSpPr>
          <p:nvPr>
            <p:ph type="title"/>
          </p:nvPr>
        </p:nvSpPr>
        <p:spPr/>
        <p:txBody>
          <a:bodyPr>
            <a:normAutofit fontScale="90000"/>
          </a:bodyPr>
          <a:lstStyle/>
          <a:p>
            <a:r>
              <a:rPr lang="en-US" altLang="en-US"/>
              <a:t>Designing with a Uniform Interface</a:t>
            </a:r>
          </a:p>
        </p:txBody>
      </p:sp>
      <p:sp>
        <p:nvSpPr>
          <p:cNvPr id="4686852" name="Text Box 4"/>
          <p:cNvSpPr txBox="1">
            <a:spLocks noChangeArrowheads="1"/>
          </p:cNvSpPr>
          <p:nvPr/>
        </p:nvSpPr>
        <p:spPr bwMode="auto">
          <a:xfrm>
            <a:off x="457200" y="1143000"/>
            <a:ext cx="7772400"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a:solidFill>
                  <a:srgbClr val="000000"/>
                </a:solidFill>
                <a:latin typeface="Courier New" pitchFamily="49" charset="0"/>
                <a:cs typeface="Arial" pitchFamily="34" charset="0"/>
              </a:rPr>
              <a:t>public interface OrderEntryService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   void submitOrder(Order order);</a:t>
            </a:r>
          </a:p>
          <a:p>
            <a:pPr eaLnBrk="0" hangingPunct="0">
              <a:lnSpc>
                <a:spcPct val="90000"/>
              </a:lnSpc>
            </a:pPr>
            <a:r>
              <a:rPr lang="en-US" altLang="en-US" sz="1800" b="1">
                <a:solidFill>
                  <a:srgbClr val="000000"/>
                </a:solidFill>
                <a:latin typeface="Courier New" pitchFamily="49" charset="0"/>
                <a:cs typeface="Arial" pitchFamily="34" charset="0"/>
              </a:rPr>
              <a:t>   Order[] getOrders();</a:t>
            </a:r>
          </a:p>
          <a:p>
            <a:pPr eaLnBrk="0" hangingPunct="0">
              <a:lnSpc>
                <a:spcPct val="90000"/>
              </a:lnSpc>
            </a:pPr>
            <a:r>
              <a:rPr lang="en-US" altLang="en-US" sz="1800" b="1">
                <a:solidFill>
                  <a:srgbClr val="000000"/>
                </a:solidFill>
                <a:latin typeface="Courier New" pitchFamily="49" charset="0"/>
                <a:cs typeface="Arial" pitchFamily="34" charset="0"/>
              </a:rPr>
              <a:t>   void updateOrder(Order order);</a:t>
            </a:r>
          </a:p>
          <a:p>
            <a:pPr eaLnBrk="0" hangingPunct="0">
              <a:lnSpc>
                <a:spcPct val="90000"/>
              </a:lnSpc>
            </a:pPr>
            <a:r>
              <a:rPr lang="en-US" altLang="en-US" sz="1800" b="1">
                <a:solidFill>
                  <a:srgbClr val="000000"/>
                </a:solidFill>
                <a:latin typeface="Courier New" pitchFamily="49" charset="0"/>
                <a:cs typeface="Arial" pitchFamily="34" charset="0"/>
              </a:rPr>
              <a:t>   void cancelOrder(int orderId);</a:t>
            </a:r>
          </a:p>
          <a:p>
            <a:pPr eaLnBrk="0" hangingPunct="0">
              <a:lnSpc>
                <a:spcPct val="90000"/>
              </a:lnSpc>
            </a:pPr>
            <a:r>
              <a:rPr lang="en-US" altLang="en-US" sz="1800" b="1">
                <a:solidFill>
                  <a:srgbClr val="000000"/>
                </a:solidFill>
                <a:latin typeface="Courier New" pitchFamily="49" charset="0"/>
                <a:cs typeface="Arial" pitchFamily="34" charset="0"/>
              </a:rPr>
              <a:t>   Order[] getCustomerOrders(Customer customer);</a:t>
            </a:r>
          </a:p>
          <a:p>
            <a:pPr eaLnBrk="0" hangingPunct="0">
              <a:lnSpc>
                <a:spcPct val="90000"/>
              </a:lnSpc>
            </a:pPr>
            <a:r>
              <a:rPr lang="en-US" altLang="en-US" sz="1800" b="1">
                <a:solidFill>
                  <a:srgbClr val="000000"/>
                </a:solidFill>
                <a:latin typeface="Courier New" pitchFamily="49" charset="0"/>
                <a:cs typeface="Arial" pitchFamily="34" charset="0"/>
              </a:rPr>
              <a:t>   double calculateAverageSale();</a:t>
            </a:r>
          </a:p>
          <a:p>
            <a:pPr eaLnBrk="0" hangingPunct="0">
              <a:lnSpc>
                <a:spcPct val="90000"/>
              </a:lnSpc>
            </a:pPr>
            <a:r>
              <a:rPr lang="en-US" altLang="en-US" sz="1800" b="1">
                <a:solidFill>
                  <a:srgbClr val="000000"/>
                </a:solidFill>
                <a:latin typeface="Courier New" pitchFamily="49" charset="0"/>
                <a:cs typeface="Arial" pitchFamily="34"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public interface CustomerService {</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   void createCustomer(Customer cust);</a:t>
            </a:r>
          </a:p>
          <a:p>
            <a:pPr eaLnBrk="0" hangingPunct="0">
              <a:lnSpc>
                <a:spcPct val="90000"/>
              </a:lnSpc>
            </a:pPr>
            <a:r>
              <a:rPr lang="en-US" altLang="en-US" sz="1800" b="1">
                <a:solidFill>
                  <a:srgbClr val="000000"/>
                </a:solidFill>
                <a:latin typeface="Courier New" pitchFamily="49" charset="0"/>
                <a:cs typeface="Arial" pitchFamily="34" charset="0"/>
              </a:rPr>
              <a:t>   void deleteCustomer(int custId);</a:t>
            </a:r>
          </a:p>
          <a:p>
            <a:pPr eaLnBrk="0" hangingPunct="0">
              <a:lnSpc>
                <a:spcPct val="90000"/>
              </a:lnSpc>
            </a:pPr>
            <a:r>
              <a:rPr lang="en-US" altLang="en-US" sz="1800" b="1">
                <a:solidFill>
                  <a:srgbClr val="000000"/>
                </a:solidFill>
                <a:latin typeface="Courier New" pitchFamily="49" charset="0"/>
                <a:cs typeface="Arial" pitchFamily="34" charset="0"/>
              </a:rPr>
              <a:t>   Customer[] getCustomers();</a:t>
            </a:r>
          </a:p>
          <a:p>
            <a:pPr eaLnBrk="0" hangingPunct="0">
              <a:lnSpc>
                <a:spcPct val="90000"/>
              </a:lnSpc>
            </a:pPr>
            <a:r>
              <a:rPr lang="en-US" altLang="en-US" sz="1800" b="1">
                <a:solidFill>
                  <a:srgbClr val="000000"/>
                </a:solidFill>
                <a:latin typeface="Courier New" pitchFamily="49" charset="0"/>
                <a:cs typeface="Arial" pitchFamily="34" charset="0"/>
              </a:rPr>
              <a:t>   Customer findCustomer(String first, String last);</a:t>
            </a:r>
          </a:p>
          <a:p>
            <a:pPr eaLnBrk="0" hangingPunct="0">
              <a:lnSpc>
                <a:spcPct val="90000"/>
              </a:lnSpc>
            </a:pPr>
            <a:r>
              <a:rPr lang="en-US" altLang="en-US" sz="1800" b="1">
                <a:solidFill>
                  <a:srgbClr val="000000"/>
                </a:solidFill>
                <a:latin typeface="Courier New" pitchFamily="49" charset="0"/>
                <a:cs typeface="Arial" pitchFamily="34" charset="0"/>
              </a:rPr>
              <a:t>}</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endParaRPr lang="en-US" altLang="en-US" sz="1800" b="1">
              <a:solidFill>
                <a:srgbClr val="000000"/>
              </a:solidFill>
              <a:latin typeface="Courier New" pitchFamily="49" charset="0"/>
              <a:cs typeface="Arial" pitchFamily="34" charset="0"/>
            </a:endParaRPr>
          </a:p>
        </p:txBody>
      </p:sp>
    </p:spTree>
    <p:extLst>
      <p:ext uri="{BB962C8B-B14F-4D97-AF65-F5344CB8AC3E}">
        <p14:creationId xmlns:p14="http://schemas.microsoft.com/office/powerpoint/2010/main" val="603189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DA12BD-74A4-40A3-96F6-15E0D9D00A7E}" type="slidenum">
              <a:rPr lang="en-US" smtClean="0"/>
              <a:pPr>
                <a:defRPr/>
              </a:pPr>
              <a:t>2</a:t>
            </a:fld>
            <a:endParaRPr lang="en-US"/>
          </a:p>
        </p:txBody>
      </p:sp>
      <p:sp>
        <p:nvSpPr>
          <p:cNvPr id="4" name="Title 3"/>
          <p:cNvSpPr>
            <a:spLocks noGrp="1"/>
          </p:cNvSpPr>
          <p:nvPr>
            <p:ph type="title"/>
          </p:nvPr>
        </p:nvSpPr>
        <p:spPr/>
        <p:txBody>
          <a:bodyPr>
            <a:normAutofit fontScale="90000"/>
          </a:bodyPr>
          <a:lstStyle/>
          <a:p>
            <a:r>
              <a:rPr lang="en-IN" dirty="0" smtClean="0"/>
              <a:t>Resource-Oriented Architecture</a:t>
            </a:r>
            <a:endParaRPr lang="en-IN" dirty="0"/>
          </a:p>
        </p:txBody>
      </p:sp>
      <p:sp>
        <p:nvSpPr>
          <p:cNvPr id="2" name="Rectangle 1"/>
          <p:cNvSpPr/>
          <p:nvPr/>
        </p:nvSpPr>
        <p:spPr>
          <a:xfrm>
            <a:off x="609600" y="1481316"/>
            <a:ext cx="8077200" cy="1292662"/>
          </a:xfrm>
          <a:prstGeom prst="rect">
            <a:avLst/>
          </a:prstGeom>
          <a:ln>
            <a:no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en-US" dirty="0"/>
              <a:t> </a:t>
            </a:r>
            <a:r>
              <a:rPr lang="en-US" sz="2000" i="1" dirty="0"/>
              <a:t>is a style of </a:t>
            </a:r>
            <a:r>
              <a:rPr lang="en-US" sz="2000" i="1" dirty="0">
                <a:hlinkClick r:id="rId3" tooltip="Software architecture"/>
              </a:rPr>
              <a:t>software architecture</a:t>
            </a:r>
            <a:r>
              <a:rPr lang="en-US" sz="2000" i="1" dirty="0"/>
              <a:t> and </a:t>
            </a:r>
            <a:r>
              <a:rPr lang="en-US" sz="2000" i="1" dirty="0">
                <a:hlinkClick r:id="rId4" tooltip="Programming paradigm"/>
              </a:rPr>
              <a:t>programming paradigm</a:t>
            </a:r>
            <a:r>
              <a:rPr lang="en-US" sz="2000" i="1" dirty="0"/>
              <a:t> for designing and developing </a:t>
            </a:r>
            <a:r>
              <a:rPr lang="en-US" sz="2000" i="1" dirty="0">
                <a:hlinkClick r:id="rId5" tooltip="Software"/>
              </a:rPr>
              <a:t>software</a:t>
            </a:r>
            <a:r>
              <a:rPr lang="en-US" sz="2000" i="1" dirty="0"/>
              <a:t> in the form of </a:t>
            </a:r>
            <a:r>
              <a:rPr lang="en-US" sz="2000" i="1" dirty="0">
                <a:hlinkClick r:id="rId6" tooltip="Resource (computer science)"/>
              </a:rPr>
              <a:t>resources</a:t>
            </a:r>
            <a:r>
              <a:rPr lang="en-US" sz="2000" i="1" dirty="0"/>
              <a:t> with "</a:t>
            </a:r>
            <a:r>
              <a:rPr lang="en-US" sz="2000" i="1" dirty="0" err="1">
                <a:hlinkClick r:id="rId7" tooltip="Representational state transfer"/>
              </a:rPr>
              <a:t>RESTful</a:t>
            </a:r>
            <a:r>
              <a:rPr lang="en-US" sz="2000" i="1" dirty="0"/>
              <a:t>" </a:t>
            </a:r>
            <a:r>
              <a:rPr lang="en-US" sz="2000" i="1" dirty="0" smtClean="0">
                <a:hlinkClick r:id="rId8" tooltip="Interface (computing)"/>
              </a:rPr>
              <a:t>interfaces</a:t>
            </a:r>
            <a:r>
              <a:rPr lang="en-US" dirty="0"/>
              <a:t>	</a:t>
            </a:r>
            <a:r>
              <a:rPr lang="en-US" dirty="0" smtClean="0"/>
              <a:t>					                   						         - en.wikipedia.org</a:t>
            </a:r>
            <a:endParaRPr lang="en-US" dirty="0"/>
          </a:p>
        </p:txBody>
      </p:sp>
      <p:pic>
        <p:nvPicPr>
          <p:cNvPr id="14338" name="Picture 2" descr="C:\Users\thara\Downloads\resource10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2898126"/>
            <a:ext cx="7010400" cy="31978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0600" y="5410200"/>
            <a:ext cx="3877985" cy="646331"/>
          </a:xfrm>
          <a:prstGeom prst="rect">
            <a:avLst/>
          </a:prstGeom>
          <a:noFill/>
        </p:spPr>
        <p:txBody>
          <a:bodyPr wrap="none" rtlCol="0">
            <a:spAutoFit/>
          </a:bodyPr>
          <a:lstStyle/>
          <a:p>
            <a:r>
              <a:rPr lang="en-US" dirty="0" smtClean="0"/>
              <a:t>Simplified Resource Oriented Model</a:t>
            </a:r>
          </a:p>
          <a:p>
            <a:r>
              <a:rPr lang="en-US" dirty="0"/>
              <a:t>	</a:t>
            </a:r>
            <a:r>
              <a:rPr lang="en-US" sz="1200" i="1" dirty="0"/>
              <a:t>Source : http://www.w3.org/TR/ws-arch</a:t>
            </a:r>
            <a:r>
              <a:rPr lang="en-US" dirty="0"/>
              <a:t>/</a:t>
            </a:r>
          </a:p>
        </p:txBody>
      </p:sp>
    </p:spTree>
    <p:extLst>
      <p:ext uri="{BB962C8B-B14F-4D97-AF65-F5344CB8AC3E}">
        <p14:creationId xmlns:p14="http://schemas.microsoft.com/office/powerpoint/2010/main" val="1450831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7874" name="Rectangle 2"/>
          <p:cNvSpPr>
            <a:spLocks noGrp="1" noChangeArrowheads="1"/>
          </p:cNvSpPr>
          <p:nvPr>
            <p:ph type="title"/>
          </p:nvPr>
        </p:nvSpPr>
        <p:spPr/>
        <p:txBody>
          <a:bodyPr>
            <a:normAutofit fontScale="90000"/>
          </a:bodyPr>
          <a:lstStyle/>
          <a:p>
            <a:r>
              <a:rPr lang="en-US" altLang="en-US"/>
              <a:t>Designing services with a Uniform Interface</a:t>
            </a:r>
          </a:p>
        </p:txBody>
      </p:sp>
      <p:sp>
        <p:nvSpPr>
          <p:cNvPr id="4687875" name="Rectangle 3"/>
          <p:cNvSpPr>
            <a:spLocks noGrp="1" noChangeArrowheads="1"/>
          </p:cNvSpPr>
          <p:nvPr>
            <p:ph type="body" idx="1"/>
          </p:nvPr>
        </p:nvSpPr>
        <p:spPr>
          <a:xfrm>
            <a:off x="1908175" y="1344613"/>
            <a:ext cx="5254625" cy="5513387"/>
          </a:xfrm>
        </p:spPr>
        <p:txBody>
          <a:bodyPr>
            <a:normAutofit/>
          </a:bodyPr>
          <a:lstStyle/>
          <a:p>
            <a:pPr>
              <a:lnSpc>
                <a:spcPct val="90000"/>
              </a:lnSpc>
            </a:pPr>
            <a:r>
              <a:rPr lang="en-US" altLang="en-US" sz="1800" dirty="0"/>
              <a:t>When in doubt, define a new resource</a:t>
            </a:r>
          </a:p>
          <a:p>
            <a:pPr>
              <a:lnSpc>
                <a:spcPct val="90000"/>
              </a:lnSpc>
            </a:pPr>
            <a:r>
              <a:rPr lang="en-US" altLang="en-US" sz="1800" dirty="0"/>
              <a:t>/orders</a:t>
            </a:r>
          </a:p>
          <a:p>
            <a:pPr lvl="1">
              <a:lnSpc>
                <a:spcPct val="90000"/>
              </a:lnSpc>
            </a:pPr>
            <a:r>
              <a:rPr lang="en-US" altLang="en-US" sz="1600" dirty="0"/>
              <a:t>GET - list all orders</a:t>
            </a:r>
          </a:p>
          <a:p>
            <a:pPr lvl="1">
              <a:lnSpc>
                <a:spcPct val="90000"/>
              </a:lnSpc>
            </a:pPr>
            <a:r>
              <a:rPr lang="en-US" altLang="en-US" sz="1600" dirty="0"/>
              <a:t>POST - submit a new order</a:t>
            </a:r>
          </a:p>
          <a:p>
            <a:pPr>
              <a:lnSpc>
                <a:spcPct val="90000"/>
              </a:lnSpc>
            </a:pPr>
            <a:r>
              <a:rPr lang="en-US" altLang="en-US" sz="1800" dirty="0"/>
              <a:t>/orders/{order-id}</a:t>
            </a:r>
          </a:p>
          <a:p>
            <a:pPr lvl="1">
              <a:lnSpc>
                <a:spcPct val="90000"/>
              </a:lnSpc>
            </a:pPr>
            <a:r>
              <a:rPr lang="en-US" altLang="en-US" sz="1600" dirty="0"/>
              <a:t>GET - get an order representation</a:t>
            </a:r>
          </a:p>
          <a:p>
            <a:pPr lvl="1">
              <a:lnSpc>
                <a:spcPct val="90000"/>
              </a:lnSpc>
            </a:pPr>
            <a:r>
              <a:rPr lang="en-US" altLang="en-US" sz="1600" dirty="0"/>
              <a:t>PUT - update an order</a:t>
            </a:r>
          </a:p>
          <a:p>
            <a:pPr lvl="1">
              <a:lnSpc>
                <a:spcPct val="90000"/>
              </a:lnSpc>
            </a:pPr>
            <a:r>
              <a:rPr lang="en-US" altLang="en-US" sz="1600" dirty="0"/>
              <a:t>DELETE - cancel an order</a:t>
            </a:r>
          </a:p>
          <a:p>
            <a:pPr>
              <a:lnSpc>
                <a:spcPct val="90000"/>
              </a:lnSpc>
            </a:pPr>
            <a:r>
              <a:rPr lang="en-US" altLang="en-US" sz="1800" dirty="0"/>
              <a:t>/orders/average-sale</a:t>
            </a:r>
          </a:p>
          <a:p>
            <a:pPr lvl="1">
              <a:lnSpc>
                <a:spcPct val="90000"/>
              </a:lnSpc>
            </a:pPr>
            <a:r>
              <a:rPr lang="en-US" altLang="en-US" sz="1600" dirty="0"/>
              <a:t>GET - calculate average sale</a:t>
            </a:r>
          </a:p>
          <a:p>
            <a:pPr>
              <a:lnSpc>
                <a:spcPct val="90000"/>
              </a:lnSpc>
            </a:pPr>
            <a:r>
              <a:rPr lang="en-US" altLang="en-US" sz="1800" dirty="0"/>
              <a:t>/customers</a:t>
            </a:r>
          </a:p>
          <a:p>
            <a:pPr lvl="1">
              <a:lnSpc>
                <a:spcPct val="90000"/>
              </a:lnSpc>
            </a:pPr>
            <a:r>
              <a:rPr lang="en-US" altLang="en-US" sz="1600" dirty="0"/>
              <a:t>GET - list all customers</a:t>
            </a:r>
          </a:p>
          <a:p>
            <a:pPr lvl="1">
              <a:lnSpc>
                <a:spcPct val="90000"/>
              </a:lnSpc>
            </a:pPr>
            <a:r>
              <a:rPr lang="en-US" altLang="en-US" sz="1600" dirty="0"/>
              <a:t>POST - create a new customer</a:t>
            </a:r>
          </a:p>
          <a:p>
            <a:pPr>
              <a:lnSpc>
                <a:spcPct val="90000"/>
              </a:lnSpc>
            </a:pPr>
            <a:r>
              <a:rPr lang="en-US" altLang="en-US" sz="1800" dirty="0"/>
              <a:t>/customers/{</a:t>
            </a:r>
            <a:r>
              <a:rPr lang="en-US" altLang="en-US" sz="1800" dirty="0" err="1"/>
              <a:t>cust</a:t>
            </a:r>
            <a:r>
              <a:rPr lang="en-US" altLang="en-US" sz="1800" dirty="0"/>
              <a:t>-id}</a:t>
            </a:r>
          </a:p>
          <a:p>
            <a:pPr lvl="1">
              <a:lnSpc>
                <a:spcPct val="90000"/>
              </a:lnSpc>
            </a:pPr>
            <a:r>
              <a:rPr lang="en-US" altLang="en-US" sz="1600" dirty="0"/>
              <a:t>GET - get a customer representation</a:t>
            </a:r>
          </a:p>
          <a:p>
            <a:pPr lvl="1">
              <a:lnSpc>
                <a:spcPct val="90000"/>
              </a:lnSpc>
            </a:pPr>
            <a:r>
              <a:rPr lang="en-US" altLang="en-US" sz="1600" dirty="0"/>
              <a:t>DELETE- remove a customer</a:t>
            </a:r>
          </a:p>
          <a:p>
            <a:pPr>
              <a:lnSpc>
                <a:spcPct val="90000"/>
              </a:lnSpc>
            </a:pPr>
            <a:r>
              <a:rPr lang="en-US" altLang="en-US" sz="1800" dirty="0"/>
              <a:t>/customers/{</a:t>
            </a:r>
            <a:r>
              <a:rPr lang="en-US" altLang="en-US" sz="1800" dirty="0" err="1"/>
              <a:t>cust</a:t>
            </a:r>
            <a:r>
              <a:rPr lang="en-US" altLang="en-US" sz="1800" dirty="0"/>
              <a:t>-id}/orders</a:t>
            </a:r>
          </a:p>
          <a:p>
            <a:pPr lvl="1">
              <a:lnSpc>
                <a:spcPct val="90000"/>
              </a:lnSpc>
            </a:pPr>
            <a:r>
              <a:rPr lang="en-US" altLang="en-US" sz="1600" dirty="0"/>
              <a:t>GET - get the orders of a customer</a:t>
            </a:r>
          </a:p>
          <a:p>
            <a:pPr lvl="1">
              <a:lnSpc>
                <a:spcPct val="90000"/>
              </a:lnSpc>
            </a:pPr>
            <a:endParaRPr lang="en-US" altLang="en-US" sz="1600" dirty="0"/>
          </a:p>
        </p:txBody>
      </p:sp>
    </p:spTree>
    <p:extLst>
      <p:ext uri="{BB962C8B-B14F-4D97-AF65-F5344CB8AC3E}">
        <p14:creationId xmlns:p14="http://schemas.microsoft.com/office/powerpoint/2010/main" val="351625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87875">
                                            <p:txEl>
                                              <p:pRg st="0" end="0"/>
                                            </p:txEl>
                                          </p:spTgt>
                                        </p:tgtEl>
                                        <p:attrNameLst>
                                          <p:attrName>style.visibility</p:attrName>
                                        </p:attrNameLst>
                                      </p:cBhvr>
                                      <p:to>
                                        <p:strVal val="visible"/>
                                      </p:to>
                                    </p:set>
                                    <p:anim calcmode="lin" valueType="num">
                                      <p:cBhvr additive="base">
                                        <p:cTn id="7" dur="500" fill="hold"/>
                                        <p:tgtEl>
                                          <p:spTgt spid="4687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87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87875">
                                            <p:txEl>
                                              <p:pRg st="1" end="1"/>
                                            </p:txEl>
                                          </p:spTgt>
                                        </p:tgtEl>
                                        <p:attrNameLst>
                                          <p:attrName>style.visibility</p:attrName>
                                        </p:attrNameLst>
                                      </p:cBhvr>
                                      <p:to>
                                        <p:strVal val="visible"/>
                                      </p:to>
                                    </p:set>
                                    <p:anim calcmode="lin" valueType="num">
                                      <p:cBhvr additive="base">
                                        <p:cTn id="13" dur="500" fill="hold"/>
                                        <p:tgtEl>
                                          <p:spTgt spid="46878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8787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687875">
                                            <p:txEl>
                                              <p:pRg st="2" end="2"/>
                                            </p:txEl>
                                          </p:spTgt>
                                        </p:tgtEl>
                                        <p:attrNameLst>
                                          <p:attrName>style.visibility</p:attrName>
                                        </p:attrNameLst>
                                      </p:cBhvr>
                                      <p:to>
                                        <p:strVal val="visible"/>
                                      </p:to>
                                    </p:set>
                                    <p:anim calcmode="lin" valueType="num">
                                      <p:cBhvr additive="base">
                                        <p:cTn id="17" dur="500" fill="hold"/>
                                        <p:tgtEl>
                                          <p:spTgt spid="46878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8787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87875">
                                            <p:txEl>
                                              <p:pRg st="3" end="3"/>
                                            </p:txEl>
                                          </p:spTgt>
                                        </p:tgtEl>
                                        <p:attrNameLst>
                                          <p:attrName>style.visibility</p:attrName>
                                        </p:attrNameLst>
                                      </p:cBhvr>
                                      <p:to>
                                        <p:strVal val="visible"/>
                                      </p:to>
                                    </p:set>
                                    <p:anim calcmode="lin" valueType="num">
                                      <p:cBhvr additive="base">
                                        <p:cTn id="21" dur="500" fill="hold"/>
                                        <p:tgtEl>
                                          <p:spTgt spid="468787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6878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687875">
                                            <p:txEl>
                                              <p:pRg st="4" end="4"/>
                                            </p:txEl>
                                          </p:spTgt>
                                        </p:tgtEl>
                                        <p:attrNameLst>
                                          <p:attrName>style.visibility</p:attrName>
                                        </p:attrNameLst>
                                      </p:cBhvr>
                                      <p:to>
                                        <p:strVal val="visible"/>
                                      </p:to>
                                    </p:set>
                                    <p:anim calcmode="lin" valueType="num">
                                      <p:cBhvr additive="base">
                                        <p:cTn id="27" dur="500" fill="hold"/>
                                        <p:tgtEl>
                                          <p:spTgt spid="468787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8787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687875">
                                            <p:txEl>
                                              <p:pRg st="5" end="5"/>
                                            </p:txEl>
                                          </p:spTgt>
                                        </p:tgtEl>
                                        <p:attrNameLst>
                                          <p:attrName>style.visibility</p:attrName>
                                        </p:attrNameLst>
                                      </p:cBhvr>
                                      <p:to>
                                        <p:strVal val="visible"/>
                                      </p:to>
                                    </p:set>
                                    <p:anim calcmode="lin" valueType="num">
                                      <p:cBhvr additive="base">
                                        <p:cTn id="31" dur="500" fill="hold"/>
                                        <p:tgtEl>
                                          <p:spTgt spid="46878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8787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687875">
                                            <p:txEl>
                                              <p:pRg st="6" end="6"/>
                                            </p:txEl>
                                          </p:spTgt>
                                        </p:tgtEl>
                                        <p:attrNameLst>
                                          <p:attrName>style.visibility</p:attrName>
                                        </p:attrNameLst>
                                      </p:cBhvr>
                                      <p:to>
                                        <p:strVal val="visible"/>
                                      </p:to>
                                    </p:set>
                                    <p:anim calcmode="lin" valueType="num">
                                      <p:cBhvr additive="base">
                                        <p:cTn id="35" dur="500" fill="hold"/>
                                        <p:tgtEl>
                                          <p:spTgt spid="468787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8787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687875">
                                            <p:txEl>
                                              <p:pRg st="7" end="7"/>
                                            </p:txEl>
                                          </p:spTgt>
                                        </p:tgtEl>
                                        <p:attrNameLst>
                                          <p:attrName>style.visibility</p:attrName>
                                        </p:attrNameLst>
                                      </p:cBhvr>
                                      <p:to>
                                        <p:strVal val="visible"/>
                                      </p:to>
                                    </p:set>
                                    <p:anim calcmode="lin" valueType="num">
                                      <p:cBhvr additive="base">
                                        <p:cTn id="39" dur="500" fill="hold"/>
                                        <p:tgtEl>
                                          <p:spTgt spid="468787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6878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687875">
                                            <p:txEl>
                                              <p:pRg st="8" end="8"/>
                                            </p:txEl>
                                          </p:spTgt>
                                        </p:tgtEl>
                                        <p:attrNameLst>
                                          <p:attrName>style.visibility</p:attrName>
                                        </p:attrNameLst>
                                      </p:cBhvr>
                                      <p:to>
                                        <p:strVal val="visible"/>
                                      </p:to>
                                    </p:set>
                                    <p:anim calcmode="lin" valueType="num">
                                      <p:cBhvr additive="base">
                                        <p:cTn id="45" dur="500" fill="hold"/>
                                        <p:tgtEl>
                                          <p:spTgt spid="468787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68787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687875">
                                            <p:txEl>
                                              <p:pRg st="9" end="9"/>
                                            </p:txEl>
                                          </p:spTgt>
                                        </p:tgtEl>
                                        <p:attrNameLst>
                                          <p:attrName>style.visibility</p:attrName>
                                        </p:attrNameLst>
                                      </p:cBhvr>
                                      <p:to>
                                        <p:strVal val="visible"/>
                                      </p:to>
                                    </p:set>
                                    <p:anim calcmode="lin" valueType="num">
                                      <p:cBhvr additive="base">
                                        <p:cTn id="49" dur="500" fill="hold"/>
                                        <p:tgtEl>
                                          <p:spTgt spid="468787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68787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687875">
                                            <p:txEl>
                                              <p:pRg st="10" end="10"/>
                                            </p:txEl>
                                          </p:spTgt>
                                        </p:tgtEl>
                                        <p:attrNameLst>
                                          <p:attrName>style.visibility</p:attrName>
                                        </p:attrNameLst>
                                      </p:cBhvr>
                                      <p:to>
                                        <p:strVal val="visible"/>
                                      </p:to>
                                    </p:set>
                                    <p:anim calcmode="lin" valueType="num">
                                      <p:cBhvr additive="base">
                                        <p:cTn id="55" dur="500" fill="hold"/>
                                        <p:tgtEl>
                                          <p:spTgt spid="468787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687875">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87875">
                                            <p:txEl>
                                              <p:pRg st="11" end="11"/>
                                            </p:txEl>
                                          </p:spTgt>
                                        </p:tgtEl>
                                        <p:attrNameLst>
                                          <p:attrName>style.visibility</p:attrName>
                                        </p:attrNameLst>
                                      </p:cBhvr>
                                      <p:to>
                                        <p:strVal val="visible"/>
                                      </p:to>
                                    </p:set>
                                    <p:anim calcmode="lin" valueType="num">
                                      <p:cBhvr additive="base">
                                        <p:cTn id="59" dur="500" fill="hold"/>
                                        <p:tgtEl>
                                          <p:spTgt spid="4687875">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687875">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687875">
                                            <p:txEl>
                                              <p:pRg st="12" end="12"/>
                                            </p:txEl>
                                          </p:spTgt>
                                        </p:tgtEl>
                                        <p:attrNameLst>
                                          <p:attrName>style.visibility</p:attrName>
                                        </p:attrNameLst>
                                      </p:cBhvr>
                                      <p:to>
                                        <p:strVal val="visible"/>
                                      </p:to>
                                    </p:set>
                                    <p:anim calcmode="lin" valueType="num">
                                      <p:cBhvr additive="base">
                                        <p:cTn id="63" dur="500" fill="hold"/>
                                        <p:tgtEl>
                                          <p:spTgt spid="4687875">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68787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4687875">
                                            <p:txEl>
                                              <p:pRg st="13" end="13"/>
                                            </p:txEl>
                                          </p:spTgt>
                                        </p:tgtEl>
                                        <p:attrNameLst>
                                          <p:attrName>style.visibility</p:attrName>
                                        </p:attrNameLst>
                                      </p:cBhvr>
                                      <p:to>
                                        <p:strVal val="visible"/>
                                      </p:to>
                                    </p:set>
                                    <p:anim calcmode="lin" valueType="num">
                                      <p:cBhvr additive="base">
                                        <p:cTn id="69" dur="500" fill="hold"/>
                                        <p:tgtEl>
                                          <p:spTgt spid="4687875">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687875">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687875">
                                            <p:txEl>
                                              <p:pRg st="14" end="14"/>
                                            </p:txEl>
                                          </p:spTgt>
                                        </p:tgtEl>
                                        <p:attrNameLst>
                                          <p:attrName>style.visibility</p:attrName>
                                        </p:attrNameLst>
                                      </p:cBhvr>
                                      <p:to>
                                        <p:strVal val="visible"/>
                                      </p:to>
                                    </p:set>
                                    <p:anim calcmode="lin" valueType="num">
                                      <p:cBhvr additive="base">
                                        <p:cTn id="73" dur="500" fill="hold"/>
                                        <p:tgtEl>
                                          <p:spTgt spid="4687875">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687875">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687875">
                                            <p:txEl>
                                              <p:pRg st="15" end="15"/>
                                            </p:txEl>
                                          </p:spTgt>
                                        </p:tgtEl>
                                        <p:attrNameLst>
                                          <p:attrName>style.visibility</p:attrName>
                                        </p:attrNameLst>
                                      </p:cBhvr>
                                      <p:to>
                                        <p:strVal val="visible"/>
                                      </p:to>
                                    </p:set>
                                    <p:anim calcmode="lin" valueType="num">
                                      <p:cBhvr additive="base">
                                        <p:cTn id="77" dur="500" fill="hold"/>
                                        <p:tgtEl>
                                          <p:spTgt spid="4687875">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68787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4687875">
                                            <p:txEl>
                                              <p:pRg st="16" end="16"/>
                                            </p:txEl>
                                          </p:spTgt>
                                        </p:tgtEl>
                                        <p:attrNameLst>
                                          <p:attrName>style.visibility</p:attrName>
                                        </p:attrNameLst>
                                      </p:cBhvr>
                                      <p:to>
                                        <p:strVal val="visible"/>
                                      </p:to>
                                    </p:set>
                                    <p:anim calcmode="lin" valueType="num">
                                      <p:cBhvr additive="base">
                                        <p:cTn id="83" dur="500" fill="hold"/>
                                        <p:tgtEl>
                                          <p:spTgt spid="4687875">
                                            <p:txEl>
                                              <p:pRg st="16" end="16"/>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4687875">
                                            <p:txEl>
                                              <p:pRg st="16" end="16"/>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687875">
                                            <p:txEl>
                                              <p:pRg st="17" end="17"/>
                                            </p:txEl>
                                          </p:spTgt>
                                        </p:tgtEl>
                                        <p:attrNameLst>
                                          <p:attrName>style.visibility</p:attrName>
                                        </p:attrNameLst>
                                      </p:cBhvr>
                                      <p:to>
                                        <p:strVal val="visible"/>
                                      </p:to>
                                    </p:set>
                                    <p:anim calcmode="lin" valueType="num">
                                      <p:cBhvr additive="base">
                                        <p:cTn id="87" dur="500" fill="hold"/>
                                        <p:tgtEl>
                                          <p:spTgt spid="4687875">
                                            <p:txEl>
                                              <p:pRg st="17" end="17"/>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4687875">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78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22" name="Rectangle 2"/>
          <p:cNvSpPr>
            <a:spLocks noGrp="1" noChangeArrowheads="1"/>
          </p:cNvSpPr>
          <p:nvPr>
            <p:ph type="title"/>
          </p:nvPr>
        </p:nvSpPr>
        <p:spPr/>
        <p:txBody>
          <a:bodyPr>
            <a:normAutofit fontScale="90000"/>
          </a:bodyPr>
          <a:lstStyle/>
          <a:p>
            <a:r>
              <a:rPr lang="en-US" altLang="en-US" dirty="0"/>
              <a:t>Resources with Multiple Representations</a:t>
            </a:r>
          </a:p>
        </p:txBody>
      </p:sp>
      <p:sp>
        <p:nvSpPr>
          <p:cNvPr id="4689923" name="Rectangle 3"/>
          <p:cNvSpPr>
            <a:spLocks noGrp="1" noChangeArrowheads="1"/>
          </p:cNvSpPr>
          <p:nvPr>
            <p:ph type="body" idx="1"/>
          </p:nvPr>
        </p:nvSpPr>
        <p:spPr/>
        <p:txBody>
          <a:bodyPr>
            <a:normAutofit lnSpcReduction="10000"/>
          </a:bodyPr>
          <a:lstStyle/>
          <a:p>
            <a:r>
              <a:rPr lang="en-US" altLang="en-US" dirty="0"/>
              <a:t>Through URIs and the uniform interface we exchange data</a:t>
            </a:r>
          </a:p>
          <a:p>
            <a:r>
              <a:rPr lang="en-US" altLang="en-US" dirty="0"/>
              <a:t>HTTP allows the client to specify the type of data it is sending and the type of data it would like to receive</a:t>
            </a:r>
          </a:p>
          <a:p>
            <a:r>
              <a:rPr lang="en-US" altLang="en-US" dirty="0"/>
              <a:t>Depending on the environment, the client negotiates on the data exchange</a:t>
            </a:r>
          </a:p>
          <a:p>
            <a:pPr lvl="1"/>
            <a:r>
              <a:rPr lang="en-US" altLang="en-US" dirty="0"/>
              <a:t>An AJAX application may want JSON</a:t>
            </a:r>
          </a:p>
          <a:p>
            <a:pPr lvl="1"/>
            <a:r>
              <a:rPr lang="en-US" altLang="en-US" dirty="0"/>
              <a:t>A Ruby application my want the XML representation of a resource</a:t>
            </a:r>
          </a:p>
          <a:p>
            <a:pPr lvl="1"/>
            <a:r>
              <a:rPr lang="en-US" altLang="en-US" dirty="0"/>
              <a:t>A server may want to serve up a CSV, MS Excel, or PDF representation of a resource</a:t>
            </a:r>
          </a:p>
        </p:txBody>
      </p:sp>
    </p:spTree>
    <p:extLst>
      <p:ext uri="{BB962C8B-B14F-4D97-AF65-F5344CB8AC3E}">
        <p14:creationId xmlns:p14="http://schemas.microsoft.com/office/powerpoint/2010/main" val="8513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89923">
                                            <p:txEl>
                                              <p:pRg st="0" end="0"/>
                                            </p:txEl>
                                          </p:spTgt>
                                        </p:tgtEl>
                                        <p:attrNameLst>
                                          <p:attrName>style.visibility</p:attrName>
                                        </p:attrNameLst>
                                      </p:cBhvr>
                                      <p:to>
                                        <p:strVal val="visible"/>
                                      </p:to>
                                    </p:set>
                                    <p:anim calcmode="lin" valueType="num">
                                      <p:cBhvr additive="base">
                                        <p:cTn id="7" dur="500" fill="hold"/>
                                        <p:tgtEl>
                                          <p:spTgt spid="46899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899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89923">
                                            <p:txEl>
                                              <p:pRg st="1" end="1"/>
                                            </p:txEl>
                                          </p:spTgt>
                                        </p:tgtEl>
                                        <p:attrNameLst>
                                          <p:attrName>style.visibility</p:attrName>
                                        </p:attrNameLst>
                                      </p:cBhvr>
                                      <p:to>
                                        <p:strVal val="visible"/>
                                      </p:to>
                                    </p:set>
                                    <p:anim calcmode="lin" valueType="num">
                                      <p:cBhvr additive="base">
                                        <p:cTn id="13" dur="500" fill="hold"/>
                                        <p:tgtEl>
                                          <p:spTgt spid="46899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899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89923">
                                            <p:txEl>
                                              <p:pRg st="2" end="2"/>
                                            </p:txEl>
                                          </p:spTgt>
                                        </p:tgtEl>
                                        <p:attrNameLst>
                                          <p:attrName>style.visibility</p:attrName>
                                        </p:attrNameLst>
                                      </p:cBhvr>
                                      <p:to>
                                        <p:strVal val="visible"/>
                                      </p:to>
                                    </p:set>
                                    <p:anim calcmode="lin" valueType="num">
                                      <p:cBhvr additive="base">
                                        <p:cTn id="19" dur="500" fill="hold"/>
                                        <p:tgtEl>
                                          <p:spTgt spid="46899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8992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689923">
                                            <p:txEl>
                                              <p:pRg st="3" end="3"/>
                                            </p:txEl>
                                          </p:spTgt>
                                        </p:tgtEl>
                                        <p:attrNameLst>
                                          <p:attrName>style.visibility</p:attrName>
                                        </p:attrNameLst>
                                      </p:cBhvr>
                                      <p:to>
                                        <p:strVal val="visible"/>
                                      </p:to>
                                    </p:set>
                                    <p:anim calcmode="lin" valueType="num">
                                      <p:cBhvr additive="base">
                                        <p:cTn id="23" dur="500" fill="hold"/>
                                        <p:tgtEl>
                                          <p:spTgt spid="468992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8992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689923">
                                            <p:txEl>
                                              <p:pRg st="4" end="4"/>
                                            </p:txEl>
                                          </p:spTgt>
                                        </p:tgtEl>
                                        <p:attrNameLst>
                                          <p:attrName>style.visibility</p:attrName>
                                        </p:attrNameLst>
                                      </p:cBhvr>
                                      <p:to>
                                        <p:strVal val="visible"/>
                                      </p:to>
                                    </p:set>
                                    <p:anim calcmode="lin" valueType="num">
                                      <p:cBhvr additive="base">
                                        <p:cTn id="27" dur="500" fill="hold"/>
                                        <p:tgtEl>
                                          <p:spTgt spid="46899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8992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689923">
                                            <p:txEl>
                                              <p:pRg st="5" end="5"/>
                                            </p:txEl>
                                          </p:spTgt>
                                        </p:tgtEl>
                                        <p:attrNameLst>
                                          <p:attrName>style.visibility</p:attrName>
                                        </p:attrNameLst>
                                      </p:cBhvr>
                                      <p:to>
                                        <p:strVal val="visible"/>
                                      </p:to>
                                    </p:set>
                                    <p:anim calcmode="lin" valueType="num">
                                      <p:cBhvr additive="base">
                                        <p:cTn id="31" dur="500" fill="hold"/>
                                        <p:tgtEl>
                                          <p:spTgt spid="46899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899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2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0946" name="Rectangle 2"/>
          <p:cNvSpPr>
            <a:spLocks noGrp="1" noChangeArrowheads="1"/>
          </p:cNvSpPr>
          <p:nvPr>
            <p:ph type="title"/>
          </p:nvPr>
        </p:nvSpPr>
        <p:spPr/>
        <p:txBody>
          <a:bodyPr>
            <a:normAutofit fontScale="90000"/>
          </a:bodyPr>
          <a:lstStyle/>
          <a:p>
            <a:r>
              <a:rPr lang="en-US" altLang="en-US"/>
              <a:t>Resources with Multiple Representations</a:t>
            </a:r>
          </a:p>
        </p:txBody>
      </p:sp>
      <p:sp>
        <p:nvSpPr>
          <p:cNvPr id="4690947" name="Rectangle 3"/>
          <p:cNvSpPr>
            <a:spLocks noGrp="1" noChangeArrowheads="1"/>
          </p:cNvSpPr>
          <p:nvPr>
            <p:ph type="body" idx="1"/>
          </p:nvPr>
        </p:nvSpPr>
        <p:spPr/>
        <p:txBody>
          <a:bodyPr>
            <a:normAutofit fontScale="92500"/>
          </a:bodyPr>
          <a:lstStyle/>
          <a:p>
            <a:r>
              <a:rPr lang="en-US" altLang="en-US"/>
              <a:t>HTTP Headers manage this negotiation</a:t>
            </a:r>
          </a:p>
          <a:p>
            <a:pPr lvl="1"/>
            <a:r>
              <a:rPr lang="en-US" altLang="en-US"/>
              <a:t>CONTENT-TYPE: specifies MIME type of message body</a:t>
            </a:r>
          </a:p>
          <a:p>
            <a:pPr lvl="1"/>
            <a:r>
              <a:rPr lang="en-US" altLang="en-US"/>
              <a:t>ACCEPT: comma delimited list of one or more MIME types the client would like to receive as a response</a:t>
            </a:r>
          </a:p>
          <a:p>
            <a:pPr lvl="1"/>
            <a:r>
              <a:rPr lang="en-US" altLang="en-US"/>
              <a:t>In the following example, the client is requesting a customer representation in either xml or json format</a:t>
            </a:r>
          </a:p>
          <a:p>
            <a:pPr lvl="1"/>
            <a:endParaRPr lang="en-US" altLang="en-US"/>
          </a:p>
          <a:p>
            <a:pPr lvl="1"/>
            <a:endParaRPr lang="en-US" altLang="en-US"/>
          </a:p>
          <a:p>
            <a:pPr lvl="1"/>
            <a:endParaRPr lang="en-US" altLang="en-US"/>
          </a:p>
          <a:p>
            <a:r>
              <a:rPr lang="en-US" altLang="en-US"/>
              <a:t>Preferences are supported and defined by HTTP specification</a:t>
            </a:r>
          </a:p>
          <a:p>
            <a:pPr lvl="1"/>
            <a:endParaRPr lang="en-US" altLang="en-US"/>
          </a:p>
        </p:txBody>
      </p:sp>
      <p:sp>
        <p:nvSpPr>
          <p:cNvPr id="4690948" name="Text Box 4"/>
          <p:cNvSpPr txBox="1">
            <a:spLocks noChangeArrowheads="1"/>
          </p:cNvSpPr>
          <p:nvPr/>
        </p:nvSpPr>
        <p:spPr bwMode="auto">
          <a:xfrm>
            <a:off x="381000" y="3810000"/>
            <a:ext cx="77724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dirty="0">
                <a:solidFill>
                  <a:srgbClr val="000000"/>
                </a:solidFill>
                <a:latin typeface="Courier New" pitchFamily="49" charset="0"/>
                <a:cs typeface="Arial" pitchFamily="34" charset="0"/>
              </a:rPr>
              <a:t>GET /customers/33323</a:t>
            </a:r>
          </a:p>
          <a:p>
            <a:pPr eaLnBrk="0" hangingPunct="0">
              <a:lnSpc>
                <a:spcPct val="90000"/>
              </a:lnSpc>
            </a:pPr>
            <a:r>
              <a:rPr lang="en-US" altLang="en-US" sz="1800" b="1" dirty="0">
                <a:solidFill>
                  <a:srgbClr val="000000"/>
                </a:solidFill>
                <a:latin typeface="Courier New" pitchFamily="49" charset="0"/>
                <a:cs typeface="Arial" pitchFamily="34" charset="0"/>
              </a:rPr>
              <a:t>ACCEPT: application/</a:t>
            </a:r>
            <a:r>
              <a:rPr lang="en-US" altLang="en-US" sz="1800" b="1" dirty="0" err="1">
                <a:solidFill>
                  <a:srgbClr val="000000"/>
                </a:solidFill>
                <a:latin typeface="Courier New" pitchFamily="49" charset="0"/>
                <a:cs typeface="Arial" pitchFamily="34" charset="0"/>
              </a:rPr>
              <a:t>xml,application</a:t>
            </a:r>
            <a:r>
              <a:rPr lang="en-US" altLang="en-US" sz="1800" b="1" dirty="0">
                <a:solidFill>
                  <a:srgbClr val="000000"/>
                </a:solidFill>
                <a:latin typeface="Courier New" pitchFamily="49" charset="0"/>
                <a:cs typeface="Arial" pitchFamily="34" charset="0"/>
              </a:rPr>
              <a:t>/</a:t>
            </a:r>
            <a:r>
              <a:rPr lang="en-US" altLang="en-US" sz="1800" b="1" dirty="0" err="1">
                <a:solidFill>
                  <a:srgbClr val="000000"/>
                </a:solidFill>
                <a:latin typeface="Courier New" pitchFamily="49" charset="0"/>
                <a:cs typeface="Arial" pitchFamily="34" charset="0"/>
              </a:rPr>
              <a:t>json</a:t>
            </a:r>
            <a:endParaRPr lang="en-US" altLang="en-US" sz="1800" b="1" dirty="0">
              <a:solidFill>
                <a:srgbClr val="000000"/>
              </a:solidFill>
              <a:latin typeface="Courier New" pitchFamily="49" charset="0"/>
              <a:cs typeface="Arial" pitchFamily="34" charset="0"/>
            </a:endParaRPr>
          </a:p>
          <a:p>
            <a:pPr eaLnBrk="0" hangingPunct="0">
              <a:lnSpc>
                <a:spcPct val="90000"/>
              </a:lnSpc>
            </a:pPr>
            <a:endParaRPr lang="en-US" altLang="en-US" sz="1800" b="1" dirty="0">
              <a:solidFill>
                <a:srgbClr val="000000"/>
              </a:solidFill>
              <a:latin typeface="Courier New" pitchFamily="49" charset="0"/>
              <a:cs typeface="Arial" pitchFamily="34" charset="0"/>
            </a:endParaRPr>
          </a:p>
        </p:txBody>
      </p:sp>
      <p:sp>
        <p:nvSpPr>
          <p:cNvPr id="4690949" name="Text Box 5"/>
          <p:cNvSpPr txBox="1">
            <a:spLocks noChangeArrowheads="1"/>
          </p:cNvSpPr>
          <p:nvPr/>
        </p:nvSpPr>
        <p:spPr bwMode="auto">
          <a:xfrm>
            <a:off x="457200" y="5476875"/>
            <a:ext cx="77724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dirty="0">
                <a:solidFill>
                  <a:srgbClr val="000000"/>
                </a:solidFill>
                <a:latin typeface="Courier New" pitchFamily="49" charset="0"/>
                <a:cs typeface="Arial" pitchFamily="34" charset="0"/>
              </a:rPr>
              <a:t>GET /customers/33323</a:t>
            </a:r>
          </a:p>
          <a:p>
            <a:pPr eaLnBrk="0" hangingPunct="0">
              <a:lnSpc>
                <a:spcPct val="90000"/>
              </a:lnSpc>
            </a:pPr>
            <a:r>
              <a:rPr lang="en-US" altLang="en-US" sz="1800" b="1" dirty="0">
                <a:solidFill>
                  <a:srgbClr val="000000"/>
                </a:solidFill>
                <a:latin typeface="Courier New" pitchFamily="49" charset="0"/>
                <a:cs typeface="Arial" pitchFamily="34" charset="0"/>
              </a:rPr>
              <a:t>ACCEPT: text/</a:t>
            </a:r>
            <a:r>
              <a:rPr lang="en-US" altLang="en-US" sz="1800" b="1" dirty="0" err="1">
                <a:solidFill>
                  <a:srgbClr val="000000"/>
                </a:solidFill>
                <a:latin typeface="Courier New" pitchFamily="49" charset="0"/>
                <a:cs typeface="Arial" pitchFamily="34" charset="0"/>
              </a:rPr>
              <a:t>html;q</a:t>
            </a:r>
            <a:r>
              <a:rPr lang="en-US" altLang="en-US" sz="1800" b="1" dirty="0">
                <a:solidFill>
                  <a:srgbClr val="000000"/>
                </a:solidFill>
                <a:latin typeface="Courier New" pitchFamily="49" charset="0"/>
                <a:cs typeface="Arial" pitchFamily="34" charset="0"/>
              </a:rPr>
              <a:t>=1.0,</a:t>
            </a:r>
          </a:p>
          <a:p>
            <a:pPr eaLnBrk="0" hangingPunct="0">
              <a:lnSpc>
                <a:spcPct val="90000"/>
              </a:lnSpc>
            </a:pPr>
            <a:r>
              <a:rPr lang="en-US" altLang="en-US" sz="1800" b="1" dirty="0">
                <a:solidFill>
                  <a:srgbClr val="000000"/>
                </a:solidFill>
                <a:latin typeface="Courier New" pitchFamily="49" charset="0"/>
                <a:cs typeface="Arial" pitchFamily="34" charset="0"/>
              </a:rPr>
              <a:t>        application/</a:t>
            </a:r>
            <a:r>
              <a:rPr lang="en-US" altLang="en-US" sz="1800" b="1" dirty="0" err="1">
                <a:solidFill>
                  <a:srgbClr val="000000"/>
                </a:solidFill>
                <a:latin typeface="Courier New" pitchFamily="49" charset="0"/>
                <a:cs typeface="Arial" pitchFamily="34" charset="0"/>
              </a:rPr>
              <a:t>json;q</a:t>
            </a:r>
            <a:r>
              <a:rPr lang="en-US" altLang="en-US" sz="1800" b="1" dirty="0">
                <a:solidFill>
                  <a:srgbClr val="000000"/>
                </a:solidFill>
                <a:latin typeface="Courier New" pitchFamily="49" charset="0"/>
                <a:cs typeface="Arial" pitchFamily="34" charset="0"/>
              </a:rPr>
              <a:t>=0.5;application/</a:t>
            </a:r>
            <a:r>
              <a:rPr lang="en-US" altLang="en-US" sz="1800" b="1" dirty="0" err="1">
                <a:solidFill>
                  <a:srgbClr val="000000"/>
                </a:solidFill>
                <a:latin typeface="Courier New" pitchFamily="49" charset="0"/>
                <a:cs typeface="Arial" pitchFamily="34" charset="0"/>
              </a:rPr>
              <a:t>xml;q</a:t>
            </a:r>
            <a:r>
              <a:rPr lang="en-US" altLang="en-US" sz="1800" b="1" dirty="0">
                <a:solidFill>
                  <a:srgbClr val="000000"/>
                </a:solidFill>
                <a:latin typeface="Courier New" pitchFamily="49" charset="0"/>
                <a:cs typeface="Arial" pitchFamily="34" charset="0"/>
              </a:rPr>
              <a:t>=0.7</a:t>
            </a:r>
          </a:p>
          <a:p>
            <a:pPr eaLnBrk="0" hangingPunct="0">
              <a:lnSpc>
                <a:spcPct val="90000"/>
              </a:lnSpc>
            </a:pPr>
            <a:endParaRPr lang="en-US" altLang="en-US" sz="1800" b="1" dirty="0">
              <a:solidFill>
                <a:srgbClr val="000000"/>
              </a:solidFill>
              <a:latin typeface="Courier New" pitchFamily="49" charset="0"/>
              <a:cs typeface="Arial" pitchFamily="34" charset="0"/>
            </a:endParaRPr>
          </a:p>
        </p:txBody>
      </p:sp>
    </p:spTree>
    <p:extLst>
      <p:ext uri="{BB962C8B-B14F-4D97-AF65-F5344CB8AC3E}">
        <p14:creationId xmlns:p14="http://schemas.microsoft.com/office/powerpoint/2010/main" val="2302646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1970" name="Rectangle 2"/>
          <p:cNvSpPr>
            <a:spLocks noGrp="1" noChangeArrowheads="1"/>
          </p:cNvSpPr>
          <p:nvPr>
            <p:ph type="title"/>
          </p:nvPr>
        </p:nvSpPr>
        <p:spPr/>
        <p:txBody>
          <a:bodyPr>
            <a:normAutofit fontScale="90000"/>
          </a:bodyPr>
          <a:lstStyle/>
          <a:p>
            <a:r>
              <a:rPr lang="en-US" altLang="en-US"/>
              <a:t>Resources with Multiple Representations</a:t>
            </a:r>
          </a:p>
        </p:txBody>
      </p:sp>
      <p:sp>
        <p:nvSpPr>
          <p:cNvPr id="4691971" name="Rectangle 3"/>
          <p:cNvSpPr>
            <a:spLocks noGrp="1" noChangeArrowheads="1"/>
          </p:cNvSpPr>
          <p:nvPr>
            <p:ph type="body" idx="1"/>
          </p:nvPr>
        </p:nvSpPr>
        <p:spPr/>
        <p:txBody>
          <a:bodyPr/>
          <a:lstStyle/>
          <a:p>
            <a:r>
              <a:rPr lang="en-US" altLang="en-US"/>
              <a:t>Internationalization can be negotiated to</a:t>
            </a:r>
          </a:p>
          <a:p>
            <a:pPr lvl="1"/>
            <a:r>
              <a:rPr lang="en-US" altLang="en-US"/>
              <a:t>CONTENT-LANGUAGE: what language is the request body</a:t>
            </a:r>
          </a:p>
          <a:p>
            <a:pPr lvl="1"/>
            <a:r>
              <a:rPr lang="en-US" altLang="en-US"/>
              <a:t>ACCEPT-LANGUAGE: what language is desired by client</a:t>
            </a:r>
          </a:p>
        </p:txBody>
      </p:sp>
      <p:sp>
        <p:nvSpPr>
          <p:cNvPr id="4691972" name="Text Box 4"/>
          <p:cNvSpPr txBox="1">
            <a:spLocks noChangeArrowheads="1"/>
          </p:cNvSpPr>
          <p:nvPr/>
        </p:nvSpPr>
        <p:spPr bwMode="auto">
          <a:xfrm>
            <a:off x="381000" y="3657600"/>
            <a:ext cx="77724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dirty="0">
                <a:solidFill>
                  <a:srgbClr val="000000"/>
                </a:solidFill>
                <a:latin typeface="Courier New" pitchFamily="49" charset="0"/>
                <a:cs typeface="Arial" pitchFamily="34" charset="0"/>
              </a:rPr>
              <a:t>GET /customers/33323</a:t>
            </a:r>
          </a:p>
          <a:p>
            <a:pPr eaLnBrk="0" hangingPunct="0">
              <a:lnSpc>
                <a:spcPct val="90000"/>
              </a:lnSpc>
            </a:pPr>
            <a:r>
              <a:rPr lang="en-US" altLang="en-US" sz="1800" b="1" dirty="0">
                <a:solidFill>
                  <a:srgbClr val="000000"/>
                </a:solidFill>
                <a:latin typeface="Courier New" pitchFamily="49" charset="0"/>
                <a:cs typeface="Arial" pitchFamily="34" charset="0"/>
              </a:rPr>
              <a:t>ACCEPT: application/xml</a:t>
            </a:r>
          </a:p>
          <a:p>
            <a:pPr eaLnBrk="0" hangingPunct="0">
              <a:lnSpc>
                <a:spcPct val="90000"/>
              </a:lnSpc>
            </a:pPr>
            <a:r>
              <a:rPr lang="en-US" altLang="en-US" sz="1800" b="1" dirty="0">
                <a:solidFill>
                  <a:srgbClr val="000000"/>
                </a:solidFill>
                <a:latin typeface="Courier New" pitchFamily="49" charset="0"/>
                <a:cs typeface="Arial" pitchFamily="34" charset="0"/>
              </a:rPr>
              <a:t>ACCEPT-LANGUAGE: </a:t>
            </a:r>
            <a:r>
              <a:rPr lang="en-US" altLang="en-US" sz="1800" b="1" dirty="0" err="1">
                <a:solidFill>
                  <a:srgbClr val="000000"/>
                </a:solidFill>
                <a:latin typeface="Courier New" pitchFamily="49" charset="0"/>
                <a:cs typeface="Arial" pitchFamily="34" charset="0"/>
              </a:rPr>
              <a:t>en_US</a:t>
            </a:r>
            <a:endParaRPr lang="en-US" altLang="en-US" sz="1800" b="1" dirty="0">
              <a:solidFill>
                <a:srgbClr val="000000"/>
              </a:solidFill>
              <a:latin typeface="Courier New" pitchFamily="49" charset="0"/>
              <a:cs typeface="Arial" pitchFamily="34" charset="0"/>
            </a:endParaRPr>
          </a:p>
          <a:p>
            <a:pPr eaLnBrk="0" hangingPunct="0">
              <a:lnSpc>
                <a:spcPct val="90000"/>
              </a:lnSpc>
            </a:pPr>
            <a:endParaRPr lang="en-US" altLang="en-US" sz="1800" b="1" dirty="0">
              <a:solidFill>
                <a:srgbClr val="000000"/>
              </a:solidFill>
              <a:latin typeface="Courier New" pitchFamily="49" charset="0"/>
              <a:cs typeface="Arial" pitchFamily="34" charset="0"/>
            </a:endParaRPr>
          </a:p>
        </p:txBody>
      </p:sp>
    </p:spTree>
    <p:extLst>
      <p:ext uri="{BB962C8B-B14F-4D97-AF65-F5344CB8AC3E}">
        <p14:creationId xmlns:p14="http://schemas.microsoft.com/office/powerpoint/2010/main" val="508974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4018" name="Rectangle 2"/>
          <p:cNvSpPr>
            <a:spLocks noGrp="1" noChangeArrowheads="1"/>
          </p:cNvSpPr>
          <p:nvPr>
            <p:ph type="title"/>
          </p:nvPr>
        </p:nvSpPr>
        <p:spPr/>
        <p:txBody>
          <a:bodyPr>
            <a:normAutofit fontScale="90000"/>
          </a:bodyPr>
          <a:lstStyle/>
          <a:p>
            <a:r>
              <a:rPr lang="en-US" altLang="en-US"/>
              <a:t>Resources with Multiple Representations</a:t>
            </a:r>
          </a:p>
        </p:txBody>
      </p:sp>
      <p:sp>
        <p:nvSpPr>
          <p:cNvPr id="4694019" name="Rectangle 3"/>
          <p:cNvSpPr>
            <a:spLocks noGrp="1" noChangeArrowheads="1"/>
          </p:cNvSpPr>
          <p:nvPr>
            <p:ph type="body" idx="1"/>
          </p:nvPr>
        </p:nvSpPr>
        <p:spPr/>
        <p:txBody>
          <a:bodyPr/>
          <a:lstStyle/>
          <a:p>
            <a:r>
              <a:rPr lang="en-US" altLang="en-US"/>
              <a:t>This data exchange pattern already exists in many applications</a:t>
            </a:r>
          </a:p>
          <a:p>
            <a:pPr lvl="1"/>
            <a:r>
              <a:rPr lang="en-US" altLang="en-US"/>
              <a:t>Swing-&gt;RMI-&gt;Hibernate</a:t>
            </a:r>
          </a:p>
          <a:p>
            <a:pPr lvl="1"/>
            <a:r>
              <a:rPr lang="en-US" altLang="en-US"/>
              <a:t>Hibernate objects exchanged to and from client and server</a:t>
            </a:r>
          </a:p>
          <a:p>
            <a:pPr lvl="1"/>
            <a:r>
              <a:rPr lang="en-US" altLang="en-US"/>
              <a:t>Client modifies state, uses entities as DTOs, server merges changes</a:t>
            </a:r>
          </a:p>
          <a:p>
            <a:pPr lvl="2"/>
            <a:r>
              <a:rPr lang="en-US" altLang="en-US"/>
              <a:t>No different than how REST operates</a:t>
            </a:r>
          </a:p>
          <a:p>
            <a:pPr lvl="1"/>
            <a:r>
              <a:rPr lang="en-US" altLang="en-US"/>
              <a:t>No reason a RESTFul webservice and client can’t exchange Java objects!</a:t>
            </a:r>
          </a:p>
        </p:txBody>
      </p:sp>
    </p:spTree>
    <p:extLst>
      <p:ext uri="{BB962C8B-B14F-4D97-AF65-F5344CB8AC3E}">
        <p14:creationId xmlns:p14="http://schemas.microsoft.com/office/powerpoint/2010/main" val="2747159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2994" name="Rectangle 2"/>
          <p:cNvSpPr>
            <a:spLocks noGrp="1" noChangeArrowheads="1"/>
          </p:cNvSpPr>
          <p:nvPr>
            <p:ph type="title"/>
          </p:nvPr>
        </p:nvSpPr>
        <p:spPr/>
        <p:txBody>
          <a:bodyPr>
            <a:normAutofit fontScale="90000"/>
          </a:bodyPr>
          <a:lstStyle/>
          <a:p>
            <a:r>
              <a:rPr lang="en-US" altLang="en-US"/>
              <a:t>Implications of Multiple Representations</a:t>
            </a:r>
          </a:p>
        </p:txBody>
      </p:sp>
      <p:sp>
        <p:nvSpPr>
          <p:cNvPr id="4692995" name="Rectangle 3"/>
          <p:cNvSpPr>
            <a:spLocks noGrp="1" noChangeArrowheads="1"/>
          </p:cNvSpPr>
          <p:nvPr>
            <p:ph type="body" idx="1"/>
          </p:nvPr>
        </p:nvSpPr>
        <p:spPr/>
        <p:txBody>
          <a:bodyPr>
            <a:normAutofit fontScale="92500"/>
          </a:bodyPr>
          <a:lstStyle/>
          <a:p>
            <a:r>
              <a:rPr lang="en-US" altLang="en-US"/>
              <a:t>Evolvable integration-friendly services</a:t>
            </a:r>
          </a:p>
          <a:p>
            <a:pPr lvl="1"/>
            <a:r>
              <a:rPr lang="en-US" altLang="en-US"/>
              <a:t>Common consistent location (URI)</a:t>
            </a:r>
          </a:p>
          <a:p>
            <a:pPr lvl="1"/>
            <a:r>
              <a:rPr lang="en-US" altLang="en-US"/>
              <a:t>Common consistent set of operations (uniform interface)</a:t>
            </a:r>
          </a:p>
          <a:p>
            <a:pPr lvl="1"/>
            <a:r>
              <a:rPr lang="en-US" altLang="en-US"/>
              <a:t>Slap on an exchange formats as needed</a:t>
            </a:r>
          </a:p>
          <a:p>
            <a:r>
              <a:rPr lang="en-US" altLang="en-US"/>
              <a:t>Built-in service versioning</a:t>
            </a:r>
          </a:p>
          <a:p>
            <a:pPr lvl="1"/>
            <a:r>
              <a:rPr lang="en-US" altLang="en-US"/>
              <a:t>Add newer exchange format as an additional MIME type supported</a:t>
            </a:r>
          </a:p>
          <a:p>
            <a:pPr lvl="1"/>
            <a:r>
              <a:rPr lang="en-US" altLang="en-US"/>
              <a:t>application/xml;version=1.0</a:t>
            </a:r>
          </a:p>
          <a:p>
            <a:pPr lvl="1"/>
            <a:r>
              <a:rPr lang="en-US" altLang="en-US"/>
              <a:t>Application/xml;version=1.1</a:t>
            </a:r>
          </a:p>
          <a:p>
            <a:r>
              <a:rPr lang="en-US" altLang="en-US"/>
              <a:t>Internationalization becomes easy for clients</a:t>
            </a:r>
          </a:p>
          <a:p>
            <a:pPr lvl="1"/>
            <a:r>
              <a:rPr lang="en-US" altLang="en-US"/>
              <a:t>Most browsers can configure default ACCEPT-LANGUAGE</a:t>
            </a:r>
          </a:p>
          <a:p>
            <a:endParaRPr lang="en-US" altLang="en-US"/>
          </a:p>
        </p:txBody>
      </p:sp>
    </p:spTree>
    <p:extLst>
      <p:ext uri="{BB962C8B-B14F-4D97-AF65-F5344CB8AC3E}">
        <p14:creationId xmlns:p14="http://schemas.microsoft.com/office/powerpoint/2010/main" val="2709392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5042" name="Rectangle 2"/>
          <p:cNvSpPr>
            <a:spLocks noGrp="1" noChangeArrowheads="1"/>
          </p:cNvSpPr>
          <p:nvPr>
            <p:ph type="title"/>
          </p:nvPr>
        </p:nvSpPr>
        <p:spPr/>
        <p:txBody>
          <a:bodyPr/>
          <a:lstStyle/>
          <a:p>
            <a:r>
              <a:rPr lang="en-US" altLang="en-US"/>
              <a:t>Statelessness</a:t>
            </a:r>
          </a:p>
        </p:txBody>
      </p:sp>
      <p:sp>
        <p:nvSpPr>
          <p:cNvPr id="4695043" name="Rectangle 3"/>
          <p:cNvSpPr>
            <a:spLocks noGrp="1" noChangeArrowheads="1"/>
          </p:cNvSpPr>
          <p:nvPr>
            <p:ph type="body" idx="1"/>
          </p:nvPr>
        </p:nvSpPr>
        <p:spPr/>
        <p:txBody>
          <a:bodyPr/>
          <a:lstStyle/>
          <a:p>
            <a:pPr>
              <a:lnSpc>
                <a:spcPct val="90000"/>
              </a:lnSpc>
            </a:pPr>
            <a:r>
              <a:rPr lang="en-US" altLang="en-US" sz="1800"/>
              <a:t>A RESTFul application does not maintain sessions/conversations on the server </a:t>
            </a:r>
          </a:p>
          <a:p>
            <a:pPr>
              <a:lnSpc>
                <a:spcPct val="90000"/>
              </a:lnSpc>
            </a:pPr>
            <a:r>
              <a:rPr lang="en-US" altLang="en-US" sz="1800"/>
              <a:t>Doesn’t mean an application can’t have state</a:t>
            </a:r>
          </a:p>
          <a:p>
            <a:pPr>
              <a:lnSpc>
                <a:spcPct val="90000"/>
              </a:lnSpc>
            </a:pPr>
            <a:r>
              <a:rPr lang="en-US" altLang="en-US" sz="1800"/>
              <a:t>REST mandates</a:t>
            </a:r>
          </a:p>
          <a:p>
            <a:pPr lvl="1">
              <a:lnSpc>
                <a:spcPct val="90000"/>
              </a:lnSpc>
            </a:pPr>
            <a:r>
              <a:rPr lang="en-US" altLang="en-US" sz="1600"/>
              <a:t>That state be converted to resource state</a:t>
            </a:r>
          </a:p>
          <a:p>
            <a:pPr lvl="1">
              <a:lnSpc>
                <a:spcPct val="90000"/>
              </a:lnSpc>
            </a:pPr>
            <a:r>
              <a:rPr lang="en-US" altLang="en-US" sz="1600"/>
              <a:t>Conversational state be held on client and transferred with each request</a:t>
            </a:r>
          </a:p>
          <a:p>
            <a:pPr>
              <a:lnSpc>
                <a:spcPct val="90000"/>
              </a:lnSpc>
            </a:pPr>
            <a:r>
              <a:rPr lang="en-US" altLang="en-US" sz="1800"/>
              <a:t>Sessions are not linkable</a:t>
            </a:r>
          </a:p>
          <a:p>
            <a:pPr lvl="1">
              <a:lnSpc>
                <a:spcPct val="90000"/>
              </a:lnSpc>
            </a:pPr>
            <a:r>
              <a:rPr lang="en-US" altLang="en-US" sz="1600"/>
              <a:t>You can’t link a reference to a service that requires a session</a:t>
            </a:r>
          </a:p>
          <a:p>
            <a:pPr>
              <a:lnSpc>
                <a:spcPct val="90000"/>
              </a:lnSpc>
            </a:pPr>
            <a:r>
              <a:rPr lang="en-US" altLang="en-US" sz="1800"/>
              <a:t>A stateless application scales</a:t>
            </a:r>
          </a:p>
          <a:p>
            <a:pPr lvl="1">
              <a:lnSpc>
                <a:spcPct val="90000"/>
              </a:lnSpc>
            </a:pPr>
            <a:r>
              <a:rPr lang="en-US" altLang="en-US" sz="1600"/>
              <a:t>Sessions require replication</a:t>
            </a:r>
          </a:p>
          <a:p>
            <a:pPr lvl="1">
              <a:lnSpc>
                <a:spcPct val="90000"/>
              </a:lnSpc>
            </a:pPr>
            <a:r>
              <a:rPr lang="en-US" altLang="en-US" sz="1600"/>
              <a:t>A simplified architecture is easier to debug</a:t>
            </a:r>
          </a:p>
          <a:p>
            <a:pPr>
              <a:lnSpc>
                <a:spcPct val="90000"/>
              </a:lnSpc>
            </a:pPr>
            <a:r>
              <a:rPr lang="en-US" altLang="en-US" sz="1800"/>
              <a:t>Isolates client from changes on the server</a:t>
            </a:r>
          </a:p>
          <a:p>
            <a:pPr lvl="1">
              <a:lnSpc>
                <a:spcPct val="90000"/>
              </a:lnSpc>
            </a:pPr>
            <a:r>
              <a:rPr lang="en-US" altLang="en-US" sz="1600"/>
              <a:t>Server topology could change during client interaction</a:t>
            </a:r>
          </a:p>
          <a:p>
            <a:pPr lvl="1">
              <a:lnSpc>
                <a:spcPct val="90000"/>
              </a:lnSpc>
            </a:pPr>
            <a:r>
              <a:rPr lang="en-US" altLang="en-US" sz="1600"/>
              <a:t>DNS tables could be updated</a:t>
            </a:r>
          </a:p>
          <a:p>
            <a:pPr lvl="1">
              <a:lnSpc>
                <a:spcPct val="90000"/>
              </a:lnSpc>
            </a:pPr>
            <a:r>
              <a:rPr lang="en-US" altLang="en-US" sz="1600"/>
              <a:t>Request could be rerouted to different machines</a:t>
            </a:r>
          </a:p>
          <a:p>
            <a:pPr>
              <a:lnSpc>
                <a:spcPct val="90000"/>
              </a:lnSpc>
            </a:pPr>
            <a:endParaRPr lang="en-US" altLang="en-US" sz="1800"/>
          </a:p>
          <a:p>
            <a:pPr>
              <a:lnSpc>
                <a:spcPct val="90000"/>
              </a:lnSpc>
            </a:pPr>
            <a:endParaRPr lang="en-US" altLang="en-US" sz="1800"/>
          </a:p>
          <a:p>
            <a:pPr>
              <a:lnSpc>
                <a:spcPct val="90000"/>
              </a:lnSpc>
            </a:pPr>
            <a:endParaRPr lang="en-US" altLang="en-US" sz="1800"/>
          </a:p>
        </p:txBody>
      </p:sp>
    </p:spTree>
    <p:extLst>
      <p:ext uri="{BB962C8B-B14F-4D97-AF65-F5344CB8AC3E}">
        <p14:creationId xmlns:p14="http://schemas.microsoft.com/office/powerpoint/2010/main" val="1038548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6066" name="Rectangle 2"/>
          <p:cNvSpPr>
            <a:spLocks noGrp="1" noChangeArrowheads="1"/>
          </p:cNvSpPr>
          <p:nvPr>
            <p:ph type="title"/>
          </p:nvPr>
        </p:nvSpPr>
        <p:spPr/>
        <p:txBody>
          <a:bodyPr/>
          <a:lstStyle/>
          <a:p>
            <a:r>
              <a:rPr lang="en-US" altLang="en-US"/>
              <a:t>REST in Conclusion</a:t>
            </a:r>
          </a:p>
        </p:txBody>
      </p:sp>
      <p:sp>
        <p:nvSpPr>
          <p:cNvPr id="4696067" name="Rectangle 3"/>
          <p:cNvSpPr>
            <a:spLocks noGrp="1" noChangeArrowheads="1"/>
          </p:cNvSpPr>
          <p:nvPr>
            <p:ph type="body" idx="1"/>
          </p:nvPr>
        </p:nvSpPr>
        <p:spPr/>
        <p:txBody>
          <a:bodyPr>
            <a:normAutofit fontScale="92500" lnSpcReduction="20000"/>
          </a:bodyPr>
          <a:lstStyle/>
          <a:p>
            <a:r>
              <a:rPr lang="en-US" altLang="en-US"/>
              <a:t>REST answers questions of</a:t>
            </a:r>
          </a:p>
          <a:p>
            <a:pPr lvl="1"/>
            <a:r>
              <a:rPr lang="en-US" altLang="en-US"/>
              <a:t>Why does the Web scale?</a:t>
            </a:r>
          </a:p>
          <a:p>
            <a:pPr lvl="1"/>
            <a:r>
              <a:rPr lang="en-US" altLang="en-US"/>
              <a:t>Why is the Web so ubiquitous?</a:t>
            </a:r>
          </a:p>
          <a:p>
            <a:pPr lvl="1"/>
            <a:r>
              <a:rPr lang="en-US" altLang="en-US"/>
              <a:t>How can I apply the architecture of the Web to my applications? </a:t>
            </a:r>
          </a:p>
          <a:p>
            <a:r>
              <a:rPr lang="en-US" altLang="en-US"/>
              <a:t>REST is tough to swallow</a:t>
            </a:r>
          </a:p>
          <a:p>
            <a:pPr lvl="1"/>
            <a:r>
              <a:rPr lang="en-US" altLang="en-US"/>
              <a:t>Make you rethink how you do things</a:t>
            </a:r>
          </a:p>
          <a:p>
            <a:pPr lvl="1"/>
            <a:r>
              <a:rPr lang="en-US" altLang="en-US"/>
              <a:t>Those with CORBA/WS-* baggage will resist (sometimes violently)</a:t>
            </a:r>
          </a:p>
          <a:p>
            <a:r>
              <a:rPr lang="en-US" altLang="en-US"/>
              <a:t>Promises</a:t>
            </a:r>
          </a:p>
          <a:p>
            <a:pPr lvl="1"/>
            <a:r>
              <a:rPr lang="en-US" altLang="en-US"/>
              <a:t>Simplicity</a:t>
            </a:r>
          </a:p>
          <a:p>
            <a:pPr lvl="1"/>
            <a:r>
              <a:rPr lang="en-US" altLang="en-US"/>
              <a:t>Interoperability</a:t>
            </a:r>
          </a:p>
          <a:p>
            <a:pPr lvl="1"/>
            <a:r>
              <a:rPr lang="en-US" altLang="en-US"/>
              <a:t>Platform independence</a:t>
            </a:r>
          </a:p>
          <a:p>
            <a:pPr lvl="1"/>
            <a:r>
              <a:rPr lang="en-US" altLang="en-US"/>
              <a:t>Change resistance</a:t>
            </a:r>
          </a:p>
          <a:p>
            <a:pPr lvl="1"/>
            <a:endParaRPr lang="en-US" altLang="en-US"/>
          </a:p>
          <a:p>
            <a:endParaRPr lang="en-US" altLang="en-US"/>
          </a:p>
        </p:txBody>
      </p:sp>
    </p:spTree>
    <p:extLst>
      <p:ext uri="{BB962C8B-B14F-4D97-AF65-F5344CB8AC3E}">
        <p14:creationId xmlns:p14="http://schemas.microsoft.com/office/powerpoint/2010/main" val="671462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9138" name="Rectangle 2"/>
          <p:cNvSpPr>
            <a:spLocks noGrp="1" noChangeArrowheads="1"/>
          </p:cNvSpPr>
          <p:nvPr>
            <p:ph type="ctrTitle"/>
          </p:nvPr>
        </p:nvSpPr>
        <p:spPr/>
        <p:txBody>
          <a:bodyPr/>
          <a:lstStyle/>
          <a:p>
            <a:r>
              <a:rPr lang="en-US" altLang="en-US" dirty="0" smtClean="0"/>
              <a:t>Spring MVC + REST</a:t>
            </a:r>
            <a:endParaRPr lang="en-US" altLang="en-US" dirty="0"/>
          </a:p>
        </p:txBody>
      </p:sp>
      <p:sp>
        <p:nvSpPr>
          <p:cNvPr id="4699139" name="Rectangle 3"/>
          <p:cNvSpPr>
            <a:spLocks noGrp="1" noChangeArrowheads="1"/>
          </p:cNvSpPr>
          <p:nvPr>
            <p:ph type="subTitle" idx="1"/>
          </p:nvPr>
        </p:nvSpPr>
        <p:spPr/>
        <p:txBody>
          <a:bodyPr/>
          <a:lstStyle/>
          <a:p>
            <a:r>
              <a:rPr lang="en-US" altLang="en-US" dirty="0" err="1"/>
              <a:t>RESTFul</a:t>
            </a:r>
            <a:r>
              <a:rPr lang="en-US" altLang="en-US" dirty="0"/>
              <a:t> Web Services </a:t>
            </a:r>
            <a:r>
              <a:rPr lang="en-US" altLang="en-US" dirty="0" smtClean="0"/>
              <a:t>using Spring MVC</a:t>
            </a:r>
            <a:endParaRPr lang="en-US" altLang="en-US" dirty="0"/>
          </a:p>
        </p:txBody>
      </p:sp>
    </p:spTree>
    <p:extLst>
      <p:ext uri="{BB962C8B-B14F-4D97-AF65-F5344CB8AC3E}">
        <p14:creationId xmlns:p14="http://schemas.microsoft.com/office/powerpoint/2010/main" val="603963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a:t>A URL suffix (path extension) </a:t>
            </a:r>
            <a:endParaRPr lang="en-IN" dirty="0" smtClean="0"/>
          </a:p>
          <a:p>
            <a:pPr lvl="1"/>
            <a:r>
              <a:rPr lang="en-IN" dirty="0" smtClean="0"/>
              <a:t>http</a:t>
            </a:r>
            <a:r>
              <a:rPr lang="en-IN" dirty="0"/>
              <a:t>://...</a:t>
            </a:r>
            <a:r>
              <a:rPr lang="en-IN" dirty="0" err="1"/>
              <a:t>accounts.json</a:t>
            </a:r>
            <a:r>
              <a:rPr lang="en-IN" dirty="0"/>
              <a:t> to indicate JSON format</a:t>
            </a:r>
            <a:r>
              <a:rPr lang="en-IN" dirty="0" smtClean="0"/>
              <a:t>.</a:t>
            </a:r>
          </a:p>
          <a:p>
            <a:endParaRPr lang="en-IN" dirty="0"/>
          </a:p>
          <a:p>
            <a:r>
              <a:rPr lang="en-IN" dirty="0"/>
              <a:t>Or a URL parameter can be used. By default it is named </a:t>
            </a:r>
            <a:r>
              <a:rPr lang="en-IN" dirty="0" smtClean="0">
                <a:latin typeface="Courier New" panose="02070309020205020404" pitchFamily="49" charset="0"/>
                <a:cs typeface="Courier New" panose="02070309020205020404" pitchFamily="49" charset="0"/>
              </a:rPr>
              <a:t>format</a:t>
            </a:r>
            <a:endParaRPr lang="en-IN" dirty="0"/>
          </a:p>
          <a:p>
            <a:pPr lvl="1"/>
            <a:r>
              <a:rPr lang="en-IN" dirty="0" smtClean="0"/>
              <a:t>http</a:t>
            </a:r>
            <a:r>
              <a:rPr lang="en-IN" dirty="0"/>
              <a:t>://...</a:t>
            </a:r>
            <a:r>
              <a:rPr lang="en-IN" dirty="0" err="1"/>
              <a:t>accounts?format</a:t>
            </a:r>
            <a:r>
              <a:rPr lang="en-IN" dirty="0"/>
              <a:t>=</a:t>
            </a:r>
            <a:r>
              <a:rPr lang="en-IN" dirty="0" err="1"/>
              <a:t>json</a:t>
            </a:r>
            <a:r>
              <a:rPr lang="en-IN" dirty="0" smtClean="0"/>
              <a:t>.</a:t>
            </a:r>
          </a:p>
          <a:p>
            <a:endParaRPr lang="en-IN" dirty="0"/>
          </a:p>
          <a:p>
            <a:r>
              <a:rPr lang="en-IN" dirty="0"/>
              <a:t>Or the HTTP Accept header property will be used (which is actually how HTTP is defined to </a:t>
            </a:r>
            <a:r>
              <a:rPr lang="en-IN" dirty="0" smtClean="0"/>
              <a:t>work</a:t>
            </a:r>
          </a:p>
          <a:p>
            <a:pPr lvl="1"/>
            <a:r>
              <a:rPr lang="en-IN" dirty="0" smtClean="0"/>
              <a:t>Not </a:t>
            </a:r>
            <a:r>
              <a:rPr lang="en-IN" dirty="0"/>
              <a:t>always convenient to use - especially when the client is a browser</a:t>
            </a:r>
            <a:r>
              <a:rPr lang="en-IN" dirty="0" smtClean="0"/>
              <a:t>)</a:t>
            </a:r>
            <a:endParaRPr lang="en-IN" dirty="0"/>
          </a:p>
        </p:txBody>
      </p:sp>
      <p:sp>
        <p:nvSpPr>
          <p:cNvPr id="3" name="Slide Number Placeholder 2"/>
          <p:cNvSpPr>
            <a:spLocks noGrp="1"/>
          </p:cNvSpPr>
          <p:nvPr>
            <p:ph type="sldNum" sz="quarter" idx="12"/>
          </p:nvPr>
        </p:nvSpPr>
        <p:spPr/>
        <p:txBody>
          <a:bodyPr/>
          <a:lstStyle/>
          <a:p>
            <a:pPr>
              <a:defRPr/>
            </a:pPr>
            <a:fld id="{CCDA12BD-74A4-40A3-96F6-15E0D9D00A7E}" type="slidenum">
              <a:rPr lang="en-US" smtClean="0"/>
              <a:pPr>
                <a:defRPr/>
              </a:pPr>
              <a:t>29</a:t>
            </a:fld>
            <a:endParaRPr lang="en-US"/>
          </a:p>
        </p:txBody>
      </p:sp>
      <p:sp>
        <p:nvSpPr>
          <p:cNvPr id="4" name="Title 3"/>
          <p:cNvSpPr>
            <a:spLocks noGrp="1"/>
          </p:cNvSpPr>
          <p:nvPr>
            <p:ph type="title"/>
          </p:nvPr>
        </p:nvSpPr>
        <p:spPr/>
        <p:txBody>
          <a:bodyPr/>
          <a:lstStyle/>
          <a:p>
            <a:r>
              <a:rPr lang="en-IN" dirty="0" smtClean="0"/>
              <a:t>Content Negotiation</a:t>
            </a:r>
            <a:endParaRPr lang="en-IN" dirty="0"/>
          </a:p>
        </p:txBody>
      </p:sp>
    </p:spTree>
    <p:extLst>
      <p:ext uri="{BB962C8B-B14F-4D97-AF65-F5344CB8AC3E}">
        <p14:creationId xmlns:p14="http://schemas.microsoft.com/office/powerpoint/2010/main" val="954899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7634" name="Rectangle 2"/>
          <p:cNvSpPr>
            <a:spLocks noGrp="1" noChangeArrowheads="1"/>
          </p:cNvSpPr>
          <p:nvPr>
            <p:ph type="title"/>
          </p:nvPr>
        </p:nvSpPr>
        <p:spPr/>
        <p:txBody>
          <a:bodyPr/>
          <a:lstStyle/>
          <a:p>
            <a:r>
              <a:rPr lang="en-US" altLang="en-US"/>
              <a:t>What is REST?</a:t>
            </a:r>
          </a:p>
        </p:txBody>
      </p:sp>
      <p:sp>
        <p:nvSpPr>
          <p:cNvPr id="4677635" name="Rectangle 3"/>
          <p:cNvSpPr>
            <a:spLocks noGrp="1" noChangeArrowheads="1"/>
          </p:cNvSpPr>
          <p:nvPr>
            <p:ph type="body" idx="1"/>
          </p:nvPr>
        </p:nvSpPr>
        <p:spPr/>
        <p:txBody>
          <a:bodyPr>
            <a:normAutofit lnSpcReduction="10000"/>
          </a:bodyPr>
          <a:lstStyle/>
          <a:p>
            <a:r>
              <a:rPr lang="en-US" altLang="en-US"/>
              <a:t>REpresentational State Transfer</a:t>
            </a:r>
          </a:p>
          <a:p>
            <a:pPr lvl="1"/>
            <a:r>
              <a:rPr lang="en-US" altLang="en-US"/>
              <a:t>PhD by Roy Fielding</a:t>
            </a:r>
          </a:p>
          <a:p>
            <a:pPr lvl="1"/>
            <a:r>
              <a:rPr lang="en-US" altLang="en-US"/>
              <a:t>The Web is the most successful application on the Internet</a:t>
            </a:r>
          </a:p>
          <a:p>
            <a:pPr lvl="1"/>
            <a:r>
              <a:rPr lang="en-US" altLang="en-US"/>
              <a:t>What makes the Web so successful?</a:t>
            </a:r>
          </a:p>
          <a:p>
            <a:r>
              <a:rPr lang="en-US" altLang="en-US"/>
              <a:t>A different way to look at writing Web Services</a:t>
            </a:r>
          </a:p>
          <a:p>
            <a:pPr lvl="1"/>
            <a:r>
              <a:rPr lang="en-US" altLang="en-US"/>
              <a:t>Many say it’s the anti-WS-*</a:t>
            </a:r>
          </a:p>
          <a:p>
            <a:pPr lvl="1"/>
            <a:r>
              <a:rPr lang="en-US" altLang="en-US"/>
              <a:t>In my experience, hard for CORBA or WS-* to accept/digest</a:t>
            </a:r>
          </a:p>
          <a:p>
            <a:r>
              <a:rPr lang="en-US" altLang="en-US"/>
              <a:t>REST isn’t protocol specific</a:t>
            </a:r>
          </a:p>
          <a:p>
            <a:pPr lvl="1"/>
            <a:r>
              <a:rPr lang="en-US" altLang="en-US"/>
              <a:t>But, usually REST == REST + HTTP</a:t>
            </a:r>
          </a:p>
        </p:txBody>
      </p:sp>
    </p:spTree>
    <p:extLst>
      <p:ext uri="{BB962C8B-B14F-4D97-AF65-F5344CB8AC3E}">
        <p14:creationId xmlns:p14="http://schemas.microsoft.com/office/powerpoint/2010/main" val="8039213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DA12BD-74A4-40A3-96F6-15E0D9D00A7E}" type="slidenum">
              <a:rPr lang="en-US" smtClean="0"/>
              <a:pPr>
                <a:defRPr/>
              </a:pPr>
              <a:t>30</a:t>
            </a:fld>
            <a:endParaRPr lang="en-US"/>
          </a:p>
        </p:txBody>
      </p:sp>
      <p:sp>
        <p:nvSpPr>
          <p:cNvPr id="4" name="Title 3"/>
          <p:cNvSpPr>
            <a:spLocks noGrp="1"/>
          </p:cNvSpPr>
          <p:nvPr>
            <p:ph type="title"/>
          </p:nvPr>
        </p:nvSpPr>
        <p:spPr/>
        <p:txBody>
          <a:bodyPr>
            <a:noAutofit/>
          </a:bodyPr>
          <a:lstStyle/>
          <a:p>
            <a:r>
              <a:rPr lang="en-IN" sz="3200" dirty="0" err="1" smtClean="0"/>
              <a:t>ViewResolver</a:t>
            </a:r>
            <a:r>
              <a:rPr lang="en-IN" sz="3200" dirty="0" smtClean="0"/>
              <a:t> Vs </a:t>
            </a:r>
            <a:r>
              <a:rPr lang="en-IN" sz="3200" dirty="0" err="1" smtClean="0"/>
              <a:t>HttpMessageConverter</a:t>
            </a:r>
            <a:endParaRPr lang="en-IN" sz="3200" dirty="0"/>
          </a:p>
        </p:txBody>
      </p:sp>
      <p:graphicFrame>
        <p:nvGraphicFramePr>
          <p:cNvPr id="5" name="Table 4"/>
          <p:cNvGraphicFramePr>
            <a:graphicFrameLocks noGrp="1"/>
          </p:cNvGraphicFramePr>
          <p:nvPr>
            <p:extLst>
              <p:ext uri="{D42A27DB-BD31-4B8C-83A1-F6EECF244321}">
                <p14:modId xmlns:p14="http://schemas.microsoft.com/office/powerpoint/2010/main" val="1216617248"/>
              </p:ext>
            </p:extLst>
          </p:nvPr>
        </p:nvGraphicFramePr>
        <p:xfrm>
          <a:off x="457200" y="1961039"/>
          <a:ext cx="8229600" cy="3566160"/>
        </p:xfrm>
        <a:graphic>
          <a:graphicData uri="http://schemas.openxmlformats.org/drawingml/2006/table">
            <a:tbl>
              <a:tblPr>
                <a:tableStyleId>{35758FB7-9AC5-4552-8A53-C91805E547FA}</a:tableStyleId>
              </a:tblPr>
              <a:tblGrid>
                <a:gridCol w="4114800"/>
                <a:gridCol w="4114800"/>
              </a:tblGrid>
              <a:tr h="0">
                <a:tc>
                  <a:txBody>
                    <a:bodyPr/>
                    <a:lstStyle/>
                    <a:p>
                      <a:r>
                        <a:rPr lang="en-IN" b="1" dirty="0"/>
                        <a:t>Handler</a:t>
                      </a:r>
                    </a:p>
                  </a:txBody>
                  <a:tcPr anchor="ctr"/>
                </a:tc>
                <a:tc>
                  <a:txBody>
                    <a:bodyPr/>
                    <a:lstStyle/>
                    <a:p>
                      <a:r>
                        <a:rPr lang="en-IN" b="1" dirty="0"/>
                        <a:t>When to use</a:t>
                      </a:r>
                    </a:p>
                  </a:txBody>
                  <a:tcPr anchor="ctr"/>
                </a:tc>
              </a:tr>
              <a:tr h="0">
                <a:tc>
                  <a:txBody>
                    <a:bodyPr/>
                    <a:lstStyle/>
                    <a:p>
                      <a:r>
                        <a:rPr lang="en-IN" dirty="0" err="1"/>
                        <a:t>ViewResolvers</a:t>
                      </a:r>
                      <a:endParaRPr lang="en-IN" dirty="0"/>
                    </a:p>
                  </a:txBody>
                  <a:tcPr anchor="ctr"/>
                </a:tc>
                <a:tc>
                  <a:txBody>
                    <a:bodyPr/>
                    <a:lstStyle/>
                    <a:p>
                      <a:r>
                        <a:rPr lang="en-IN" dirty="0" smtClean="0"/>
                        <a:t>Resolve </a:t>
                      </a:r>
                      <a:r>
                        <a:rPr lang="en-IN" dirty="0"/>
                        <a:t>a view or the content you are trying to serve is in </a:t>
                      </a:r>
                      <a:r>
                        <a:rPr lang="en-IN" dirty="0" smtClean="0"/>
                        <a:t>elsewhere (</a:t>
                      </a:r>
                      <a:r>
                        <a:rPr lang="en-IN" dirty="0"/>
                        <a:t>e.g. a controller method that returns the string "index" that will be mapped to the </a:t>
                      </a:r>
                      <a:r>
                        <a:rPr lang="en-IN" dirty="0" err="1"/>
                        <a:t>index.xhtml</a:t>
                      </a:r>
                      <a:r>
                        <a:rPr lang="en-IN" dirty="0"/>
                        <a:t> page)</a:t>
                      </a:r>
                    </a:p>
                  </a:txBody>
                  <a:tcPr anchor="ctr"/>
                </a:tc>
              </a:tr>
              <a:tr h="0">
                <a:tc>
                  <a:txBody>
                    <a:bodyPr/>
                    <a:lstStyle/>
                    <a:p>
                      <a:r>
                        <a:rPr lang="en-IN" dirty="0" err="1"/>
                        <a:t>HttpMessageConverters</a:t>
                      </a:r>
                      <a:endParaRPr lang="en-IN" dirty="0"/>
                    </a:p>
                  </a:txBody>
                  <a:tcPr anchor="ctr"/>
                </a:tc>
                <a:tc>
                  <a:txBody>
                    <a:bodyPr/>
                    <a:lstStyle/>
                    <a:p>
                      <a:r>
                        <a:rPr lang="en-IN" dirty="0"/>
                        <a:t>when you use the </a:t>
                      </a:r>
                      <a:r>
                        <a:rPr lang="en-IN" dirty="0">
                          <a:effectLst/>
                        </a:rPr>
                        <a:t>@</a:t>
                      </a:r>
                      <a:r>
                        <a:rPr lang="en-IN" dirty="0" err="1">
                          <a:effectLst/>
                        </a:rPr>
                        <a:t>ResponseBody</a:t>
                      </a:r>
                      <a:r>
                        <a:rPr lang="en-IN" dirty="0"/>
                        <a:t> annotations for returning the response directly from the method without mapping to an external file</a:t>
                      </a:r>
                    </a:p>
                  </a:txBody>
                  <a:tcPr anchor="ctr"/>
                </a:tc>
              </a:tr>
            </a:tbl>
          </a:graphicData>
        </a:graphic>
      </p:graphicFrame>
    </p:spTree>
    <p:extLst>
      <p:ext uri="{BB962C8B-B14F-4D97-AF65-F5344CB8AC3E}">
        <p14:creationId xmlns:p14="http://schemas.microsoft.com/office/powerpoint/2010/main" val="2434996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hlinkClick r:id="rId2"/>
              </a:rPr>
              <a:t>http://spring.io/guides/tutorials/rest</a:t>
            </a:r>
            <a:r>
              <a:rPr lang="en-IN" dirty="0" smtClean="0">
                <a:hlinkClick r:id="rId2"/>
              </a:rPr>
              <a:t>/</a:t>
            </a:r>
            <a:endParaRPr lang="en-IN" dirty="0" smtClean="0"/>
          </a:p>
          <a:p>
            <a:pPr lvl="1"/>
            <a:r>
              <a:rPr lang="en-IN" dirty="0" smtClean="0"/>
              <a:t>Step by step procedure to build a full-fledged Spring </a:t>
            </a:r>
            <a:r>
              <a:rPr lang="en-IN" dirty="0" err="1" smtClean="0"/>
              <a:t>RESTful</a:t>
            </a:r>
            <a:r>
              <a:rPr lang="en-IN" dirty="0" smtClean="0"/>
              <a:t> </a:t>
            </a:r>
            <a:r>
              <a:rPr lang="en-IN" smtClean="0"/>
              <a:t>web application</a:t>
            </a:r>
          </a:p>
          <a:p>
            <a:endParaRPr lang="en-IN"/>
          </a:p>
        </p:txBody>
      </p:sp>
      <p:sp>
        <p:nvSpPr>
          <p:cNvPr id="3" name="Slide Number Placeholder 2"/>
          <p:cNvSpPr>
            <a:spLocks noGrp="1"/>
          </p:cNvSpPr>
          <p:nvPr>
            <p:ph type="sldNum" sz="quarter" idx="12"/>
          </p:nvPr>
        </p:nvSpPr>
        <p:spPr/>
        <p:txBody>
          <a:bodyPr/>
          <a:lstStyle/>
          <a:p>
            <a:pPr>
              <a:defRPr/>
            </a:pPr>
            <a:fld id="{CCDA12BD-74A4-40A3-96F6-15E0D9D00A7E}" type="slidenum">
              <a:rPr lang="en-US" smtClean="0"/>
              <a:pPr>
                <a:defRPr/>
              </a:pPr>
              <a:t>31</a:t>
            </a:fld>
            <a:endParaRPr lang="en-US"/>
          </a:p>
        </p:txBody>
      </p:sp>
      <p:sp>
        <p:nvSpPr>
          <p:cNvPr id="4" name="Title 3"/>
          <p:cNvSpPr>
            <a:spLocks noGrp="1"/>
          </p:cNvSpPr>
          <p:nvPr>
            <p:ph type="title"/>
          </p:nvPr>
        </p:nvSpPr>
        <p:spPr/>
        <p:txBody>
          <a:bodyPr/>
          <a:lstStyle/>
          <a:p>
            <a:r>
              <a:rPr lang="en-IN" dirty="0" smtClean="0"/>
              <a:t>References</a:t>
            </a:r>
            <a:endParaRPr lang="en-IN" dirty="0"/>
          </a:p>
        </p:txBody>
      </p:sp>
    </p:spTree>
    <p:extLst>
      <p:ext uri="{BB962C8B-B14F-4D97-AF65-F5344CB8AC3E}">
        <p14:creationId xmlns:p14="http://schemas.microsoft.com/office/powerpoint/2010/main" val="2059569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9138" name="Rectangle 2"/>
          <p:cNvSpPr>
            <a:spLocks noGrp="1" noChangeArrowheads="1"/>
          </p:cNvSpPr>
          <p:nvPr>
            <p:ph type="ctrTitle"/>
          </p:nvPr>
        </p:nvSpPr>
        <p:spPr/>
        <p:txBody>
          <a:bodyPr/>
          <a:lstStyle/>
          <a:p>
            <a:r>
              <a:rPr lang="en-US" altLang="en-US"/>
              <a:t>JAX-RS</a:t>
            </a:r>
          </a:p>
        </p:txBody>
      </p:sp>
      <p:sp>
        <p:nvSpPr>
          <p:cNvPr id="4699139" name="Rectangle 3"/>
          <p:cNvSpPr>
            <a:spLocks noGrp="1" noChangeArrowheads="1"/>
          </p:cNvSpPr>
          <p:nvPr>
            <p:ph type="subTitle" idx="1"/>
          </p:nvPr>
        </p:nvSpPr>
        <p:spPr/>
        <p:txBody>
          <a:bodyPr/>
          <a:lstStyle/>
          <a:p>
            <a:r>
              <a:rPr lang="en-US" altLang="en-US"/>
              <a:t>RESTFul Web Services in Java</a:t>
            </a:r>
          </a:p>
        </p:txBody>
      </p:sp>
    </p:spTree>
    <p:extLst>
      <p:ext uri="{BB962C8B-B14F-4D97-AF65-F5344CB8AC3E}">
        <p14:creationId xmlns:p14="http://schemas.microsoft.com/office/powerpoint/2010/main" val="34578833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62" name="Rectangle 2"/>
          <p:cNvSpPr>
            <a:spLocks noGrp="1" noChangeArrowheads="1"/>
          </p:cNvSpPr>
          <p:nvPr>
            <p:ph type="title"/>
          </p:nvPr>
        </p:nvSpPr>
        <p:spPr/>
        <p:txBody>
          <a:bodyPr/>
          <a:lstStyle/>
          <a:p>
            <a:r>
              <a:rPr lang="en-US" altLang="en-US"/>
              <a:t>JAX-RS</a:t>
            </a:r>
          </a:p>
        </p:txBody>
      </p:sp>
      <p:sp>
        <p:nvSpPr>
          <p:cNvPr id="4700163" name="Rectangle 3"/>
          <p:cNvSpPr>
            <a:spLocks noGrp="1" noChangeArrowheads="1"/>
          </p:cNvSpPr>
          <p:nvPr>
            <p:ph type="body" idx="1"/>
          </p:nvPr>
        </p:nvSpPr>
        <p:spPr/>
        <p:txBody>
          <a:bodyPr>
            <a:normAutofit fontScale="92500" lnSpcReduction="10000"/>
          </a:bodyPr>
          <a:lstStyle/>
          <a:p>
            <a:r>
              <a:rPr lang="en-US" altLang="en-US"/>
              <a:t>JCP Specification</a:t>
            </a:r>
          </a:p>
          <a:p>
            <a:pPr lvl="1"/>
            <a:r>
              <a:rPr lang="en-US" altLang="en-US"/>
              <a:t>Lead by Sun, Marc Hadley</a:t>
            </a:r>
          </a:p>
          <a:p>
            <a:pPr lvl="1"/>
            <a:r>
              <a:rPr lang="en-US" altLang="en-US"/>
              <a:t>Currently in public draft (which means final draft right around the corner)</a:t>
            </a:r>
          </a:p>
          <a:p>
            <a:r>
              <a:rPr lang="en-US" altLang="en-US"/>
              <a:t>Annotation Framework</a:t>
            </a:r>
          </a:p>
          <a:p>
            <a:r>
              <a:rPr lang="en-US" altLang="en-US"/>
              <a:t>Dispatch URI’s to specific classes and methods that can handle requests </a:t>
            </a:r>
          </a:p>
          <a:p>
            <a:r>
              <a:rPr lang="en-US" altLang="en-US"/>
              <a:t>Allows you to map HTTP requests to method invocations</a:t>
            </a:r>
          </a:p>
          <a:p>
            <a:r>
              <a:rPr lang="en-US" altLang="en-US"/>
              <a:t>IMO, a beautiful example of the power of parameter annotations</a:t>
            </a:r>
          </a:p>
          <a:p>
            <a:r>
              <a:rPr lang="en-US" altLang="en-US"/>
              <a:t>Nice URI manipulation functionality</a:t>
            </a:r>
          </a:p>
          <a:p>
            <a:endParaRPr lang="en-US" altLang="en-US"/>
          </a:p>
          <a:p>
            <a:endParaRPr lang="en-US" altLang="en-US"/>
          </a:p>
        </p:txBody>
      </p:sp>
    </p:spTree>
    <p:extLst>
      <p:ext uri="{BB962C8B-B14F-4D97-AF65-F5344CB8AC3E}">
        <p14:creationId xmlns:p14="http://schemas.microsoft.com/office/powerpoint/2010/main" val="32037892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1186" name="Rectangle 2"/>
          <p:cNvSpPr>
            <a:spLocks noGrp="1" noChangeArrowheads="1"/>
          </p:cNvSpPr>
          <p:nvPr>
            <p:ph type="title"/>
          </p:nvPr>
        </p:nvSpPr>
        <p:spPr/>
        <p:txBody>
          <a:bodyPr/>
          <a:lstStyle/>
          <a:p>
            <a:r>
              <a:rPr lang="en-US" altLang="en-US"/>
              <a:t>JAX-RS Annotations</a:t>
            </a:r>
          </a:p>
        </p:txBody>
      </p:sp>
      <p:sp>
        <p:nvSpPr>
          <p:cNvPr id="4701187" name="Rectangle 3"/>
          <p:cNvSpPr>
            <a:spLocks noGrp="1" noChangeArrowheads="1"/>
          </p:cNvSpPr>
          <p:nvPr>
            <p:ph type="body" idx="1"/>
          </p:nvPr>
        </p:nvSpPr>
        <p:spPr/>
        <p:txBody>
          <a:bodyPr/>
          <a:lstStyle/>
          <a:p>
            <a:r>
              <a:rPr lang="en-US" altLang="en-US"/>
              <a:t>@Path</a:t>
            </a:r>
          </a:p>
          <a:p>
            <a:pPr lvl="1"/>
            <a:r>
              <a:rPr lang="en-US" altLang="en-US"/>
              <a:t>Defines URI mappings and templates</a:t>
            </a:r>
          </a:p>
          <a:p>
            <a:r>
              <a:rPr lang="en-US" altLang="en-US"/>
              <a:t>@ProduceMime, @ConsumeMime</a:t>
            </a:r>
          </a:p>
          <a:p>
            <a:pPr lvl="1"/>
            <a:r>
              <a:rPr lang="en-US" altLang="en-US"/>
              <a:t>What MIME types does the resource produce and consume</a:t>
            </a:r>
          </a:p>
          <a:p>
            <a:r>
              <a:rPr lang="en-US" altLang="en-US"/>
              <a:t>@GET, @POST, @DELETE, @PUT, @HEADER</a:t>
            </a:r>
          </a:p>
          <a:p>
            <a:pPr lvl="1"/>
            <a:r>
              <a:rPr lang="en-US" altLang="en-US"/>
              <a:t>Identifies which HTTP method the Java method is interested in</a:t>
            </a:r>
          </a:p>
        </p:txBody>
      </p:sp>
    </p:spTree>
    <p:extLst>
      <p:ext uri="{BB962C8B-B14F-4D97-AF65-F5344CB8AC3E}">
        <p14:creationId xmlns:p14="http://schemas.microsoft.com/office/powerpoint/2010/main" val="31924786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3234" name="Rectangle 2"/>
          <p:cNvSpPr>
            <a:spLocks noGrp="1" noChangeArrowheads="1"/>
          </p:cNvSpPr>
          <p:nvPr>
            <p:ph type="title"/>
          </p:nvPr>
        </p:nvSpPr>
        <p:spPr/>
        <p:txBody>
          <a:bodyPr/>
          <a:lstStyle/>
          <a:p>
            <a:r>
              <a:rPr lang="en-US" altLang="en-US"/>
              <a:t>JAX-RS Parameter Annotations</a:t>
            </a:r>
          </a:p>
        </p:txBody>
      </p:sp>
      <p:sp>
        <p:nvSpPr>
          <p:cNvPr id="4703235" name="Rectangle 3"/>
          <p:cNvSpPr>
            <a:spLocks noGrp="1" noChangeArrowheads="1"/>
          </p:cNvSpPr>
          <p:nvPr>
            <p:ph type="body" idx="1"/>
          </p:nvPr>
        </p:nvSpPr>
        <p:spPr/>
        <p:txBody>
          <a:bodyPr>
            <a:normAutofit lnSpcReduction="10000"/>
          </a:bodyPr>
          <a:lstStyle/>
          <a:p>
            <a:pPr>
              <a:lnSpc>
                <a:spcPct val="90000"/>
              </a:lnSpc>
            </a:pPr>
            <a:r>
              <a:rPr lang="en-US" altLang="en-US" sz="1800"/>
              <a:t>@PathParam</a:t>
            </a:r>
          </a:p>
          <a:p>
            <a:pPr lvl="1">
              <a:lnSpc>
                <a:spcPct val="90000"/>
              </a:lnSpc>
            </a:pPr>
            <a:r>
              <a:rPr lang="en-US" altLang="en-US" sz="1600"/>
              <a:t>Allows you to extract URI parameters/named URI template segments</a:t>
            </a:r>
          </a:p>
          <a:p>
            <a:pPr>
              <a:lnSpc>
                <a:spcPct val="90000"/>
              </a:lnSpc>
            </a:pPr>
            <a:r>
              <a:rPr lang="en-US" altLang="en-US" sz="1800"/>
              <a:t>@QueryParam</a:t>
            </a:r>
          </a:p>
          <a:p>
            <a:pPr lvl="1">
              <a:lnSpc>
                <a:spcPct val="90000"/>
              </a:lnSpc>
            </a:pPr>
            <a:r>
              <a:rPr lang="en-US" altLang="en-US" sz="1600"/>
              <a:t>Access to specific parameter URI query string</a:t>
            </a:r>
          </a:p>
          <a:p>
            <a:pPr>
              <a:lnSpc>
                <a:spcPct val="90000"/>
              </a:lnSpc>
            </a:pPr>
            <a:r>
              <a:rPr lang="en-US" altLang="en-US" sz="1800"/>
              <a:t>@HeaderParam</a:t>
            </a:r>
          </a:p>
          <a:p>
            <a:pPr lvl="1">
              <a:lnSpc>
                <a:spcPct val="90000"/>
              </a:lnSpc>
            </a:pPr>
            <a:r>
              <a:rPr lang="en-US" altLang="en-US" sz="1600"/>
              <a:t>Access to a specific HTTP Header</a:t>
            </a:r>
          </a:p>
          <a:p>
            <a:pPr>
              <a:lnSpc>
                <a:spcPct val="90000"/>
              </a:lnSpc>
            </a:pPr>
            <a:r>
              <a:rPr lang="en-US" altLang="en-US" sz="1800"/>
              <a:t>@CookieParam</a:t>
            </a:r>
          </a:p>
          <a:p>
            <a:pPr lvl="1">
              <a:lnSpc>
                <a:spcPct val="90000"/>
              </a:lnSpc>
            </a:pPr>
            <a:r>
              <a:rPr lang="en-US" altLang="en-US" sz="1600"/>
              <a:t>Access to a specific cookie value</a:t>
            </a:r>
          </a:p>
          <a:p>
            <a:pPr>
              <a:lnSpc>
                <a:spcPct val="90000"/>
              </a:lnSpc>
            </a:pPr>
            <a:r>
              <a:rPr lang="en-US" altLang="en-US" sz="1800"/>
              <a:t>@MatrixParam</a:t>
            </a:r>
          </a:p>
          <a:p>
            <a:pPr lvl="1">
              <a:lnSpc>
                <a:spcPct val="90000"/>
              </a:lnSpc>
            </a:pPr>
            <a:r>
              <a:rPr lang="en-US" altLang="en-US" sz="1600"/>
              <a:t>Access to a specific matrix parameter</a:t>
            </a:r>
          </a:p>
          <a:p>
            <a:pPr>
              <a:lnSpc>
                <a:spcPct val="90000"/>
              </a:lnSpc>
            </a:pPr>
            <a:r>
              <a:rPr lang="en-US" altLang="en-US" sz="1800"/>
              <a:t>Above annotations can automatically map HTTP request values to</a:t>
            </a:r>
          </a:p>
          <a:p>
            <a:pPr lvl="1">
              <a:lnSpc>
                <a:spcPct val="90000"/>
              </a:lnSpc>
            </a:pPr>
            <a:r>
              <a:rPr lang="en-US" altLang="en-US" sz="1600"/>
              <a:t>String and primitive types</a:t>
            </a:r>
          </a:p>
          <a:p>
            <a:pPr lvl="1">
              <a:lnSpc>
                <a:spcPct val="90000"/>
              </a:lnSpc>
            </a:pPr>
            <a:r>
              <a:rPr lang="en-US" altLang="en-US" sz="1600"/>
              <a:t>Class types that have a constructor that takes a String parameter</a:t>
            </a:r>
          </a:p>
          <a:p>
            <a:pPr lvl="1">
              <a:lnSpc>
                <a:spcPct val="90000"/>
              </a:lnSpc>
            </a:pPr>
            <a:r>
              <a:rPr lang="en-US" altLang="en-US" sz="1600"/>
              <a:t>Class types that have a static valueOf(String val) method</a:t>
            </a:r>
          </a:p>
          <a:p>
            <a:pPr lvl="1">
              <a:lnSpc>
                <a:spcPct val="90000"/>
              </a:lnSpc>
            </a:pPr>
            <a:r>
              <a:rPr lang="en-US" altLang="en-US" sz="1600"/>
              <a:t>List or Arrays of above types when there are multiple values</a:t>
            </a:r>
          </a:p>
          <a:p>
            <a:pPr>
              <a:lnSpc>
                <a:spcPct val="90000"/>
              </a:lnSpc>
            </a:pPr>
            <a:r>
              <a:rPr lang="en-US" altLang="en-US" sz="1800"/>
              <a:t>@Context</a:t>
            </a:r>
          </a:p>
          <a:p>
            <a:pPr lvl="1">
              <a:lnSpc>
                <a:spcPct val="90000"/>
              </a:lnSpc>
            </a:pPr>
            <a:r>
              <a:rPr lang="en-US" altLang="en-US" sz="1600"/>
              <a:t>Access to contextual information like the incoming URI</a:t>
            </a:r>
          </a:p>
        </p:txBody>
      </p:sp>
    </p:spTree>
    <p:extLst>
      <p:ext uri="{BB962C8B-B14F-4D97-AF65-F5344CB8AC3E}">
        <p14:creationId xmlns:p14="http://schemas.microsoft.com/office/powerpoint/2010/main" val="42357893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2210" name="Rectangle 2"/>
          <p:cNvSpPr>
            <a:spLocks noGrp="1" noChangeArrowheads="1"/>
          </p:cNvSpPr>
          <p:nvPr>
            <p:ph type="title"/>
          </p:nvPr>
        </p:nvSpPr>
        <p:spPr/>
        <p:txBody>
          <a:bodyPr/>
          <a:lstStyle/>
          <a:p>
            <a:r>
              <a:rPr lang="en-US" altLang="en-US"/>
              <a:t>JAX-RS Resource Classes</a:t>
            </a:r>
          </a:p>
        </p:txBody>
      </p:sp>
      <p:sp>
        <p:nvSpPr>
          <p:cNvPr id="4702211" name="Rectangle 3"/>
          <p:cNvSpPr>
            <a:spLocks noGrp="1" noChangeArrowheads="1"/>
          </p:cNvSpPr>
          <p:nvPr>
            <p:ph type="body" idx="1"/>
          </p:nvPr>
        </p:nvSpPr>
        <p:spPr/>
        <p:txBody>
          <a:bodyPr/>
          <a:lstStyle/>
          <a:p>
            <a:r>
              <a:rPr lang="en-US" altLang="en-US"/>
              <a:t>JAX-RS annotations are used on POJO classes</a:t>
            </a:r>
          </a:p>
          <a:p>
            <a:r>
              <a:rPr lang="en-US" altLang="en-US"/>
              <a:t>The default component lifecycle is per-request</a:t>
            </a:r>
          </a:p>
          <a:p>
            <a:pPr lvl="1"/>
            <a:r>
              <a:rPr lang="en-US" altLang="en-US"/>
              <a:t>Same idea as @Stateless EJBs</a:t>
            </a:r>
          </a:p>
          <a:p>
            <a:r>
              <a:rPr lang="en-US" altLang="en-US"/>
              <a:t>Root resources identified via @Path annotation on class</a:t>
            </a:r>
          </a:p>
        </p:txBody>
      </p:sp>
    </p:spTree>
    <p:extLst>
      <p:ext uri="{BB962C8B-B14F-4D97-AF65-F5344CB8AC3E}">
        <p14:creationId xmlns:p14="http://schemas.microsoft.com/office/powerpoint/2010/main" val="456330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4258" name="Rectangle 2"/>
          <p:cNvSpPr>
            <a:spLocks noGrp="1" noChangeArrowheads="1"/>
          </p:cNvSpPr>
          <p:nvPr>
            <p:ph type="title"/>
          </p:nvPr>
        </p:nvSpPr>
        <p:spPr/>
        <p:txBody>
          <a:bodyPr/>
          <a:lstStyle/>
          <a:p>
            <a:r>
              <a:rPr lang="en-US" altLang="en-US"/>
              <a:t>JAX-RS</a:t>
            </a:r>
          </a:p>
        </p:txBody>
      </p:sp>
      <p:sp>
        <p:nvSpPr>
          <p:cNvPr id="4704260" name="Text Box 4"/>
          <p:cNvSpPr txBox="1">
            <a:spLocks noChangeArrowheads="1"/>
          </p:cNvSpPr>
          <p:nvPr/>
        </p:nvSpPr>
        <p:spPr bwMode="auto">
          <a:xfrm>
            <a:off x="304800" y="1143000"/>
            <a:ext cx="77724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a:solidFill>
                  <a:srgbClr val="000000"/>
                </a:solidFill>
                <a:latin typeface="Courier New" pitchFamily="49" charset="0"/>
                <a:cs typeface="Arial" pitchFamily="34" charset="0"/>
              </a:rPr>
              <a:t>@Path(“/orders”)</a:t>
            </a:r>
          </a:p>
          <a:p>
            <a:pPr eaLnBrk="0" hangingPunct="0">
              <a:lnSpc>
                <a:spcPct val="90000"/>
              </a:lnSpc>
            </a:pPr>
            <a:r>
              <a:rPr lang="en-US" altLang="en-US" sz="1800" b="1">
                <a:solidFill>
                  <a:srgbClr val="000000"/>
                </a:solidFill>
                <a:latin typeface="Courier New" pitchFamily="49" charset="0"/>
                <a:cs typeface="Arial" pitchFamily="34" charset="0"/>
              </a:rPr>
              <a:t>public class OrderService {</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   @Path(“/{order-id}”)</a:t>
            </a:r>
          </a:p>
          <a:p>
            <a:pPr eaLnBrk="0" hangingPunct="0">
              <a:lnSpc>
                <a:spcPct val="90000"/>
              </a:lnSpc>
            </a:pPr>
            <a:r>
              <a:rPr lang="en-US" altLang="en-US" sz="1800" b="1">
                <a:solidFill>
                  <a:srgbClr val="000000"/>
                </a:solidFill>
                <a:latin typeface="Courier New" pitchFamily="49" charset="0"/>
                <a:cs typeface="Arial" pitchFamily="34" charset="0"/>
              </a:rPr>
              <a:t>   @GET</a:t>
            </a:r>
          </a:p>
          <a:p>
            <a:pPr eaLnBrk="0" hangingPunct="0">
              <a:lnSpc>
                <a:spcPct val="90000"/>
              </a:lnSpc>
            </a:pPr>
            <a:r>
              <a:rPr lang="en-US" altLang="en-US" sz="1800" b="1">
                <a:solidFill>
                  <a:srgbClr val="000000"/>
                </a:solidFill>
                <a:latin typeface="Courier New" pitchFamily="49" charset="0"/>
                <a:cs typeface="Arial" pitchFamily="34" charset="0"/>
              </a:rPr>
              <a:t>   @ProduceMime(“application/xml”)</a:t>
            </a:r>
          </a:p>
          <a:p>
            <a:pPr eaLnBrk="0" hangingPunct="0">
              <a:lnSpc>
                <a:spcPct val="90000"/>
              </a:lnSpc>
            </a:pPr>
            <a:r>
              <a:rPr lang="en-US" altLang="en-US" sz="1800" b="1">
                <a:solidFill>
                  <a:srgbClr val="000000"/>
                </a:solidFill>
                <a:latin typeface="Courier New" pitchFamily="49" charset="0"/>
                <a:cs typeface="Arial" pitchFamily="34" charset="0"/>
              </a:rPr>
              <a:t>   String getOrder(@PathParam(“order-id”) int id)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endParaRPr lang="en-US" altLang="en-US" sz="1800" b="1">
              <a:solidFill>
                <a:srgbClr val="000000"/>
              </a:solidFill>
              <a:latin typeface="Courier New" pitchFamily="49" charset="0"/>
              <a:cs typeface="Arial" pitchFamily="34" charset="0"/>
            </a:endParaRPr>
          </a:p>
        </p:txBody>
      </p:sp>
    </p:spTree>
    <p:extLst>
      <p:ext uri="{BB962C8B-B14F-4D97-AF65-F5344CB8AC3E}">
        <p14:creationId xmlns:p14="http://schemas.microsoft.com/office/powerpoint/2010/main" val="21364061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5282" name="Rectangle 2"/>
          <p:cNvSpPr>
            <a:spLocks noGrp="1" noChangeArrowheads="1"/>
          </p:cNvSpPr>
          <p:nvPr>
            <p:ph type="title"/>
          </p:nvPr>
        </p:nvSpPr>
        <p:spPr/>
        <p:txBody>
          <a:bodyPr/>
          <a:lstStyle/>
          <a:p>
            <a:r>
              <a:rPr lang="en-US" altLang="en-US"/>
              <a:t>JAX-RS</a:t>
            </a:r>
          </a:p>
        </p:txBody>
      </p:sp>
      <p:sp>
        <p:nvSpPr>
          <p:cNvPr id="4705283" name="Text Box 3"/>
          <p:cNvSpPr txBox="1">
            <a:spLocks noChangeArrowheads="1"/>
          </p:cNvSpPr>
          <p:nvPr/>
        </p:nvSpPr>
        <p:spPr bwMode="auto">
          <a:xfrm>
            <a:off x="304800" y="1143000"/>
            <a:ext cx="77724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a:solidFill>
                  <a:srgbClr val="FF0000"/>
                </a:solidFill>
                <a:latin typeface="Courier New" pitchFamily="49" charset="0"/>
                <a:cs typeface="Arial" pitchFamily="34" charset="0"/>
              </a:rPr>
              <a:t>@Path(“/orders”)</a:t>
            </a: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public class OrderService {</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   @Path(“/{order-id}”)</a:t>
            </a:r>
          </a:p>
          <a:p>
            <a:pPr eaLnBrk="0" hangingPunct="0">
              <a:lnSpc>
                <a:spcPct val="90000"/>
              </a:lnSpc>
            </a:pPr>
            <a:r>
              <a:rPr lang="en-US" altLang="en-US" sz="1800" b="1">
                <a:solidFill>
                  <a:srgbClr val="000000"/>
                </a:solidFill>
                <a:latin typeface="Courier New" pitchFamily="49" charset="0"/>
                <a:cs typeface="Arial" pitchFamily="34" charset="0"/>
              </a:rPr>
              <a:t>   @GET</a:t>
            </a:r>
          </a:p>
          <a:p>
            <a:pPr eaLnBrk="0" hangingPunct="0">
              <a:lnSpc>
                <a:spcPct val="90000"/>
              </a:lnSpc>
            </a:pPr>
            <a:r>
              <a:rPr lang="en-US" altLang="en-US" sz="1800" b="1">
                <a:solidFill>
                  <a:srgbClr val="000000"/>
                </a:solidFill>
                <a:latin typeface="Courier New" pitchFamily="49" charset="0"/>
                <a:cs typeface="Arial" pitchFamily="34" charset="0"/>
              </a:rPr>
              <a:t>   @ProduceMime(“application/xml”)</a:t>
            </a:r>
          </a:p>
          <a:p>
            <a:pPr eaLnBrk="0" hangingPunct="0">
              <a:lnSpc>
                <a:spcPct val="90000"/>
              </a:lnSpc>
            </a:pPr>
            <a:r>
              <a:rPr lang="en-US" altLang="en-US" sz="1800" b="1">
                <a:solidFill>
                  <a:srgbClr val="000000"/>
                </a:solidFill>
                <a:latin typeface="Courier New" pitchFamily="49" charset="0"/>
                <a:cs typeface="Arial" pitchFamily="34" charset="0"/>
              </a:rPr>
              <a:t>   String getOrder(@PathParam(“order-id”) int id)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endParaRPr lang="en-US" altLang="en-US" sz="1800" b="1">
              <a:solidFill>
                <a:srgbClr val="000000"/>
              </a:solidFill>
              <a:latin typeface="Courier New" pitchFamily="49" charset="0"/>
              <a:cs typeface="Arial" pitchFamily="34" charset="0"/>
            </a:endParaRPr>
          </a:p>
        </p:txBody>
      </p:sp>
      <p:sp>
        <p:nvSpPr>
          <p:cNvPr id="4705284" name="AutoShape 4"/>
          <p:cNvSpPr>
            <a:spLocks noChangeArrowheads="1"/>
          </p:cNvSpPr>
          <p:nvPr/>
        </p:nvSpPr>
        <p:spPr bwMode="auto">
          <a:xfrm>
            <a:off x="5257800" y="1295400"/>
            <a:ext cx="3106738" cy="323850"/>
          </a:xfrm>
          <a:prstGeom prst="wedgeRoundRectCallout">
            <a:avLst>
              <a:gd name="adj1" fmla="val -134264"/>
              <a:gd name="adj2" fmla="val -46569"/>
              <a:gd name="adj3" fmla="val 16667"/>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150B71"/>
                  </a:outerShdw>
                </a:effectLst>
              </a14:hiddenEffects>
            </a:ext>
          </a:extLst>
        </p:spPr>
        <p:txBody>
          <a:bodyPr anchor="ctr">
            <a:spAutoFit/>
          </a:bodyPr>
          <a:lstStyle/>
          <a:p>
            <a:r>
              <a:rPr lang="en-US" altLang="en-US"/>
              <a:t>Base URI path to resource</a:t>
            </a:r>
          </a:p>
        </p:txBody>
      </p:sp>
    </p:spTree>
    <p:extLst>
      <p:ext uri="{BB962C8B-B14F-4D97-AF65-F5344CB8AC3E}">
        <p14:creationId xmlns:p14="http://schemas.microsoft.com/office/powerpoint/2010/main" val="12014470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6306" name="Rectangle 2"/>
          <p:cNvSpPr>
            <a:spLocks noGrp="1" noChangeArrowheads="1"/>
          </p:cNvSpPr>
          <p:nvPr>
            <p:ph type="title"/>
          </p:nvPr>
        </p:nvSpPr>
        <p:spPr/>
        <p:txBody>
          <a:bodyPr/>
          <a:lstStyle/>
          <a:p>
            <a:r>
              <a:rPr lang="en-US" altLang="en-US"/>
              <a:t>JAX-RS</a:t>
            </a:r>
          </a:p>
        </p:txBody>
      </p:sp>
      <p:sp>
        <p:nvSpPr>
          <p:cNvPr id="4706307" name="Text Box 3"/>
          <p:cNvSpPr txBox="1">
            <a:spLocks noChangeArrowheads="1"/>
          </p:cNvSpPr>
          <p:nvPr/>
        </p:nvSpPr>
        <p:spPr bwMode="auto">
          <a:xfrm>
            <a:off x="304800" y="1143000"/>
            <a:ext cx="77724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a:solidFill>
                  <a:srgbClr val="000000"/>
                </a:solidFill>
                <a:latin typeface="Courier New" pitchFamily="49" charset="0"/>
                <a:cs typeface="Arial" pitchFamily="34" charset="0"/>
              </a:rPr>
              <a:t>@Path(“/orders”)</a:t>
            </a:r>
          </a:p>
          <a:p>
            <a:pPr eaLnBrk="0" hangingPunct="0">
              <a:lnSpc>
                <a:spcPct val="90000"/>
              </a:lnSpc>
            </a:pPr>
            <a:r>
              <a:rPr lang="en-US" altLang="en-US" sz="1800" b="1">
                <a:solidFill>
                  <a:srgbClr val="000000"/>
                </a:solidFill>
                <a:latin typeface="Courier New" pitchFamily="49" charset="0"/>
                <a:cs typeface="Arial" pitchFamily="34" charset="0"/>
              </a:rPr>
              <a:t>public class OrderService {</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   </a:t>
            </a:r>
            <a:r>
              <a:rPr lang="en-US" altLang="en-US" sz="1800" b="1">
                <a:solidFill>
                  <a:srgbClr val="FF0000"/>
                </a:solidFill>
                <a:latin typeface="Courier New" pitchFamily="49" charset="0"/>
                <a:cs typeface="Arial" pitchFamily="34" charset="0"/>
              </a:rPr>
              <a:t>@Path(“/{order-id}”)</a:t>
            </a: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   @GET</a:t>
            </a:r>
          </a:p>
          <a:p>
            <a:pPr eaLnBrk="0" hangingPunct="0">
              <a:lnSpc>
                <a:spcPct val="90000"/>
              </a:lnSpc>
            </a:pPr>
            <a:r>
              <a:rPr lang="en-US" altLang="en-US" sz="1800" b="1">
                <a:solidFill>
                  <a:srgbClr val="000000"/>
                </a:solidFill>
                <a:latin typeface="Courier New" pitchFamily="49" charset="0"/>
                <a:cs typeface="Arial" pitchFamily="34" charset="0"/>
              </a:rPr>
              <a:t>   @ProduceMime(“application/xml”)</a:t>
            </a:r>
          </a:p>
          <a:p>
            <a:pPr eaLnBrk="0" hangingPunct="0">
              <a:lnSpc>
                <a:spcPct val="90000"/>
              </a:lnSpc>
            </a:pPr>
            <a:r>
              <a:rPr lang="en-US" altLang="en-US" sz="1800" b="1">
                <a:solidFill>
                  <a:srgbClr val="000000"/>
                </a:solidFill>
                <a:latin typeface="Courier New" pitchFamily="49" charset="0"/>
                <a:cs typeface="Arial" pitchFamily="34" charset="0"/>
              </a:rPr>
              <a:t>   String getOrder(@PathParam(“order-id”) int id)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endParaRPr lang="en-US" altLang="en-US" sz="1800" b="1">
              <a:solidFill>
                <a:srgbClr val="000000"/>
              </a:solidFill>
              <a:latin typeface="Courier New" pitchFamily="49" charset="0"/>
              <a:cs typeface="Arial" pitchFamily="34" charset="0"/>
            </a:endParaRPr>
          </a:p>
        </p:txBody>
      </p:sp>
      <p:sp>
        <p:nvSpPr>
          <p:cNvPr id="4706308" name="AutoShape 4"/>
          <p:cNvSpPr>
            <a:spLocks noChangeArrowheads="1"/>
          </p:cNvSpPr>
          <p:nvPr/>
        </p:nvSpPr>
        <p:spPr bwMode="auto">
          <a:xfrm>
            <a:off x="4495800" y="1295400"/>
            <a:ext cx="3733800" cy="552450"/>
          </a:xfrm>
          <a:prstGeom prst="wedgeRoundRectCallout">
            <a:avLst>
              <a:gd name="adj1" fmla="val -75806"/>
              <a:gd name="adj2" fmla="val 90806"/>
              <a:gd name="adj3" fmla="val 16667"/>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150B71"/>
                  </a:outerShdw>
                </a:effectLst>
              </a14:hiddenEffects>
            </a:ext>
          </a:extLst>
        </p:spPr>
        <p:txBody>
          <a:bodyPr anchor="ctr">
            <a:spAutoFit/>
          </a:bodyPr>
          <a:lstStyle/>
          <a:p>
            <a:r>
              <a:rPr lang="en-US" altLang="en-US"/>
              <a:t>Extension to base URI </a:t>
            </a:r>
          </a:p>
          <a:p>
            <a:r>
              <a:rPr lang="en-US" altLang="en-US"/>
              <a:t>that getOrder() method maps to</a:t>
            </a:r>
          </a:p>
        </p:txBody>
      </p:sp>
    </p:spTree>
    <p:extLst>
      <p:ext uri="{BB962C8B-B14F-4D97-AF65-F5344CB8AC3E}">
        <p14:creationId xmlns:p14="http://schemas.microsoft.com/office/powerpoint/2010/main" val="3117877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8658" name="Rectangle 2"/>
          <p:cNvSpPr>
            <a:spLocks noGrp="1" noChangeArrowheads="1"/>
          </p:cNvSpPr>
          <p:nvPr>
            <p:ph type="title"/>
          </p:nvPr>
        </p:nvSpPr>
        <p:spPr/>
        <p:txBody>
          <a:bodyPr/>
          <a:lstStyle/>
          <a:p>
            <a:r>
              <a:rPr lang="en-US" altLang="en-US"/>
              <a:t>What is REST?</a:t>
            </a:r>
          </a:p>
        </p:txBody>
      </p:sp>
      <p:sp>
        <p:nvSpPr>
          <p:cNvPr id="4678659" name="Rectangle 3"/>
          <p:cNvSpPr>
            <a:spLocks noGrp="1" noChangeArrowheads="1"/>
          </p:cNvSpPr>
          <p:nvPr>
            <p:ph type="body" idx="1"/>
          </p:nvPr>
        </p:nvSpPr>
        <p:spPr/>
        <p:txBody>
          <a:bodyPr>
            <a:normAutofit fontScale="92500" lnSpcReduction="10000"/>
          </a:bodyPr>
          <a:lstStyle/>
          <a:p>
            <a:r>
              <a:rPr lang="en-US" altLang="en-US"/>
              <a:t>Addressable Resources</a:t>
            </a:r>
          </a:p>
          <a:p>
            <a:pPr lvl="1"/>
            <a:r>
              <a:rPr lang="en-US" altLang="en-US"/>
              <a:t>Every “thing” should have an ID</a:t>
            </a:r>
          </a:p>
          <a:p>
            <a:pPr lvl="1"/>
            <a:r>
              <a:rPr lang="en-US" altLang="en-US"/>
              <a:t>Every “thing” should have a URI</a:t>
            </a:r>
          </a:p>
          <a:p>
            <a:pPr lvl="1"/>
            <a:r>
              <a:rPr lang="en-US" altLang="en-US"/>
              <a:t>Every “thing” should be referenceable</a:t>
            </a:r>
          </a:p>
          <a:p>
            <a:r>
              <a:rPr lang="en-US" altLang="en-US"/>
              <a:t>Constrained interface</a:t>
            </a:r>
          </a:p>
          <a:p>
            <a:pPr lvl="1"/>
            <a:r>
              <a:rPr lang="en-US" altLang="en-US"/>
              <a:t>Use the standard methods of the protocol</a:t>
            </a:r>
          </a:p>
          <a:p>
            <a:pPr lvl="1"/>
            <a:r>
              <a:rPr lang="en-US" altLang="en-US"/>
              <a:t>HTTP: GET, POST, PUT, DELETE, etc.</a:t>
            </a:r>
          </a:p>
          <a:p>
            <a:r>
              <a:rPr lang="en-US" altLang="en-US"/>
              <a:t>Resources with multiple representations</a:t>
            </a:r>
          </a:p>
          <a:p>
            <a:pPr lvl="1"/>
            <a:r>
              <a:rPr lang="en-US" altLang="en-US"/>
              <a:t>Different applications need different formats</a:t>
            </a:r>
          </a:p>
          <a:p>
            <a:pPr lvl="1"/>
            <a:r>
              <a:rPr lang="en-US" altLang="en-US"/>
              <a:t>Different platforms need different representations (AJAX + JSON)</a:t>
            </a:r>
          </a:p>
          <a:p>
            <a:r>
              <a:rPr lang="en-US" altLang="en-US"/>
              <a:t>Communicate statelessly</a:t>
            </a:r>
          </a:p>
          <a:p>
            <a:pPr lvl="1"/>
            <a:r>
              <a:rPr lang="en-US" altLang="en-US"/>
              <a:t>Stateless application scale</a:t>
            </a:r>
          </a:p>
        </p:txBody>
      </p:sp>
    </p:spTree>
    <p:extLst>
      <p:ext uri="{BB962C8B-B14F-4D97-AF65-F5344CB8AC3E}">
        <p14:creationId xmlns:p14="http://schemas.microsoft.com/office/powerpoint/2010/main" val="5229965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7330" name="Rectangle 2"/>
          <p:cNvSpPr>
            <a:spLocks noGrp="1" noChangeArrowheads="1"/>
          </p:cNvSpPr>
          <p:nvPr>
            <p:ph type="title"/>
          </p:nvPr>
        </p:nvSpPr>
        <p:spPr/>
        <p:txBody>
          <a:bodyPr/>
          <a:lstStyle/>
          <a:p>
            <a:r>
              <a:rPr lang="en-US" altLang="en-US"/>
              <a:t>JAX-RS</a:t>
            </a:r>
          </a:p>
        </p:txBody>
      </p:sp>
      <p:sp>
        <p:nvSpPr>
          <p:cNvPr id="4707331" name="Text Box 3"/>
          <p:cNvSpPr txBox="1">
            <a:spLocks noChangeArrowheads="1"/>
          </p:cNvSpPr>
          <p:nvPr/>
        </p:nvSpPr>
        <p:spPr bwMode="auto">
          <a:xfrm>
            <a:off x="304800" y="1143000"/>
            <a:ext cx="77724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a:solidFill>
                  <a:srgbClr val="000000"/>
                </a:solidFill>
                <a:latin typeface="Courier New" pitchFamily="49" charset="0"/>
                <a:cs typeface="Arial" pitchFamily="34" charset="0"/>
              </a:rPr>
              <a:t>@Path(“/orders”)</a:t>
            </a:r>
          </a:p>
          <a:p>
            <a:pPr eaLnBrk="0" hangingPunct="0">
              <a:lnSpc>
                <a:spcPct val="90000"/>
              </a:lnSpc>
            </a:pPr>
            <a:r>
              <a:rPr lang="en-US" altLang="en-US" sz="1800" b="1">
                <a:solidFill>
                  <a:srgbClr val="000000"/>
                </a:solidFill>
                <a:latin typeface="Courier New" pitchFamily="49" charset="0"/>
                <a:cs typeface="Arial" pitchFamily="34" charset="0"/>
              </a:rPr>
              <a:t>public class OrderService {</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   @Path(“/</a:t>
            </a:r>
            <a:r>
              <a:rPr lang="en-US" altLang="en-US" sz="1800" b="1">
                <a:solidFill>
                  <a:srgbClr val="FF0000"/>
                </a:solidFill>
                <a:latin typeface="Courier New" pitchFamily="49" charset="0"/>
                <a:cs typeface="Arial" pitchFamily="34" charset="0"/>
              </a:rPr>
              <a:t>{order-id}</a:t>
            </a:r>
            <a:r>
              <a:rPr lang="en-US" altLang="en-US" sz="1800" b="1">
                <a:solidFill>
                  <a:srgbClr val="000000"/>
                </a:solidFill>
                <a:latin typeface="Courier New" pitchFamily="49" charset="0"/>
                <a:cs typeface="Arial" pitchFamily="34" charset="0"/>
              </a:rPr>
              <a:t>”)</a:t>
            </a:r>
          </a:p>
          <a:p>
            <a:pPr eaLnBrk="0" hangingPunct="0">
              <a:lnSpc>
                <a:spcPct val="90000"/>
              </a:lnSpc>
            </a:pPr>
            <a:r>
              <a:rPr lang="en-US" altLang="en-US" sz="1800" b="1">
                <a:solidFill>
                  <a:srgbClr val="000000"/>
                </a:solidFill>
                <a:latin typeface="Courier New" pitchFamily="49" charset="0"/>
                <a:cs typeface="Arial" pitchFamily="34" charset="0"/>
              </a:rPr>
              <a:t>   @GET</a:t>
            </a:r>
          </a:p>
          <a:p>
            <a:pPr eaLnBrk="0" hangingPunct="0">
              <a:lnSpc>
                <a:spcPct val="90000"/>
              </a:lnSpc>
            </a:pPr>
            <a:r>
              <a:rPr lang="en-US" altLang="en-US" sz="1800" b="1">
                <a:solidFill>
                  <a:srgbClr val="000000"/>
                </a:solidFill>
                <a:latin typeface="Courier New" pitchFamily="49" charset="0"/>
                <a:cs typeface="Arial" pitchFamily="34" charset="0"/>
              </a:rPr>
              <a:t>   @ProduceMime(“application/xml”)</a:t>
            </a:r>
          </a:p>
          <a:p>
            <a:pPr eaLnBrk="0" hangingPunct="0">
              <a:lnSpc>
                <a:spcPct val="90000"/>
              </a:lnSpc>
            </a:pPr>
            <a:r>
              <a:rPr lang="en-US" altLang="en-US" sz="1800" b="1">
                <a:solidFill>
                  <a:srgbClr val="000000"/>
                </a:solidFill>
                <a:latin typeface="Courier New" pitchFamily="49" charset="0"/>
                <a:cs typeface="Arial" pitchFamily="34" charset="0"/>
              </a:rPr>
              <a:t>   String getOrder(@PathParam(“order-id”) int id)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endParaRPr lang="en-US" altLang="en-US" sz="1800" b="1">
              <a:solidFill>
                <a:srgbClr val="000000"/>
              </a:solidFill>
              <a:latin typeface="Courier New" pitchFamily="49" charset="0"/>
              <a:cs typeface="Arial" pitchFamily="34" charset="0"/>
            </a:endParaRPr>
          </a:p>
        </p:txBody>
      </p:sp>
      <p:sp>
        <p:nvSpPr>
          <p:cNvPr id="4707332" name="AutoShape 4"/>
          <p:cNvSpPr>
            <a:spLocks noChangeArrowheads="1"/>
          </p:cNvSpPr>
          <p:nvPr/>
        </p:nvSpPr>
        <p:spPr bwMode="auto">
          <a:xfrm>
            <a:off x="4495800" y="1295400"/>
            <a:ext cx="3733800" cy="552450"/>
          </a:xfrm>
          <a:prstGeom prst="wedgeRoundRectCallout">
            <a:avLst>
              <a:gd name="adj1" fmla="val -75806"/>
              <a:gd name="adj2" fmla="val 90806"/>
              <a:gd name="adj3" fmla="val 16667"/>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150B71"/>
                  </a:outerShdw>
                </a:effectLst>
              </a14:hiddenEffects>
            </a:ext>
          </a:extLst>
        </p:spPr>
        <p:txBody>
          <a:bodyPr anchor="ctr">
            <a:spAutoFit/>
          </a:bodyPr>
          <a:lstStyle/>
          <a:p>
            <a:r>
              <a:rPr lang="en-US" altLang="en-US"/>
              <a:t>Defines a URI path segment parameter</a:t>
            </a:r>
          </a:p>
        </p:txBody>
      </p:sp>
    </p:spTree>
    <p:extLst>
      <p:ext uri="{BB962C8B-B14F-4D97-AF65-F5344CB8AC3E}">
        <p14:creationId xmlns:p14="http://schemas.microsoft.com/office/powerpoint/2010/main" val="4281195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8354" name="Rectangle 2"/>
          <p:cNvSpPr>
            <a:spLocks noGrp="1" noChangeArrowheads="1"/>
          </p:cNvSpPr>
          <p:nvPr>
            <p:ph type="title"/>
          </p:nvPr>
        </p:nvSpPr>
        <p:spPr/>
        <p:txBody>
          <a:bodyPr/>
          <a:lstStyle/>
          <a:p>
            <a:r>
              <a:rPr lang="en-US" altLang="en-US"/>
              <a:t>JAX-RS</a:t>
            </a:r>
          </a:p>
        </p:txBody>
      </p:sp>
      <p:sp>
        <p:nvSpPr>
          <p:cNvPr id="4708355" name="Text Box 3"/>
          <p:cNvSpPr txBox="1">
            <a:spLocks noChangeArrowheads="1"/>
          </p:cNvSpPr>
          <p:nvPr/>
        </p:nvSpPr>
        <p:spPr bwMode="auto">
          <a:xfrm>
            <a:off x="304800" y="1143000"/>
            <a:ext cx="77724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a:solidFill>
                  <a:srgbClr val="000000"/>
                </a:solidFill>
                <a:latin typeface="Courier New" pitchFamily="49" charset="0"/>
                <a:cs typeface="Arial" pitchFamily="34" charset="0"/>
              </a:rPr>
              <a:t>@Path(“/orders”)</a:t>
            </a:r>
          </a:p>
          <a:p>
            <a:pPr eaLnBrk="0" hangingPunct="0">
              <a:lnSpc>
                <a:spcPct val="90000"/>
              </a:lnSpc>
            </a:pPr>
            <a:r>
              <a:rPr lang="en-US" altLang="en-US" sz="1800" b="1">
                <a:solidFill>
                  <a:srgbClr val="000000"/>
                </a:solidFill>
                <a:latin typeface="Courier New" pitchFamily="49" charset="0"/>
                <a:cs typeface="Arial" pitchFamily="34" charset="0"/>
              </a:rPr>
              <a:t>public class OrderService {</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   @Path(“/{order-id}”)</a:t>
            </a:r>
          </a:p>
          <a:p>
            <a:pPr eaLnBrk="0" hangingPunct="0">
              <a:lnSpc>
                <a:spcPct val="90000"/>
              </a:lnSpc>
            </a:pPr>
            <a:r>
              <a:rPr lang="en-US" altLang="en-US" sz="1800" b="1">
                <a:solidFill>
                  <a:srgbClr val="000000"/>
                </a:solidFill>
                <a:latin typeface="Courier New" pitchFamily="49" charset="0"/>
                <a:cs typeface="Arial" pitchFamily="34" charset="0"/>
              </a:rPr>
              <a:t>   </a:t>
            </a:r>
            <a:r>
              <a:rPr lang="en-US" altLang="en-US" sz="1800" b="1">
                <a:solidFill>
                  <a:srgbClr val="FF0000"/>
                </a:solidFill>
                <a:latin typeface="Courier New" pitchFamily="49" charset="0"/>
                <a:cs typeface="Arial" pitchFamily="34" charset="0"/>
              </a:rPr>
              <a:t>@GET</a:t>
            </a: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   @ProduceMime(“application/xml”)</a:t>
            </a:r>
          </a:p>
          <a:p>
            <a:pPr eaLnBrk="0" hangingPunct="0">
              <a:lnSpc>
                <a:spcPct val="90000"/>
              </a:lnSpc>
            </a:pPr>
            <a:r>
              <a:rPr lang="en-US" altLang="en-US" sz="1800" b="1">
                <a:solidFill>
                  <a:srgbClr val="000000"/>
                </a:solidFill>
                <a:latin typeface="Courier New" pitchFamily="49" charset="0"/>
                <a:cs typeface="Arial" pitchFamily="34" charset="0"/>
              </a:rPr>
              <a:t>   String getOrder(@PathParam(“order-id”) int id)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endParaRPr lang="en-US" altLang="en-US" sz="1800" b="1">
              <a:solidFill>
                <a:srgbClr val="000000"/>
              </a:solidFill>
              <a:latin typeface="Courier New" pitchFamily="49" charset="0"/>
              <a:cs typeface="Arial" pitchFamily="34" charset="0"/>
            </a:endParaRPr>
          </a:p>
        </p:txBody>
      </p:sp>
      <p:sp>
        <p:nvSpPr>
          <p:cNvPr id="4708356" name="AutoShape 4"/>
          <p:cNvSpPr>
            <a:spLocks noChangeArrowheads="1"/>
          </p:cNvSpPr>
          <p:nvPr/>
        </p:nvSpPr>
        <p:spPr bwMode="auto">
          <a:xfrm>
            <a:off x="4648200" y="1828800"/>
            <a:ext cx="3733800" cy="552450"/>
          </a:xfrm>
          <a:prstGeom prst="wedgeRoundRectCallout">
            <a:avLst>
              <a:gd name="adj1" fmla="val -135671"/>
              <a:gd name="adj2" fmla="val 33333"/>
              <a:gd name="adj3" fmla="val 16667"/>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150B71"/>
                  </a:outerShdw>
                </a:effectLst>
              </a14:hiddenEffects>
            </a:ext>
          </a:extLst>
        </p:spPr>
        <p:txBody>
          <a:bodyPr anchor="ctr">
            <a:spAutoFit/>
          </a:bodyPr>
          <a:lstStyle/>
          <a:p>
            <a:r>
              <a:rPr lang="en-US" altLang="en-US"/>
              <a:t>HTTP method Java getOrder() maps to</a:t>
            </a:r>
          </a:p>
        </p:txBody>
      </p:sp>
    </p:spTree>
    <p:extLst>
      <p:ext uri="{BB962C8B-B14F-4D97-AF65-F5344CB8AC3E}">
        <p14:creationId xmlns:p14="http://schemas.microsoft.com/office/powerpoint/2010/main" val="9337839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9378" name="Rectangle 2"/>
          <p:cNvSpPr>
            <a:spLocks noGrp="1" noChangeArrowheads="1"/>
          </p:cNvSpPr>
          <p:nvPr>
            <p:ph type="title"/>
          </p:nvPr>
        </p:nvSpPr>
        <p:spPr/>
        <p:txBody>
          <a:bodyPr/>
          <a:lstStyle/>
          <a:p>
            <a:r>
              <a:rPr lang="en-US" altLang="en-US"/>
              <a:t>JAX-RS</a:t>
            </a:r>
          </a:p>
        </p:txBody>
      </p:sp>
      <p:sp>
        <p:nvSpPr>
          <p:cNvPr id="4709379" name="Text Box 3"/>
          <p:cNvSpPr txBox="1">
            <a:spLocks noChangeArrowheads="1"/>
          </p:cNvSpPr>
          <p:nvPr/>
        </p:nvSpPr>
        <p:spPr bwMode="auto">
          <a:xfrm>
            <a:off x="304800" y="1143000"/>
            <a:ext cx="77724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a:solidFill>
                  <a:srgbClr val="000000"/>
                </a:solidFill>
                <a:latin typeface="Courier New" pitchFamily="49" charset="0"/>
                <a:cs typeface="Arial" pitchFamily="34" charset="0"/>
              </a:rPr>
              <a:t>@Path(“/orders”)</a:t>
            </a:r>
          </a:p>
          <a:p>
            <a:pPr eaLnBrk="0" hangingPunct="0">
              <a:lnSpc>
                <a:spcPct val="90000"/>
              </a:lnSpc>
            </a:pPr>
            <a:r>
              <a:rPr lang="en-US" altLang="en-US" sz="1800" b="1">
                <a:solidFill>
                  <a:srgbClr val="000000"/>
                </a:solidFill>
                <a:latin typeface="Courier New" pitchFamily="49" charset="0"/>
                <a:cs typeface="Arial" pitchFamily="34" charset="0"/>
              </a:rPr>
              <a:t>public class OrderService {</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   @Path(“/{order-id}”)</a:t>
            </a:r>
          </a:p>
          <a:p>
            <a:pPr eaLnBrk="0" hangingPunct="0">
              <a:lnSpc>
                <a:spcPct val="90000"/>
              </a:lnSpc>
            </a:pPr>
            <a:r>
              <a:rPr lang="en-US" altLang="en-US" sz="1800" b="1">
                <a:solidFill>
                  <a:srgbClr val="000000"/>
                </a:solidFill>
                <a:latin typeface="Courier New" pitchFamily="49" charset="0"/>
                <a:cs typeface="Arial" pitchFamily="34" charset="0"/>
              </a:rPr>
              <a:t>   @GET</a:t>
            </a:r>
          </a:p>
          <a:p>
            <a:pPr eaLnBrk="0" hangingPunct="0">
              <a:lnSpc>
                <a:spcPct val="90000"/>
              </a:lnSpc>
            </a:pPr>
            <a:r>
              <a:rPr lang="en-US" altLang="en-US" sz="1800" b="1">
                <a:solidFill>
                  <a:srgbClr val="000000"/>
                </a:solidFill>
                <a:latin typeface="Courier New" pitchFamily="49" charset="0"/>
                <a:cs typeface="Arial" pitchFamily="34" charset="0"/>
              </a:rPr>
              <a:t>   </a:t>
            </a:r>
            <a:r>
              <a:rPr lang="en-US" altLang="en-US" sz="1800" b="1">
                <a:solidFill>
                  <a:srgbClr val="FF0000"/>
                </a:solidFill>
                <a:latin typeface="Courier New" pitchFamily="49" charset="0"/>
                <a:cs typeface="Arial" pitchFamily="34" charset="0"/>
              </a:rPr>
              <a:t>@ProduceMime(“application/xml”)</a:t>
            </a: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   String getOrder(@PathParam(“order-id”) int id)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endParaRPr lang="en-US" altLang="en-US" sz="1800" b="1">
              <a:solidFill>
                <a:srgbClr val="000000"/>
              </a:solidFill>
              <a:latin typeface="Courier New" pitchFamily="49" charset="0"/>
              <a:cs typeface="Arial" pitchFamily="34" charset="0"/>
            </a:endParaRPr>
          </a:p>
        </p:txBody>
      </p:sp>
      <p:sp>
        <p:nvSpPr>
          <p:cNvPr id="4709380" name="AutoShape 4"/>
          <p:cNvSpPr>
            <a:spLocks noChangeArrowheads="1"/>
          </p:cNvSpPr>
          <p:nvPr/>
        </p:nvSpPr>
        <p:spPr bwMode="auto">
          <a:xfrm>
            <a:off x="4648200" y="990600"/>
            <a:ext cx="3733800" cy="552450"/>
          </a:xfrm>
          <a:prstGeom prst="wedgeRoundRectCallout">
            <a:avLst>
              <a:gd name="adj1" fmla="val -74106"/>
              <a:gd name="adj2" fmla="val 210343"/>
              <a:gd name="adj3" fmla="val 16667"/>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150B71"/>
                  </a:outerShdw>
                </a:effectLst>
              </a14:hiddenEffects>
            </a:ext>
          </a:extLst>
        </p:spPr>
        <p:txBody>
          <a:bodyPr anchor="ctr">
            <a:spAutoFit/>
          </a:bodyPr>
          <a:lstStyle/>
          <a:p>
            <a:r>
              <a:rPr lang="en-US" altLang="en-US"/>
              <a:t>What’s the CONTENT-TYPE returned?</a:t>
            </a:r>
          </a:p>
        </p:txBody>
      </p:sp>
    </p:spTree>
    <p:extLst>
      <p:ext uri="{BB962C8B-B14F-4D97-AF65-F5344CB8AC3E}">
        <p14:creationId xmlns:p14="http://schemas.microsoft.com/office/powerpoint/2010/main" val="522485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02" name="Rectangle 2"/>
          <p:cNvSpPr>
            <a:spLocks noGrp="1" noChangeArrowheads="1"/>
          </p:cNvSpPr>
          <p:nvPr>
            <p:ph type="title"/>
          </p:nvPr>
        </p:nvSpPr>
        <p:spPr/>
        <p:txBody>
          <a:bodyPr/>
          <a:lstStyle/>
          <a:p>
            <a:r>
              <a:rPr lang="en-US" altLang="en-US"/>
              <a:t>JAX-RS</a:t>
            </a:r>
          </a:p>
        </p:txBody>
      </p:sp>
      <p:sp>
        <p:nvSpPr>
          <p:cNvPr id="4710403" name="Text Box 3"/>
          <p:cNvSpPr txBox="1">
            <a:spLocks noChangeArrowheads="1"/>
          </p:cNvSpPr>
          <p:nvPr/>
        </p:nvSpPr>
        <p:spPr bwMode="auto">
          <a:xfrm>
            <a:off x="304800" y="1143000"/>
            <a:ext cx="77724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a:solidFill>
                  <a:srgbClr val="000000"/>
                </a:solidFill>
                <a:latin typeface="Courier New" pitchFamily="49" charset="0"/>
                <a:cs typeface="Arial" pitchFamily="34" charset="0"/>
              </a:rPr>
              <a:t>@Path(“/orders”)</a:t>
            </a:r>
          </a:p>
          <a:p>
            <a:pPr eaLnBrk="0" hangingPunct="0">
              <a:lnSpc>
                <a:spcPct val="90000"/>
              </a:lnSpc>
            </a:pPr>
            <a:r>
              <a:rPr lang="en-US" altLang="en-US" sz="1800" b="1">
                <a:solidFill>
                  <a:srgbClr val="000000"/>
                </a:solidFill>
                <a:latin typeface="Courier New" pitchFamily="49" charset="0"/>
                <a:cs typeface="Arial" pitchFamily="34" charset="0"/>
              </a:rPr>
              <a:t>public class OrderService {</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   @Path(“/{order-id}”)</a:t>
            </a:r>
          </a:p>
          <a:p>
            <a:pPr eaLnBrk="0" hangingPunct="0">
              <a:lnSpc>
                <a:spcPct val="90000"/>
              </a:lnSpc>
            </a:pPr>
            <a:r>
              <a:rPr lang="en-US" altLang="en-US" sz="1800" b="1">
                <a:solidFill>
                  <a:srgbClr val="000000"/>
                </a:solidFill>
                <a:latin typeface="Courier New" pitchFamily="49" charset="0"/>
                <a:cs typeface="Arial" pitchFamily="34" charset="0"/>
              </a:rPr>
              <a:t>   @GET</a:t>
            </a:r>
          </a:p>
          <a:p>
            <a:pPr eaLnBrk="0" hangingPunct="0">
              <a:lnSpc>
                <a:spcPct val="90000"/>
              </a:lnSpc>
            </a:pPr>
            <a:r>
              <a:rPr lang="en-US" altLang="en-US" sz="1800" b="1">
                <a:solidFill>
                  <a:srgbClr val="000000"/>
                </a:solidFill>
                <a:latin typeface="Courier New" pitchFamily="49" charset="0"/>
                <a:cs typeface="Arial" pitchFamily="34" charset="0"/>
              </a:rPr>
              <a:t>   @ProduceMime(“application/xml”)</a:t>
            </a:r>
          </a:p>
          <a:p>
            <a:pPr eaLnBrk="0" hangingPunct="0">
              <a:lnSpc>
                <a:spcPct val="90000"/>
              </a:lnSpc>
            </a:pPr>
            <a:r>
              <a:rPr lang="en-US" altLang="en-US" sz="1800" b="1">
                <a:solidFill>
                  <a:srgbClr val="000000"/>
                </a:solidFill>
                <a:latin typeface="Courier New" pitchFamily="49" charset="0"/>
                <a:cs typeface="Arial" pitchFamily="34" charset="0"/>
              </a:rPr>
              <a:t>   String getOrder(</a:t>
            </a:r>
            <a:r>
              <a:rPr lang="en-US" altLang="en-US" sz="1800" b="1">
                <a:solidFill>
                  <a:srgbClr val="FF0000"/>
                </a:solidFill>
                <a:latin typeface="Courier New" pitchFamily="49" charset="0"/>
                <a:cs typeface="Arial" pitchFamily="34" charset="0"/>
              </a:rPr>
              <a:t>@PathParam(“order-id”) </a:t>
            </a:r>
            <a:r>
              <a:rPr lang="en-US" altLang="en-US" sz="1800" b="1">
                <a:latin typeface="Courier New" pitchFamily="49" charset="0"/>
                <a:cs typeface="Arial" pitchFamily="34" charset="0"/>
              </a:rPr>
              <a:t>int id</a:t>
            </a: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endParaRPr lang="en-US" altLang="en-US" sz="1800" b="1">
              <a:solidFill>
                <a:srgbClr val="000000"/>
              </a:solidFill>
              <a:latin typeface="Courier New" pitchFamily="49" charset="0"/>
              <a:cs typeface="Arial" pitchFamily="34" charset="0"/>
            </a:endParaRPr>
          </a:p>
        </p:txBody>
      </p:sp>
      <p:sp>
        <p:nvSpPr>
          <p:cNvPr id="4710404" name="AutoShape 4"/>
          <p:cNvSpPr>
            <a:spLocks noChangeArrowheads="1"/>
          </p:cNvSpPr>
          <p:nvPr/>
        </p:nvSpPr>
        <p:spPr bwMode="auto">
          <a:xfrm>
            <a:off x="1143000" y="4495800"/>
            <a:ext cx="3733800" cy="552450"/>
          </a:xfrm>
          <a:prstGeom prst="wedgeRoundRectCallout">
            <a:avLst>
              <a:gd name="adj1" fmla="val 55486"/>
              <a:gd name="adj2" fmla="val -344255"/>
              <a:gd name="adj3" fmla="val 16667"/>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150B71"/>
                  </a:outerShdw>
                </a:effectLst>
              </a14:hiddenEffects>
            </a:ext>
          </a:extLst>
        </p:spPr>
        <p:txBody>
          <a:bodyPr anchor="ctr">
            <a:spAutoFit/>
          </a:bodyPr>
          <a:lstStyle/>
          <a:p>
            <a:r>
              <a:rPr lang="en-US" altLang="en-US"/>
              <a:t>Inject value of URI segment into the </a:t>
            </a:r>
            <a:r>
              <a:rPr lang="en-US" altLang="en-US" i="1"/>
              <a:t>id</a:t>
            </a:r>
            <a:r>
              <a:rPr lang="en-US" altLang="en-US"/>
              <a:t> Java parameter</a:t>
            </a:r>
          </a:p>
        </p:txBody>
      </p:sp>
    </p:spTree>
    <p:extLst>
      <p:ext uri="{BB962C8B-B14F-4D97-AF65-F5344CB8AC3E}">
        <p14:creationId xmlns:p14="http://schemas.microsoft.com/office/powerpoint/2010/main" val="28114425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426" name="Rectangle 2"/>
          <p:cNvSpPr>
            <a:spLocks noGrp="1" noChangeArrowheads="1"/>
          </p:cNvSpPr>
          <p:nvPr>
            <p:ph type="title"/>
          </p:nvPr>
        </p:nvSpPr>
        <p:spPr/>
        <p:txBody>
          <a:bodyPr/>
          <a:lstStyle/>
          <a:p>
            <a:r>
              <a:rPr lang="en-US" altLang="en-US"/>
              <a:t>JAX-RS</a:t>
            </a:r>
          </a:p>
        </p:txBody>
      </p:sp>
      <p:sp>
        <p:nvSpPr>
          <p:cNvPr id="4711427" name="Text Box 3"/>
          <p:cNvSpPr txBox="1">
            <a:spLocks noChangeArrowheads="1"/>
          </p:cNvSpPr>
          <p:nvPr/>
        </p:nvSpPr>
        <p:spPr bwMode="auto">
          <a:xfrm>
            <a:off x="304800" y="1143000"/>
            <a:ext cx="77724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a:solidFill>
                  <a:srgbClr val="000000"/>
                </a:solidFill>
                <a:latin typeface="Courier New" pitchFamily="49" charset="0"/>
                <a:cs typeface="Arial" pitchFamily="34" charset="0"/>
              </a:rPr>
              <a:t>@Path(“/orders”)</a:t>
            </a:r>
          </a:p>
          <a:p>
            <a:pPr eaLnBrk="0" hangingPunct="0">
              <a:lnSpc>
                <a:spcPct val="90000"/>
              </a:lnSpc>
            </a:pPr>
            <a:r>
              <a:rPr lang="en-US" altLang="en-US" sz="1800" b="1">
                <a:solidFill>
                  <a:srgbClr val="000000"/>
                </a:solidFill>
                <a:latin typeface="Courier New" pitchFamily="49" charset="0"/>
                <a:cs typeface="Arial" pitchFamily="34" charset="0"/>
              </a:rPr>
              <a:t>public class OrderService {</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   @Path(“/{order-id}”)</a:t>
            </a:r>
          </a:p>
          <a:p>
            <a:pPr eaLnBrk="0" hangingPunct="0">
              <a:lnSpc>
                <a:spcPct val="90000"/>
              </a:lnSpc>
            </a:pPr>
            <a:r>
              <a:rPr lang="en-US" altLang="en-US" sz="1800" b="1">
                <a:solidFill>
                  <a:srgbClr val="000000"/>
                </a:solidFill>
                <a:latin typeface="Courier New" pitchFamily="49" charset="0"/>
                <a:cs typeface="Arial" pitchFamily="34" charset="0"/>
              </a:rPr>
              <a:t>   @GET</a:t>
            </a:r>
          </a:p>
          <a:p>
            <a:pPr eaLnBrk="0" hangingPunct="0">
              <a:lnSpc>
                <a:spcPct val="90000"/>
              </a:lnSpc>
            </a:pPr>
            <a:r>
              <a:rPr lang="en-US" altLang="en-US" sz="1800" b="1">
                <a:solidFill>
                  <a:srgbClr val="000000"/>
                </a:solidFill>
                <a:latin typeface="Courier New" pitchFamily="49" charset="0"/>
                <a:cs typeface="Arial" pitchFamily="34" charset="0"/>
              </a:rPr>
              <a:t>   @ProduceMime(“application/xml”)</a:t>
            </a:r>
          </a:p>
          <a:p>
            <a:pPr eaLnBrk="0" hangingPunct="0">
              <a:lnSpc>
                <a:spcPct val="90000"/>
              </a:lnSpc>
            </a:pPr>
            <a:r>
              <a:rPr lang="en-US" altLang="en-US" sz="1800" b="1">
                <a:solidFill>
                  <a:srgbClr val="000000"/>
                </a:solidFill>
                <a:latin typeface="Courier New" pitchFamily="49" charset="0"/>
                <a:cs typeface="Arial" pitchFamily="34" charset="0"/>
              </a:rPr>
              <a:t>   String getOrder(</a:t>
            </a:r>
            <a:r>
              <a:rPr lang="en-US" altLang="en-US" sz="1800" b="1">
                <a:latin typeface="Courier New" pitchFamily="49" charset="0"/>
                <a:cs typeface="Arial" pitchFamily="34" charset="0"/>
              </a:rPr>
              <a:t>@PathParam(“order-id”)</a:t>
            </a:r>
            <a:r>
              <a:rPr lang="en-US" altLang="en-US" sz="1800" b="1">
                <a:solidFill>
                  <a:srgbClr val="FF0000"/>
                </a:solidFill>
                <a:latin typeface="Courier New" pitchFamily="49" charset="0"/>
                <a:cs typeface="Arial" pitchFamily="34" charset="0"/>
              </a:rPr>
              <a:t> int</a:t>
            </a:r>
            <a:r>
              <a:rPr lang="en-US" altLang="en-US" sz="1800" b="1">
                <a:latin typeface="Courier New" pitchFamily="49" charset="0"/>
                <a:cs typeface="Arial" pitchFamily="34" charset="0"/>
              </a:rPr>
              <a:t> id</a:t>
            </a: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endParaRPr lang="en-US" altLang="en-US" sz="1800" b="1">
              <a:solidFill>
                <a:srgbClr val="000000"/>
              </a:solidFill>
              <a:latin typeface="Courier New" pitchFamily="49" charset="0"/>
              <a:cs typeface="Arial" pitchFamily="34" charset="0"/>
            </a:endParaRPr>
          </a:p>
        </p:txBody>
      </p:sp>
      <p:sp>
        <p:nvSpPr>
          <p:cNvPr id="4711428" name="AutoShape 4"/>
          <p:cNvSpPr>
            <a:spLocks noChangeArrowheads="1"/>
          </p:cNvSpPr>
          <p:nvPr/>
        </p:nvSpPr>
        <p:spPr bwMode="auto">
          <a:xfrm>
            <a:off x="4724400" y="4419600"/>
            <a:ext cx="3733800" cy="552450"/>
          </a:xfrm>
          <a:prstGeom prst="wedgeRoundRectCallout">
            <a:avLst>
              <a:gd name="adj1" fmla="val -8120"/>
              <a:gd name="adj2" fmla="val -330458"/>
              <a:gd name="adj3" fmla="val 16667"/>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150B71"/>
                  </a:outerShdw>
                </a:effectLst>
              </a14:hiddenEffects>
            </a:ext>
          </a:extLst>
        </p:spPr>
        <p:txBody>
          <a:bodyPr anchor="ctr">
            <a:spAutoFit/>
          </a:bodyPr>
          <a:lstStyle/>
          <a:p>
            <a:r>
              <a:rPr lang="en-US" altLang="en-US"/>
              <a:t>Automatically convert URI string segment into an integer</a:t>
            </a:r>
          </a:p>
        </p:txBody>
      </p:sp>
    </p:spTree>
    <p:extLst>
      <p:ext uri="{BB962C8B-B14F-4D97-AF65-F5344CB8AC3E}">
        <p14:creationId xmlns:p14="http://schemas.microsoft.com/office/powerpoint/2010/main" val="39071971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2450" name="Rectangle 2"/>
          <p:cNvSpPr>
            <a:spLocks noGrp="1" noChangeArrowheads="1"/>
          </p:cNvSpPr>
          <p:nvPr>
            <p:ph type="title"/>
          </p:nvPr>
        </p:nvSpPr>
        <p:spPr/>
        <p:txBody>
          <a:bodyPr/>
          <a:lstStyle/>
          <a:p>
            <a:r>
              <a:rPr lang="en-US" altLang="en-US"/>
              <a:t>JAX-RS</a:t>
            </a:r>
          </a:p>
        </p:txBody>
      </p:sp>
      <p:sp>
        <p:nvSpPr>
          <p:cNvPr id="4712451" name="Text Box 3"/>
          <p:cNvSpPr txBox="1">
            <a:spLocks noChangeArrowheads="1"/>
          </p:cNvSpPr>
          <p:nvPr/>
        </p:nvSpPr>
        <p:spPr bwMode="auto">
          <a:xfrm>
            <a:off x="304800" y="1143000"/>
            <a:ext cx="77724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a:solidFill>
                  <a:srgbClr val="000000"/>
                </a:solidFill>
                <a:latin typeface="Courier New" pitchFamily="49" charset="0"/>
                <a:cs typeface="Arial" pitchFamily="34" charset="0"/>
              </a:rPr>
              <a:t>@Path(“/orders”)</a:t>
            </a:r>
          </a:p>
          <a:p>
            <a:pPr eaLnBrk="0" hangingPunct="0">
              <a:lnSpc>
                <a:spcPct val="90000"/>
              </a:lnSpc>
            </a:pPr>
            <a:r>
              <a:rPr lang="en-US" altLang="en-US" sz="1800" b="1">
                <a:solidFill>
                  <a:srgbClr val="000000"/>
                </a:solidFill>
                <a:latin typeface="Courier New" pitchFamily="49" charset="0"/>
                <a:cs typeface="Arial" pitchFamily="34" charset="0"/>
              </a:rPr>
              <a:t>public class OrderService {</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   @POST</a:t>
            </a:r>
          </a:p>
          <a:p>
            <a:pPr eaLnBrk="0" hangingPunct="0">
              <a:lnSpc>
                <a:spcPct val="90000"/>
              </a:lnSpc>
            </a:pPr>
            <a:r>
              <a:rPr lang="en-US" altLang="en-US" sz="1800" b="1">
                <a:solidFill>
                  <a:srgbClr val="000000"/>
                </a:solidFill>
                <a:latin typeface="Courier New" pitchFamily="49" charset="0"/>
                <a:cs typeface="Arial" pitchFamily="34" charset="0"/>
              </a:rPr>
              <a:t>   </a:t>
            </a:r>
            <a:r>
              <a:rPr lang="en-US" altLang="en-US" sz="1800" b="1">
                <a:solidFill>
                  <a:srgbClr val="FF0000"/>
                </a:solidFill>
                <a:latin typeface="Courier New" pitchFamily="49" charset="0"/>
                <a:cs typeface="Arial" pitchFamily="34" charset="0"/>
              </a:rPr>
              <a:t>@ConsumeMime(“application/xml”)</a:t>
            </a: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   void submitOrder(String orderXml)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endParaRPr lang="en-US" altLang="en-US" sz="1800" b="1">
              <a:solidFill>
                <a:srgbClr val="000000"/>
              </a:solidFill>
              <a:latin typeface="Courier New" pitchFamily="49" charset="0"/>
              <a:cs typeface="Arial" pitchFamily="34" charset="0"/>
            </a:endParaRPr>
          </a:p>
        </p:txBody>
      </p:sp>
      <p:sp>
        <p:nvSpPr>
          <p:cNvPr id="4712452" name="AutoShape 4"/>
          <p:cNvSpPr>
            <a:spLocks noChangeArrowheads="1"/>
          </p:cNvSpPr>
          <p:nvPr/>
        </p:nvSpPr>
        <p:spPr bwMode="auto">
          <a:xfrm>
            <a:off x="4648200" y="1143000"/>
            <a:ext cx="3733800" cy="552450"/>
          </a:xfrm>
          <a:prstGeom prst="wedgeRoundRectCallout">
            <a:avLst>
              <a:gd name="adj1" fmla="val -78190"/>
              <a:gd name="adj2" fmla="val 138505"/>
              <a:gd name="adj3" fmla="val 16667"/>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150B71"/>
                  </a:outerShdw>
                </a:effectLst>
              </a14:hiddenEffects>
            </a:ext>
          </a:extLst>
        </p:spPr>
        <p:txBody>
          <a:bodyPr anchor="ctr">
            <a:spAutoFit/>
          </a:bodyPr>
          <a:lstStyle/>
          <a:p>
            <a:r>
              <a:rPr lang="en-US" altLang="en-US"/>
              <a:t>What CONTENT-TYPE is this method expecting from client?</a:t>
            </a:r>
          </a:p>
        </p:txBody>
      </p:sp>
    </p:spTree>
    <p:extLst>
      <p:ext uri="{BB962C8B-B14F-4D97-AF65-F5344CB8AC3E}">
        <p14:creationId xmlns:p14="http://schemas.microsoft.com/office/powerpoint/2010/main" val="27264040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474" name="Rectangle 2"/>
          <p:cNvSpPr>
            <a:spLocks noGrp="1" noChangeArrowheads="1"/>
          </p:cNvSpPr>
          <p:nvPr>
            <p:ph type="title"/>
          </p:nvPr>
        </p:nvSpPr>
        <p:spPr/>
        <p:txBody>
          <a:bodyPr/>
          <a:lstStyle/>
          <a:p>
            <a:r>
              <a:rPr lang="en-US" altLang="en-US"/>
              <a:t>JAX-RS</a:t>
            </a:r>
          </a:p>
        </p:txBody>
      </p:sp>
      <p:sp>
        <p:nvSpPr>
          <p:cNvPr id="4713475" name="Text Box 3"/>
          <p:cNvSpPr txBox="1">
            <a:spLocks noChangeArrowheads="1"/>
          </p:cNvSpPr>
          <p:nvPr/>
        </p:nvSpPr>
        <p:spPr bwMode="auto">
          <a:xfrm>
            <a:off x="304800" y="1143000"/>
            <a:ext cx="77724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r>
              <a:rPr lang="en-US" altLang="en-US" sz="1800" b="1">
                <a:solidFill>
                  <a:srgbClr val="000000"/>
                </a:solidFill>
                <a:latin typeface="Courier New" pitchFamily="49" charset="0"/>
                <a:cs typeface="Arial" pitchFamily="34" charset="0"/>
              </a:rPr>
              <a:t>@Path(“/orders”)</a:t>
            </a:r>
          </a:p>
          <a:p>
            <a:pPr eaLnBrk="0" hangingPunct="0">
              <a:lnSpc>
                <a:spcPct val="90000"/>
              </a:lnSpc>
            </a:pPr>
            <a:r>
              <a:rPr lang="en-US" altLang="en-US" sz="1800" b="1">
                <a:solidFill>
                  <a:srgbClr val="000000"/>
                </a:solidFill>
                <a:latin typeface="Courier New" pitchFamily="49" charset="0"/>
                <a:cs typeface="Arial" pitchFamily="34" charset="0"/>
              </a:rPr>
              <a:t>public class OrderService {</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   @POST</a:t>
            </a:r>
          </a:p>
          <a:p>
            <a:pPr eaLnBrk="0" hangingPunct="0">
              <a:lnSpc>
                <a:spcPct val="90000"/>
              </a:lnSpc>
            </a:pPr>
            <a:r>
              <a:rPr lang="en-US" altLang="en-US" sz="1800" b="1">
                <a:latin typeface="Courier New" pitchFamily="49" charset="0"/>
                <a:cs typeface="Arial" pitchFamily="34" charset="0"/>
              </a:rPr>
              <a:t>   @ConsumeMime(“application/xml”)</a:t>
            </a:r>
          </a:p>
          <a:p>
            <a:pPr eaLnBrk="0" hangingPunct="0">
              <a:lnSpc>
                <a:spcPct val="90000"/>
              </a:lnSpc>
            </a:pPr>
            <a:r>
              <a:rPr lang="en-US" altLang="en-US" sz="1800" b="1">
                <a:solidFill>
                  <a:srgbClr val="000000"/>
                </a:solidFill>
                <a:latin typeface="Courier New" pitchFamily="49" charset="0"/>
                <a:cs typeface="Arial" pitchFamily="34" charset="0"/>
              </a:rPr>
              <a:t>   void submitOrder(</a:t>
            </a:r>
            <a:r>
              <a:rPr lang="en-US" altLang="en-US" sz="1800" b="1">
                <a:solidFill>
                  <a:srgbClr val="FF0000"/>
                </a:solidFill>
                <a:latin typeface="Courier New" pitchFamily="49" charset="0"/>
                <a:cs typeface="Arial" pitchFamily="34" charset="0"/>
              </a:rPr>
              <a:t>String orderXml</a:t>
            </a: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   }</a:t>
            </a:r>
          </a:p>
          <a:p>
            <a:pPr eaLnBrk="0" hangingPunct="0">
              <a:lnSpc>
                <a:spcPct val="90000"/>
              </a:lnSpc>
            </a:pPr>
            <a:r>
              <a:rPr lang="en-US" altLang="en-US" sz="1800" b="1">
                <a:solidFill>
                  <a:srgbClr val="000000"/>
                </a:solidFill>
                <a:latin typeface="Courier New" pitchFamily="49" charset="0"/>
                <a:cs typeface="Arial" pitchFamily="34"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endParaRPr lang="en-US" altLang="en-US" sz="1800" b="1">
              <a:solidFill>
                <a:srgbClr val="000000"/>
              </a:solidFill>
              <a:latin typeface="Courier New" pitchFamily="49" charset="0"/>
              <a:cs typeface="Arial" pitchFamily="34" charset="0"/>
            </a:endParaRPr>
          </a:p>
        </p:txBody>
      </p:sp>
      <p:sp>
        <p:nvSpPr>
          <p:cNvPr id="4713476" name="AutoShape 4"/>
          <p:cNvSpPr>
            <a:spLocks noChangeArrowheads="1"/>
          </p:cNvSpPr>
          <p:nvPr/>
        </p:nvSpPr>
        <p:spPr bwMode="auto">
          <a:xfrm>
            <a:off x="3657600" y="4113213"/>
            <a:ext cx="3733800" cy="1012825"/>
          </a:xfrm>
          <a:prstGeom prst="wedgeRoundRectCallout">
            <a:avLst>
              <a:gd name="adj1" fmla="val -32269"/>
              <a:gd name="adj2" fmla="val -192319"/>
              <a:gd name="adj3" fmla="val 16667"/>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150B71"/>
                  </a:outerShdw>
                </a:effectLst>
              </a14:hiddenEffects>
            </a:ext>
          </a:extLst>
        </p:spPr>
        <p:txBody>
          <a:bodyPr anchor="ctr">
            <a:spAutoFit/>
          </a:bodyPr>
          <a:lstStyle/>
          <a:p>
            <a:r>
              <a:rPr lang="en-US" altLang="en-US"/>
              <a:t>Un-annotated parameters assumed to be incoming message body.  There can be only one!</a:t>
            </a:r>
          </a:p>
        </p:txBody>
      </p:sp>
    </p:spTree>
    <p:extLst>
      <p:ext uri="{BB962C8B-B14F-4D97-AF65-F5344CB8AC3E}">
        <p14:creationId xmlns:p14="http://schemas.microsoft.com/office/powerpoint/2010/main" val="895130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4738" name="Rectangle 1026"/>
          <p:cNvSpPr>
            <a:spLocks noGrp="1" noChangeArrowheads="1"/>
          </p:cNvSpPr>
          <p:nvPr>
            <p:ph type="title"/>
          </p:nvPr>
        </p:nvSpPr>
        <p:spPr/>
        <p:txBody>
          <a:bodyPr/>
          <a:lstStyle/>
          <a:p>
            <a:r>
              <a:rPr lang="en-US" altLang="en-US"/>
              <a:t>Default Response Codes</a:t>
            </a:r>
          </a:p>
        </p:txBody>
      </p:sp>
      <p:sp>
        <p:nvSpPr>
          <p:cNvPr id="4724739" name="Rectangle 1027"/>
          <p:cNvSpPr>
            <a:spLocks noGrp="1" noChangeArrowheads="1"/>
          </p:cNvSpPr>
          <p:nvPr>
            <p:ph type="body" idx="1"/>
          </p:nvPr>
        </p:nvSpPr>
        <p:spPr/>
        <p:txBody>
          <a:bodyPr/>
          <a:lstStyle/>
          <a:p>
            <a:r>
              <a:rPr lang="en-US" altLang="en-US"/>
              <a:t>GET and PUT</a:t>
            </a:r>
          </a:p>
          <a:p>
            <a:pPr lvl="1"/>
            <a:r>
              <a:rPr lang="en-US" altLang="en-US"/>
              <a:t>200 (OK) </a:t>
            </a:r>
          </a:p>
          <a:p>
            <a:r>
              <a:rPr lang="en-US" altLang="en-US"/>
              <a:t>DELETE and POST</a:t>
            </a:r>
          </a:p>
          <a:p>
            <a:pPr lvl="1"/>
            <a:r>
              <a:rPr lang="en-US" altLang="en-US"/>
              <a:t>200 (OK) if content sent back with response</a:t>
            </a:r>
          </a:p>
          <a:p>
            <a:pPr lvl="1"/>
            <a:r>
              <a:rPr lang="en-US" altLang="en-US"/>
              <a:t>204 (NO CONTENT) if no content sent back</a:t>
            </a:r>
          </a:p>
          <a:p>
            <a:endParaRPr lang="en-US" altLang="en-US"/>
          </a:p>
        </p:txBody>
      </p:sp>
    </p:spTree>
    <p:extLst>
      <p:ext uri="{BB962C8B-B14F-4D97-AF65-F5344CB8AC3E}">
        <p14:creationId xmlns:p14="http://schemas.microsoft.com/office/powerpoint/2010/main" val="12444735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5762" name="Rectangle 1026"/>
          <p:cNvSpPr>
            <a:spLocks noGrp="1" noChangeArrowheads="1"/>
          </p:cNvSpPr>
          <p:nvPr>
            <p:ph type="title"/>
          </p:nvPr>
        </p:nvSpPr>
        <p:spPr/>
        <p:txBody>
          <a:bodyPr/>
          <a:lstStyle/>
          <a:p>
            <a:r>
              <a:rPr lang="en-US" altLang="en-US"/>
              <a:t>Response Object</a:t>
            </a:r>
          </a:p>
        </p:txBody>
      </p:sp>
      <p:sp>
        <p:nvSpPr>
          <p:cNvPr id="4725763" name="Rectangle 1027"/>
          <p:cNvSpPr>
            <a:spLocks noGrp="1" noChangeArrowheads="1"/>
          </p:cNvSpPr>
          <p:nvPr>
            <p:ph type="body" idx="1"/>
          </p:nvPr>
        </p:nvSpPr>
        <p:spPr>
          <a:xfrm>
            <a:off x="169863" y="1039813"/>
            <a:ext cx="8226425" cy="2160587"/>
          </a:xfrm>
        </p:spPr>
        <p:txBody>
          <a:bodyPr/>
          <a:lstStyle/>
          <a:p>
            <a:r>
              <a:rPr lang="en-US" altLang="en-US"/>
              <a:t>JAX-RS has a Response and ResponseBuilder class</a:t>
            </a:r>
          </a:p>
          <a:p>
            <a:pPr lvl="1"/>
            <a:r>
              <a:rPr lang="en-US" altLang="en-US"/>
              <a:t>Customize response code</a:t>
            </a:r>
          </a:p>
          <a:p>
            <a:pPr lvl="1"/>
            <a:r>
              <a:rPr lang="en-US" altLang="en-US"/>
              <a:t>Specify specific response headers</a:t>
            </a:r>
          </a:p>
          <a:p>
            <a:pPr lvl="1"/>
            <a:r>
              <a:rPr lang="en-US" altLang="en-US"/>
              <a:t>Specify redirect URLs</a:t>
            </a:r>
          </a:p>
          <a:p>
            <a:pPr lvl="1"/>
            <a:r>
              <a:rPr lang="en-US" altLang="en-US"/>
              <a:t>Work with variants</a:t>
            </a:r>
          </a:p>
        </p:txBody>
      </p:sp>
      <p:sp>
        <p:nvSpPr>
          <p:cNvPr id="4725764" name="Text Box 1028"/>
          <p:cNvSpPr txBox="1">
            <a:spLocks noChangeArrowheads="1"/>
          </p:cNvSpPr>
          <p:nvPr/>
        </p:nvSpPr>
        <p:spPr bwMode="auto">
          <a:xfrm>
            <a:off x="304800" y="2819400"/>
            <a:ext cx="77724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r>
              <a:rPr lang="en-US" altLang="en-US" sz="1800" b="1">
                <a:solidFill>
                  <a:srgbClr val="000000"/>
                </a:solidFill>
                <a:latin typeface="Courier New" pitchFamily="49" charset="0"/>
                <a:cs typeface="Arial" pitchFamily="34" charset="0"/>
              </a:rPr>
              <a:t>@GET</a:t>
            </a:r>
          </a:p>
          <a:p>
            <a:pPr eaLnBrk="0" hangingPunct="0">
              <a:lnSpc>
                <a:spcPct val="90000"/>
              </a:lnSpc>
            </a:pPr>
            <a:r>
              <a:rPr lang="en-US" altLang="en-US" sz="1800" b="1">
                <a:solidFill>
                  <a:srgbClr val="000000"/>
                </a:solidFill>
                <a:latin typeface="Courier New" pitchFamily="49" charset="0"/>
                <a:cs typeface="Arial" pitchFamily="34" charset="0"/>
              </a:rPr>
              <a:t>Response getOrder() {</a:t>
            </a:r>
          </a:p>
          <a:p>
            <a:pPr eaLnBrk="0" hangingPunct="0">
              <a:lnSpc>
                <a:spcPct val="90000"/>
              </a:lnSpc>
            </a:pPr>
            <a:r>
              <a:rPr lang="en-US" altLang="en-US" sz="1800" b="1">
                <a:solidFill>
                  <a:srgbClr val="000000"/>
                </a:solidFill>
                <a:latin typeface="Courier New" pitchFamily="49" charset="0"/>
                <a:cs typeface="Arial" pitchFamily="34" charset="0"/>
              </a:rPr>
              <a:t>   ResponseBuilder builder = Response.status(200);</a:t>
            </a:r>
          </a:p>
          <a:p>
            <a:pPr eaLnBrk="0" hangingPunct="0">
              <a:lnSpc>
                <a:spcPct val="90000"/>
              </a:lnSpc>
            </a:pPr>
            <a:r>
              <a:rPr lang="en-US" altLang="en-US" sz="1800" b="1">
                <a:solidFill>
                  <a:srgbClr val="000000"/>
                </a:solidFill>
                <a:latin typeface="Courier New" pitchFamily="49" charset="0"/>
                <a:cs typeface="Arial" pitchFamily="34" charset="0"/>
              </a:rPr>
              <a:t>   builder.type(“text/xml”)</a:t>
            </a:r>
          </a:p>
          <a:p>
            <a:pPr eaLnBrk="0" hangingPunct="0">
              <a:lnSpc>
                <a:spcPct val="90000"/>
              </a:lnSpc>
            </a:pPr>
            <a:r>
              <a:rPr lang="en-US" altLang="en-US" sz="1800" b="1">
                <a:solidFill>
                  <a:srgbClr val="000000"/>
                </a:solidFill>
                <a:latin typeface="Courier New" pitchFamily="49" charset="0"/>
                <a:cs typeface="Arial" pitchFamily="34" charset="0"/>
              </a:rPr>
              <a:t>          .header(“custom-header”, “33333”);</a:t>
            </a:r>
          </a:p>
          <a:p>
            <a:pPr eaLnBrk="0" hangingPunct="0">
              <a:lnSpc>
                <a:spcPct val="90000"/>
              </a:lnSpc>
            </a:pPr>
            <a:r>
              <a:rPr lang="en-US" altLang="en-US" sz="1800" b="1">
                <a:solidFill>
                  <a:srgbClr val="000000"/>
                </a:solidFill>
                <a:latin typeface="Courier New" pitchFamily="49" charset="0"/>
                <a:cs typeface="Arial" pitchFamily="34" charset="0"/>
              </a:rPr>
              <a:t>   return builder.build(); </a:t>
            </a:r>
          </a:p>
          <a:p>
            <a:pPr eaLnBrk="0" hangingPunct="0">
              <a:lnSpc>
                <a:spcPct val="90000"/>
              </a:lnSpc>
            </a:pPr>
            <a:r>
              <a:rPr lang="en-US" altLang="en-US" sz="1800" b="1">
                <a:solidFill>
                  <a:srgbClr val="000000"/>
                </a:solidFill>
                <a:latin typeface="Courier New" pitchFamily="49" charset="0"/>
                <a:cs typeface="Arial" pitchFamily="34"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endParaRPr lang="en-US" altLang="en-US" sz="1800" b="1">
              <a:solidFill>
                <a:srgbClr val="000000"/>
              </a:solidFill>
              <a:latin typeface="Courier New" pitchFamily="49" charset="0"/>
              <a:cs typeface="Arial" pitchFamily="34" charset="0"/>
            </a:endParaRPr>
          </a:p>
        </p:txBody>
      </p:sp>
    </p:spTree>
    <p:extLst>
      <p:ext uri="{BB962C8B-B14F-4D97-AF65-F5344CB8AC3E}">
        <p14:creationId xmlns:p14="http://schemas.microsoft.com/office/powerpoint/2010/main" val="20560960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2690" name="Rectangle 1026"/>
          <p:cNvSpPr>
            <a:spLocks noGrp="1" noChangeArrowheads="1"/>
          </p:cNvSpPr>
          <p:nvPr>
            <p:ph type="title"/>
          </p:nvPr>
        </p:nvSpPr>
        <p:spPr/>
        <p:txBody>
          <a:bodyPr/>
          <a:lstStyle/>
          <a:p>
            <a:r>
              <a:rPr lang="en-US" altLang="en-US"/>
              <a:t>JAX-RS Content Negotiation</a:t>
            </a:r>
          </a:p>
        </p:txBody>
      </p:sp>
      <p:sp>
        <p:nvSpPr>
          <p:cNvPr id="4722691" name="Rectangle 1027"/>
          <p:cNvSpPr>
            <a:spLocks noGrp="1" noChangeArrowheads="1"/>
          </p:cNvSpPr>
          <p:nvPr>
            <p:ph type="body" idx="1"/>
          </p:nvPr>
        </p:nvSpPr>
        <p:spPr/>
        <p:txBody>
          <a:bodyPr/>
          <a:lstStyle/>
          <a:p>
            <a:r>
              <a:rPr lang="en-US" altLang="en-US"/>
              <a:t>@ProduceMime can take array of producable MIME types</a:t>
            </a:r>
          </a:p>
          <a:p>
            <a:pPr lvl="1"/>
            <a:r>
              <a:rPr lang="en-US" altLang="en-US"/>
              <a:t>Matched up and chosen based on request ACCEPT header</a:t>
            </a:r>
          </a:p>
          <a:p>
            <a:pPr lvl="1"/>
            <a:r>
              <a:rPr lang="en-US" altLang="en-US"/>
              <a:t>Most JAX-RS implementations support weighted ACCEPT headers</a:t>
            </a:r>
          </a:p>
          <a:p>
            <a:pPr lvl="2"/>
            <a:r>
              <a:rPr lang="en-US" altLang="en-US"/>
              <a:t>I.e. ACCEPT: text/html;q=1.0,application/xml;q=0.5</a:t>
            </a:r>
          </a:p>
          <a:p>
            <a:r>
              <a:rPr lang="en-US" altLang="en-US"/>
              <a:t>Media type extension mappings</a:t>
            </a:r>
          </a:p>
          <a:p>
            <a:pPr lvl="1"/>
            <a:r>
              <a:rPr lang="en-US" altLang="en-US"/>
              <a:t>Can map file extensions to media types</a:t>
            </a:r>
          </a:p>
          <a:p>
            <a:pPr lvl="1"/>
            <a:r>
              <a:rPr lang="en-US" altLang="en-US"/>
              <a:t>GET /customers/3333.xml</a:t>
            </a:r>
          </a:p>
          <a:p>
            <a:pPr lvl="2"/>
            <a:r>
              <a:rPr lang="en-US" altLang="en-US"/>
              <a:t>Inserts application/xml into ACCEPT header</a:t>
            </a:r>
          </a:p>
          <a:p>
            <a:r>
              <a:rPr lang="en-US" altLang="en-US"/>
              <a:t>Language extension mappings</a:t>
            </a:r>
          </a:p>
          <a:p>
            <a:pPr lvl="1"/>
            <a:r>
              <a:rPr lang="en-US" altLang="en-US"/>
              <a:t>Can map file extensions to a specific desired language</a:t>
            </a:r>
          </a:p>
          <a:p>
            <a:pPr lvl="1"/>
            <a:r>
              <a:rPr lang="en-US" altLang="en-US"/>
              <a:t>GET /customers/3333.html.en_US</a:t>
            </a:r>
          </a:p>
          <a:p>
            <a:r>
              <a:rPr lang="en-US" altLang="en-US"/>
              <a:t>Both extension mappings very useful for clients that cannot specify ACCEPT headers</a:t>
            </a:r>
          </a:p>
          <a:p>
            <a:pPr lvl="1"/>
            <a:r>
              <a:rPr lang="en-US" altLang="en-US"/>
              <a:t>a.k.a Browsers!</a:t>
            </a:r>
          </a:p>
        </p:txBody>
      </p:sp>
    </p:spTree>
    <p:extLst>
      <p:ext uri="{BB962C8B-B14F-4D97-AF65-F5344CB8AC3E}">
        <p14:creationId xmlns:p14="http://schemas.microsoft.com/office/powerpoint/2010/main" val="383696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DA12BD-74A4-40A3-96F6-15E0D9D00A7E}" type="slidenum">
              <a:rPr lang="en-US" smtClean="0"/>
              <a:pPr>
                <a:defRPr/>
              </a:pPr>
              <a:t>5</a:t>
            </a:fld>
            <a:endParaRPr lang="en-US"/>
          </a:p>
        </p:txBody>
      </p:sp>
      <p:sp>
        <p:nvSpPr>
          <p:cNvPr id="6" name="Rectangle 5"/>
          <p:cNvSpPr/>
          <p:nvPr/>
        </p:nvSpPr>
        <p:spPr>
          <a:xfrm>
            <a:off x="1066800" y="1905000"/>
            <a:ext cx="6934200" cy="1752600"/>
          </a:xfrm>
          <a:prstGeom prst="rect">
            <a:avLst/>
          </a:prstGeom>
        </p:spPr>
        <p:txBody>
          <a:bodyPr vert="horz" rtlCol="0" anchor="ctr">
            <a:noAutofit/>
            <a:scene3d>
              <a:camera prst="orthographicFront"/>
              <a:lightRig rig="soft" dir="t"/>
            </a:scene3d>
            <a:sp3d prstMaterial="softEdge">
              <a:bevelT w="25400" h="25400"/>
            </a:sp3d>
          </a:bodyPr>
          <a:lstStyle/>
          <a:p>
            <a:pPr algn="ctr"/>
            <a:r>
              <a:rPr lang="en-US" sz="3700" dirty="0" smtClean="0">
                <a:solidFill>
                  <a:schemeClr val="tx2"/>
                </a:solidFill>
                <a:effectLst>
                  <a:outerShdw blurRad="31750" dist="25400" dir="5400000" algn="tl" rotWithShape="0">
                    <a:srgbClr val="000000">
                      <a:alpha val="25000"/>
                    </a:srgbClr>
                  </a:outerShdw>
                </a:effectLst>
                <a:latin typeface="+mj-lt"/>
                <a:ea typeface="+mj-ea"/>
                <a:cs typeface="+mj-cs"/>
              </a:rPr>
              <a:t>The Resource Oriented Architecture</a:t>
            </a:r>
            <a:endParaRPr lang="en-US" sz="3700" dirty="0">
              <a:solidFill>
                <a:schemeClr val="tx2"/>
              </a:solidFill>
              <a:effectLst>
                <a:outerShdw blurRad="31750" dist="25400" dir="540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30412714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4498" name="Rectangle 2"/>
          <p:cNvSpPr>
            <a:spLocks noGrp="1" noChangeArrowheads="1"/>
          </p:cNvSpPr>
          <p:nvPr>
            <p:ph type="title"/>
          </p:nvPr>
        </p:nvSpPr>
        <p:spPr/>
        <p:txBody>
          <a:bodyPr/>
          <a:lstStyle/>
          <a:p>
            <a:r>
              <a:rPr lang="en-US" altLang="en-US"/>
              <a:t>MessageBodyReader/Writers</a:t>
            </a:r>
          </a:p>
        </p:txBody>
      </p:sp>
      <p:sp>
        <p:nvSpPr>
          <p:cNvPr id="4714499" name="Rectangle 3"/>
          <p:cNvSpPr>
            <a:spLocks noGrp="1" noChangeArrowheads="1"/>
          </p:cNvSpPr>
          <p:nvPr>
            <p:ph type="body" idx="1"/>
          </p:nvPr>
        </p:nvSpPr>
        <p:spPr/>
        <p:txBody>
          <a:bodyPr/>
          <a:lstStyle/>
          <a:p>
            <a:r>
              <a:rPr lang="en-US" altLang="en-US"/>
              <a:t>JAX-RS can automatically (un)-marshall between HTTP message bodies and Java types</a:t>
            </a:r>
          </a:p>
          <a:p>
            <a:pPr lvl="1"/>
            <a:r>
              <a:rPr lang="en-US" altLang="en-US"/>
              <a:t>Method return value marshalled into HTTP response body</a:t>
            </a:r>
          </a:p>
          <a:p>
            <a:pPr lvl="1"/>
            <a:r>
              <a:rPr lang="en-US" altLang="en-US"/>
              <a:t>Un-annotated method parameter unmarshalled from HTTP message content</a:t>
            </a:r>
          </a:p>
          <a:p>
            <a:r>
              <a:rPr lang="en-US" altLang="en-US"/>
              <a:t>JAX-RS has built-in MessageBodyReader/Writers</a:t>
            </a:r>
          </a:p>
          <a:p>
            <a:pPr lvl="1"/>
            <a:r>
              <a:rPr lang="en-US" altLang="en-US"/>
              <a:t>application/xml &lt;-&gt; JAXB annotated classes</a:t>
            </a:r>
          </a:p>
          <a:p>
            <a:pPr lvl="1"/>
            <a:r>
              <a:rPr lang="en-US" altLang="en-US"/>
              <a:t>text/* &lt;-&gt; String</a:t>
            </a:r>
          </a:p>
          <a:p>
            <a:pPr lvl="1"/>
            <a:r>
              <a:rPr lang="en-US" altLang="en-US"/>
              <a:t>*/* &lt;-&gt; byte[], java.io.InputStream, File, Reader</a:t>
            </a:r>
          </a:p>
          <a:p>
            <a:pPr lvl="1"/>
            <a:r>
              <a:rPr lang="en-US" altLang="en-US"/>
              <a:t>application/x-www-form-urlencoded &lt;-&gt; MultivaluedMap&lt;String, String&gt;</a:t>
            </a:r>
          </a:p>
          <a:p>
            <a:pPr lvl="1"/>
            <a:r>
              <a:rPr lang="en-US" altLang="en-US"/>
              <a:t>*/* &lt;-&gt; StreamingOutput, a JAX-RS specific streaming output interface</a:t>
            </a:r>
          </a:p>
          <a:p>
            <a:r>
              <a:rPr lang="en-US" altLang="en-US"/>
              <a:t>Application can plug in custom MessageBodyReader/Writers</a:t>
            </a:r>
          </a:p>
          <a:p>
            <a:pPr lvl="1"/>
            <a:endParaRPr lang="en-US" altLang="en-US"/>
          </a:p>
          <a:p>
            <a:pPr lvl="1"/>
            <a:endParaRPr lang="en-US" altLang="en-US"/>
          </a:p>
        </p:txBody>
      </p:sp>
    </p:spTree>
    <p:extLst>
      <p:ext uri="{BB962C8B-B14F-4D97-AF65-F5344CB8AC3E}">
        <p14:creationId xmlns:p14="http://schemas.microsoft.com/office/powerpoint/2010/main" val="22679687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6546" name="Rectangle 2"/>
          <p:cNvSpPr>
            <a:spLocks noGrp="1" noChangeArrowheads="1"/>
          </p:cNvSpPr>
          <p:nvPr>
            <p:ph type="title"/>
          </p:nvPr>
        </p:nvSpPr>
        <p:spPr/>
        <p:txBody>
          <a:bodyPr/>
          <a:lstStyle/>
          <a:p>
            <a:r>
              <a:rPr lang="en-US" altLang="en-US"/>
              <a:t>MessageBodyReader</a:t>
            </a:r>
          </a:p>
        </p:txBody>
      </p:sp>
      <p:sp>
        <p:nvSpPr>
          <p:cNvPr id="4716548" name="Text Box 4"/>
          <p:cNvSpPr txBox="1">
            <a:spLocks noChangeArrowheads="1"/>
          </p:cNvSpPr>
          <p:nvPr/>
        </p:nvSpPr>
        <p:spPr bwMode="auto">
          <a:xfrm>
            <a:off x="304800" y="1143000"/>
            <a:ext cx="7772400" cy="470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r>
              <a:rPr lang="en-US" altLang="en-US" sz="1800" b="1">
                <a:latin typeface="Courier New" pitchFamily="49" charset="0"/>
              </a:rPr>
              <a:t>public interface MessageBodyReader&lt;T&gt;</a:t>
            </a:r>
          </a:p>
          <a:p>
            <a:r>
              <a:rPr lang="en-US" altLang="en-US" sz="1800" b="1">
                <a:latin typeface="Courier New" pitchFamily="49" charset="0"/>
              </a:rPr>
              <a:t>{</a:t>
            </a:r>
          </a:p>
          <a:p>
            <a:r>
              <a:rPr lang="en-US" altLang="en-US" sz="1800" b="1">
                <a:latin typeface="Courier New" pitchFamily="49" charset="0"/>
              </a:rPr>
              <a:t> boolean isReadable(Class&lt;?&gt; type, </a:t>
            </a:r>
          </a:p>
          <a:p>
            <a:r>
              <a:rPr lang="en-US" altLang="en-US" sz="1800" b="1">
                <a:latin typeface="Courier New" pitchFamily="49" charset="0"/>
              </a:rPr>
              <a:t>                      Type genericType, </a:t>
            </a:r>
          </a:p>
          <a:p>
            <a:r>
              <a:rPr lang="en-US" altLang="en-US" sz="1800" b="1">
                <a:latin typeface="Courier New" pitchFamily="49" charset="0"/>
              </a:rPr>
              <a:t>                      Annotation annotations[]);</a:t>
            </a:r>
          </a:p>
          <a:p>
            <a:endParaRPr lang="en-US" altLang="en-US" sz="1800" b="1">
              <a:latin typeface="Courier New" pitchFamily="49" charset="0"/>
            </a:endParaRPr>
          </a:p>
          <a:p>
            <a:r>
              <a:rPr lang="en-US" altLang="en-US" sz="1800" b="1">
                <a:latin typeface="Courier New" pitchFamily="49" charset="0"/>
              </a:rPr>
              <a:t> T readFrom(Class&lt;T&gt; type, Type genericType,</a:t>
            </a:r>
          </a:p>
          <a:p>
            <a:r>
              <a:rPr lang="en-US" altLang="en-US" sz="1800" b="1">
                <a:latin typeface="Courier New" pitchFamily="49" charset="0"/>
              </a:rPr>
              <a:t>            Annotation annotations[], </a:t>
            </a:r>
          </a:p>
          <a:p>
            <a:r>
              <a:rPr lang="en-US" altLang="en-US" sz="1800" b="1">
                <a:latin typeface="Courier New" pitchFamily="49" charset="0"/>
              </a:rPr>
              <a:t>            MediaType mediaType,</a:t>
            </a:r>
          </a:p>
          <a:p>
            <a:r>
              <a:rPr lang="en-US" altLang="en-US" sz="1800" b="1">
                <a:latin typeface="Courier New" pitchFamily="49" charset="0"/>
              </a:rPr>
              <a:t>            MultivaluedMap&lt;String, String&gt; httpHeaders,</a:t>
            </a:r>
          </a:p>
          <a:p>
            <a:r>
              <a:rPr lang="en-US" altLang="en-US" sz="1800" b="1">
                <a:latin typeface="Courier New" pitchFamily="49" charset="0"/>
              </a:rPr>
              <a:t>            InputStream entityStream) </a:t>
            </a:r>
          </a:p>
          <a:p>
            <a:r>
              <a:rPr lang="en-US" altLang="en-US" sz="1800" b="1">
                <a:latin typeface="Courier New" pitchFamily="49" charset="0"/>
              </a:rPr>
              <a:t>               throws IOException,</a:t>
            </a:r>
          </a:p>
          <a:p>
            <a:r>
              <a:rPr lang="en-US" altLang="en-US" sz="1800" b="1">
                <a:latin typeface="Courier New" pitchFamily="49" charset="0"/>
              </a:rPr>
              <a:t>                      WebApplicationException;</a:t>
            </a:r>
          </a:p>
          <a:p>
            <a:endParaRPr lang="en-US" altLang="en-US" sz="1800" b="1">
              <a:latin typeface="Courier New" pitchFamily="49" charset="0"/>
            </a:endParaRPr>
          </a:p>
          <a:p>
            <a:r>
              <a:rPr lang="en-US" altLang="en-US" sz="1800" b="1">
                <a:latin typeface="Courier New" pitchFamily="49"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endParaRPr lang="en-US" altLang="en-US" sz="1800" b="1">
              <a:solidFill>
                <a:srgbClr val="000000"/>
              </a:solidFill>
              <a:latin typeface="Courier New" pitchFamily="49" charset="0"/>
              <a:cs typeface="Arial" pitchFamily="34" charset="0"/>
            </a:endParaRPr>
          </a:p>
        </p:txBody>
      </p:sp>
    </p:spTree>
    <p:extLst>
      <p:ext uri="{BB962C8B-B14F-4D97-AF65-F5344CB8AC3E}">
        <p14:creationId xmlns:p14="http://schemas.microsoft.com/office/powerpoint/2010/main" val="8072082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8594" name="Rectangle 2"/>
          <p:cNvSpPr>
            <a:spLocks noGrp="1" noChangeArrowheads="1"/>
          </p:cNvSpPr>
          <p:nvPr>
            <p:ph type="title"/>
          </p:nvPr>
        </p:nvSpPr>
        <p:spPr/>
        <p:txBody>
          <a:bodyPr/>
          <a:lstStyle/>
          <a:p>
            <a:r>
              <a:rPr lang="en-US" altLang="en-US"/>
              <a:t>MessageBodyWriter</a:t>
            </a:r>
          </a:p>
        </p:txBody>
      </p:sp>
      <p:sp>
        <p:nvSpPr>
          <p:cNvPr id="4718595" name="Text Box 3"/>
          <p:cNvSpPr txBox="1">
            <a:spLocks noChangeArrowheads="1"/>
          </p:cNvSpPr>
          <p:nvPr/>
        </p:nvSpPr>
        <p:spPr bwMode="auto">
          <a:xfrm>
            <a:off x="304800" y="1143000"/>
            <a:ext cx="7772400" cy="445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r>
              <a:rPr lang="en-US" altLang="en-US" sz="1800" b="1">
                <a:latin typeface="Courier New" pitchFamily="49" charset="0"/>
              </a:rPr>
              <a:t>public interface MessageBodyWriter&lt;T&gt;</a:t>
            </a:r>
          </a:p>
          <a:p>
            <a:r>
              <a:rPr lang="en-US" altLang="en-US" sz="1800" b="1">
                <a:latin typeface="Courier New" pitchFamily="49" charset="0"/>
              </a:rPr>
              <a:t>{</a:t>
            </a:r>
          </a:p>
          <a:p>
            <a:r>
              <a:rPr lang="en-US" altLang="en-US" sz="1800" b="1">
                <a:latin typeface="Courier New" pitchFamily="49" charset="0"/>
              </a:rPr>
              <a:t>  boolean isWriteable(Class&lt;?&gt; type, </a:t>
            </a:r>
          </a:p>
          <a:p>
            <a:r>
              <a:rPr lang="en-US" altLang="en-US" sz="1800" b="1">
                <a:latin typeface="Courier New" pitchFamily="49" charset="0"/>
              </a:rPr>
              <a:t>                      Type genericType, </a:t>
            </a:r>
          </a:p>
          <a:p>
            <a:r>
              <a:rPr lang="en-US" altLang="en-US" sz="1800" b="1">
                <a:latin typeface="Courier New" pitchFamily="49" charset="0"/>
              </a:rPr>
              <a:t>                      Annotation annotations[]);</a:t>
            </a:r>
          </a:p>
          <a:p>
            <a:endParaRPr lang="en-US" altLang="en-US" sz="1800" b="1">
              <a:latin typeface="Courier New" pitchFamily="49" charset="0"/>
            </a:endParaRPr>
          </a:p>
          <a:p>
            <a:r>
              <a:rPr lang="en-US" altLang="en-US" sz="1800" b="1">
                <a:latin typeface="Courier New" pitchFamily="49" charset="0"/>
              </a:rPr>
              <a:t>  long getSize(T t);</a:t>
            </a:r>
          </a:p>
          <a:p>
            <a:endParaRPr lang="en-US" altLang="en-US" sz="1800" b="1">
              <a:latin typeface="Courier New" pitchFamily="49" charset="0"/>
            </a:endParaRPr>
          </a:p>
          <a:p>
            <a:r>
              <a:rPr lang="en-US" altLang="en-US" sz="1800" b="1">
                <a:latin typeface="Courier New" pitchFamily="49" charset="0"/>
              </a:rPr>
              <a:t>  void writeTo(T t, Class&lt;?&gt; type, Type genericType,        </a:t>
            </a:r>
          </a:p>
          <a:p>
            <a:r>
              <a:rPr lang="en-US" altLang="en-US" sz="1800" b="1">
                <a:latin typeface="Courier New" pitchFamily="49" charset="0"/>
              </a:rPr>
              <a:t>            Annotation annotations[],</a:t>
            </a:r>
          </a:p>
          <a:p>
            <a:r>
              <a:rPr lang="en-US" altLang="en-US" sz="1800" b="1">
                <a:latin typeface="Courier New" pitchFamily="49" charset="0"/>
              </a:rPr>
              <a:t>            MediaType mediaType,</a:t>
            </a:r>
          </a:p>
          <a:p>
            <a:r>
              <a:rPr lang="en-US" altLang="en-US" sz="1800" b="1">
                <a:latin typeface="Courier New" pitchFamily="49" charset="0"/>
              </a:rPr>
              <a:t>            MultivaluedMap&lt;String, Object&gt; httpHeaders,</a:t>
            </a:r>
          </a:p>
          <a:p>
            <a:r>
              <a:rPr lang="en-US" altLang="en-US" sz="1800" b="1">
                <a:latin typeface="Courier New" pitchFamily="49" charset="0"/>
              </a:rPr>
              <a:t>            OutputStream entityStream) </a:t>
            </a:r>
          </a:p>
          <a:p>
            <a:r>
              <a:rPr lang="en-US" altLang="en-US" sz="1800" b="1">
                <a:latin typeface="Courier New" pitchFamily="49" charset="0"/>
              </a:rPr>
              <a:t>     throws IOException, WebApplicationException;</a:t>
            </a:r>
          </a:p>
          <a:p>
            <a:r>
              <a:rPr lang="en-US" altLang="en-US" sz="1800" b="1">
                <a:latin typeface="Courier New" pitchFamily="49"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p:txBody>
      </p:sp>
    </p:spTree>
    <p:extLst>
      <p:ext uri="{BB962C8B-B14F-4D97-AF65-F5344CB8AC3E}">
        <p14:creationId xmlns:p14="http://schemas.microsoft.com/office/powerpoint/2010/main" val="19819838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9618" name="Rectangle 2"/>
          <p:cNvSpPr>
            <a:spLocks noGrp="1" noChangeArrowheads="1"/>
          </p:cNvSpPr>
          <p:nvPr>
            <p:ph type="title"/>
          </p:nvPr>
        </p:nvSpPr>
        <p:spPr/>
        <p:txBody>
          <a:bodyPr/>
          <a:lstStyle/>
          <a:p>
            <a:r>
              <a:rPr lang="en-US" altLang="en-US"/>
              <a:t>Writing a MessageBodyReader/Writer</a:t>
            </a:r>
          </a:p>
        </p:txBody>
      </p:sp>
      <p:sp>
        <p:nvSpPr>
          <p:cNvPr id="4719619" name="Rectangle 3"/>
          <p:cNvSpPr>
            <a:spLocks noGrp="1" noChangeArrowheads="1"/>
          </p:cNvSpPr>
          <p:nvPr>
            <p:ph type="body" idx="1"/>
          </p:nvPr>
        </p:nvSpPr>
        <p:spPr/>
        <p:txBody>
          <a:bodyPr/>
          <a:lstStyle/>
          <a:p>
            <a:r>
              <a:rPr lang="en-US" altLang="en-US"/>
              <a:t>Must be annotated with @Provider</a:t>
            </a:r>
          </a:p>
          <a:p>
            <a:r>
              <a:rPr lang="en-US" altLang="en-US"/>
              <a:t>MessageBodyReader must be annotated with @ConsumeMime</a:t>
            </a:r>
          </a:p>
          <a:p>
            <a:pPr lvl="1"/>
            <a:r>
              <a:rPr lang="en-US" altLang="en-US"/>
              <a:t>To specify which MIME types it can convert to Java objects</a:t>
            </a:r>
          </a:p>
          <a:p>
            <a:r>
              <a:rPr lang="en-US" altLang="en-US"/>
              <a:t>MessageBodyWriter must be annotated with @ProduceMime</a:t>
            </a:r>
          </a:p>
          <a:p>
            <a:pPr lvl="1"/>
            <a:r>
              <a:rPr lang="en-US" altLang="en-US"/>
              <a:t>To specify which MIME types it can marshal Java objects to</a:t>
            </a:r>
          </a:p>
          <a:p>
            <a:r>
              <a:rPr lang="en-US" altLang="en-US"/>
              <a:t>MessageBodyWriter.getSize()</a:t>
            </a:r>
          </a:p>
          <a:p>
            <a:pPr lvl="1"/>
            <a:r>
              <a:rPr lang="en-US" altLang="en-US"/>
              <a:t>Returning -1 will force chunk encoding</a:t>
            </a:r>
          </a:p>
        </p:txBody>
      </p:sp>
    </p:spTree>
    <p:extLst>
      <p:ext uri="{BB962C8B-B14F-4D97-AF65-F5344CB8AC3E}">
        <p14:creationId xmlns:p14="http://schemas.microsoft.com/office/powerpoint/2010/main" val="20304131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42" name="Rectangle 2"/>
          <p:cNvSpPr>
            <a:spLocks noGrp="1" noChangeArrowheads="1"/>
          </p:cNvSpPr>
          <p:nvPr>
            <p:ph type="title"/>
          </p:nvPr>
        </p:nvSpPr>
        <p:spPr/>
        <p:txBody>
          <a:bodyPr/>
          <a:lstStyle/>
          <a:p>
            <a:r>
              <a:rPr lang="en-US" altLang="en-US"/>
              <a:t>Example MessageBodyReader</a:t>
            </a:r>
          </a:p>
        </p:txBody>
      </p:sp>
      <p:sp>
        <p:nvSpPr>
          <p:cNvPr id="4720643" name="Text Box 3"/>
          <p:cNvSpPr txBox="1">
            <a:spLocks noChangeArrowheads="1"/>
          </p:cNvSpPr>
          <p:nvPr/>
        </p:nvSpPr>
        <p:spPr bwMode="auto">
          <a:xfrm>
            <a:off x="304800" y="1143000"/>
            <a:ext cx="7772400" cy="445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r>
              <a:rPr lang="en-US" altLang="en-US" sz="1800" b="1">
                <a:latin typeface="Courier New" pitchFamily="49" charset="0"/>
              </a:rPr>
              <a:t>@Provider</a:t>
            </a:r>
          </a:p>
          <a:p>
            <a:r>
              <a:rPr lang="en-US" altLang="en-US" sz="1800" b="1">
                <a:latin typeface="Courier New" pitchFamily="49" charset="0"/>
              </a:rPr>
              <a:t>@ConsumeMime({“application/xml”, “text/xml”})</a:t>
            </a:r>
          </a:p>
          <a:p>
            <a:r>
              <a:rPr lang="en-US" altLang="en-US" sz="1800" b="1">
                <a:latin typeface="Courier New" pitchFamily="49" charset="0"/>
              </a:rPr>
              <a:t>public class JAXBProviderReader implements</a:t>
            </a:r>
          </a:p>
          <a:p>
            <a:r>
              <a:rPr lang="en-US" altLang="en-US" sz="1800" b="1">
                <a:latin typeface="Courier New" pitchFamily="49" charset="0"/>
              </a:rPr>
              <a:t>                            MessageBodyReader</a:t>
            </a:r>
          </a:p>
          <a:p>
            <a:r>
              <a:rPr lang="en-US" altLang="en-US" sz="1800" b="1">
                <a:latin typeface="Courier New" pitchFamily="49" charset="0"/>
              </a:rPr>
              <a:t>{</a:t>
            </a:r>
          </a:p>
          <a:p>
            <a:r>
              <a:rPr lang="en-US" altLang="en-US" sz="1800" b="1">
                <a:latin typeface="Courier New" pitchFamily="49" charset="0"/>
              </a:rPr>
              <a:t>  boolean isReadable(Class&lt;?&gt; type, </a:t>
            </a:r>
          </a:p>
          <a:p>
            <a:r>
              <a:rPr lang="en-US" altLang="en-US" sz="1800" b="1">
                <a:latin typeface="Courier New" pitchFamily="49" charset="0"/>
              </a:rPr>
              <a:t>                      Type genericType, </a:t>
            </a:r>
          </a:p>
          <a:p>
            <a:r>
              <a:rPr lang="en-US" altLang="en-US" sz="1800" b="1">
                <a:latin typeface="Courier New" pitchFamily="49" charset="0"/>
              </a:rPr>
              <a:t>                      Annotation annotations[]) </a:t>
            </a:r>
          </a:p>
          <a:p>
            <a:r>
              <a:rPr lang="en-US" altLang="en-US" sz="1800" b="1">
                <a:latin typeface="Courier New" pitchFamily="49" charset="0"/>
              </a:rPr>
              <a:t>  {</a:t>
            </a:r>
          </a:p>
          <a:p>
            <a:r>
              <a:rPr lang="en-US" altLang="en-US" sz="1800" b="1">
                <a:latin typeface="Courier New" pitchFamily="49" charset="0"/>
              </a:rPr>
              <a:t>      return type.isAnnotationPresent(</a:t>
            </a:r>
          </a:p>
          <a:p>
            <a:r>
              <a:rPr lang="en-US" altLang="en-US" sz="1800" b="1">
                <a:latin typeface="Courier New" pitchFamily="49" charset="0"/>
              </a:rPr>
              <a:t>                      XmlRootElement.class);</a:t>
            </a:r>
          </a:p>
          <a:p>
            <a:r>
              <a:rPr lang="en-US" altLang="en-US" sz="1800" b="1">
                <a:latin typeface="Courier New" pitchFamily="49" charset="0"/>
              </a:rPr>
              <a:t>  }</a:t>
            </a:r>
          </a:p>
          <a:p>
            <a:endParaRPr lang="en-US" altLang="en-US" sz="1800" b="1">
              <a:latin typeface="Courier New" pitchFamily="49" charset="0"/>
            </a:endParaRPr>
          </a:p>
          <a:p>
            <a:r>
              <a:rPr lang="en-US" altLang="en-US" sz="1800" b="1">
                <a:latin typeface="Courier New" pitchFamily="49" charset="0"/>
              </a:rPr>
              <a:t>  …</a:t>
            </a:r>
          </a:p>
          <a:p>
            <a:r>
              <a:rPr lang="en-US" altLang="en-US" sz="1800" b="1">
                <a:latin typeface="Courier New" pitchFamily="49"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p:txBody>
      </p:sp>
    </p:spTree>
    <p:extLst>
      <p:ext uri="{BB962C8B-B14F-4D97-AF65-F5344CB8AC3E}">
        <p14:creationId xmlns:p14="http://schemas.microsoft.com/office/powerpoint/2010/main" val="35339006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1666" name="Rectangle 2"/>
          <p:cNvSpPr>
            <a:spLocks noGrp="1" noChangeArrowheads="1"/>
          </p:cNvSpPr>
          <p:nvPr>
            <p:ph type="title"/>
          </p:nvPr>
        </p:nvSpPr>
        <p:spPr/>
        <p:txBody>
          <a:bodyPr/>
          <a:lstStyle/>
          <a:p>
            <a:r>
              <a:rPr lang="en-US" altLang="en-US"/>
              <a:t>Example MessageBodyReader</a:t>
            </a:r>
          </a:p>
        </p:txBody>
      </p:sp>
      <p:sp>
        <p:nvSpPr>
          <p:cNvPr id="4721667" name="Text Box 3"/>
          <p:cNvSpPr txBox="1">
            <a:spLocks noChangeArrowheads="1"/>
          </p:cNvSpPr>
          <p:nvPr/>
        </p:nvSpPr>
        <p:spPr bwMode="auto">
          <a:xfrm>
            <a:off x="304800" y="914400"/>
            <a:ext cx="8153400" cy="607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r>
              <a:rPr lang="en-US" altLang="en-US" sz="1800" b="1">
                <a:latin typeface="Courier New" pitchFamily="49" charset="0"/>
              </a:rPr>
              <a:t>  Object readFrom(Class&lt;Object&gt; type, Type genericType,</a:t>
            </a:r>
          </a:p>
          <a:p>
            <a:r>
              <a:rPr lang="en-US" altLang="en-US" sz="1800" b="1">
                <a:latin typeface="Courier New" pitchFamily="49" charset="0"/>
              </a:rPr>
              <a:t>            Annotation annotations[], MediaType mediaType,</a:t>
            </a:r>
          </a:p>
          <a:p>
            <a:r>
              <a:rPr lang="en-US" altLang="en-US" sz="1800" b="1">
                <a:latin typeface="Courier New" pitchFamily="49" charset="0"/>
              </a:rPr>
              <a:t>            MultivaluedMap&lt;String, String&gt; httpHeaders,</a:t>
            </a:r>
          </a:p>
          <a:p>
            <a:r>
              <a:rPr lang="en-US" altLang="en-US" sz="1800" b="1">
                <a:latin typeface="Courier New" pitchFamily="49" charset="0"/>
              </a:rPr>
              <a:t>            InputStream entityStream) </a:t>
            </a:r>
          </a:p>
          <a:p>
            <a:r>
              <a:rPr lang="en-US" altLang="en-US" sz="1800" b="1">
                <a:latin typeface="Courier New" pitchFamily="49" charset="0"/>
              </a:rPr>
              <a:t>      throws IOException, WebApplicationException</a:t>
            </a:r>
          </a:p>
          <a:p>
            <a:r>
              <a:rPr lang="en-US" altLang="en-US" sz="1800" b="1">
                <a:latin typeface="Courier New" pitchFamily="49" charset="0"/>
              </a:rPr>
              <a:t>   {</a:t>
            </a:r>
          </a:p>
          <a:p>
            <a:r>
              <a:rPr lang="en-US" altLang="en-US" sz="1800" b="1">
                <a:latin typeface="Courier New" pitchFamily="49" charset="0"/>
              </a:rPr>
              <a:t>   try {</a:t>
            </a:r>
          </a:p>
          <a:p>
            <a:r>
              <a:rPr lang="en-US" altLang="en-US" sz="1800" b="1">
                <a:latin typeface="Courier New" pitchFamily="49" charset="0"/>
              </a:rPr>
              <a:t>       JAXBContext jaxb = JAXBContext.newInstance(aClass);</a:t>
            </a:r>
          </a:p>
          <a:p>
            <a:r>
              <a:rPr lang="en-US" altLang="en-US" sz="1800" b="1">
                <a:latin typeface="Courier New" pitchFamily="49" charset="0"/>
              </a:rPr>
              <a:t>       Object obj = </a:t>
            </a:r>
          </a:p>
          <a:p>
            <a:r>
              <a:rPr lang="en-US" altLang="en-US" sz="1800" b="1">
                <a:latin typeface="Courier New" pitchFamily="49" charset="0"/>
              </a:rPr>
              <a:t>         jaxb.createUnmarshaller().unmarshal(inputStream);</a:t>
            </a:r>
          </a:p>
          <a:p>
            <a:endParaRPr lang="en-US" altLang="en-US" sz="1800" b="1">
              <a:latin typeface="Courier New" pitchFamily="49" charset="0"/>
            </a:endParaRPr>
          </a:p>
          <a:p>
            <a:r>
              <a:rPr lang="en-US" altLang="en-US" sz="1800" b="1">
                <a:latin typeface="Courier New" pitchFamily="49" charset="0"/>
              </a:rPr>
              <a:t>         if (obj instanceof JAXBElement)</a:t>
            </a:r>
          </a:p>
          <a:p>
            <a:r>
              <a:rPr lang="en-US" altLang="en-US" sz="1800" b="1">
                <a:latin typeface="Courier New" pitchFamily="49" charset="0"/>
              </a:rPr>
              <a:t>            obj = ((JAXBElement) obj).getValue();</a:t>
            </a:r>
          </a:p>
          <a:p>
            <a:endParaRPr lang="en-US" altLang="en-US" sz="1800" b="1">
              <a:latin typeface="Courier New" pitchFamily="49" charset="0"/>
            </a:endParaRPr>
          </a:p>
          <a:p>
            <a:r>
              <a:rPr lang="en-US" altLang="en-US" sz="1800" b="1">
                <a:latin typeface="Courier New" pitchFamily="49" charset="0"/>
              </a:rPr>
              <a:t>         return obj;</a:t>
            </a:r>
          </a:p>
          <a:p>
            <a:r>
              <a:rPr lang="en-US" altLang="en-US" sz="1800" b="1">
                <a:latin typeface="Courier New" pitchFamily="49" charset="0"/>
              </a:rPr>
              <a:t>      } catch (JAXBException e){</a:t>
            </a:r>
          </a:p>
          <a:p>
            <a:r>
              <a:rPr lang="en-US" altLang="en-US" sz="1800" b="1">
                <a:latin typeface="Courier New" pitchFamily="49" charset="0"/>
              </a:rPr>
              <a:t>         throw new RuntimeException(e);</a:t>
            </a:r>
          </a:p>
          <a:p>
            <a:r>
              <a:rPr lang="en-US" altLang="en-US" sz="1800" b="1">
                <a:latin typeface="Courier New" pitchFamily="49" charset="0"/>
              </a:rPr>
              <a:t>      }</a:t>
            </a:r>
          </a:p>
          <a:p>
            <a:r>
              <a:rPr lang="en-US" altLang="en-US" sz="1800" b="1">
                <a:latin typeface="Courier New" pitchFamily="49" charset="0"/>
              </a:rPr>
              <a:t>   }</a:t>
            </a:r>
          </a:p>
          <a:p>
            <a:r>
              <a:rPr lang="en-US" altLang="en-US" sz="1800" b="1">
                <a:latin typeface="Courier New" pitchFamily="49" charset="0"/>
              </a:rPr>
              <a:t>}</a:t>
            </a:r>
          </a:p>
          <a:p>
            <a:pPr eaLnBrk="0" hangingPunct="0">
              <a:lnSpc>
                <a:spcPct val="90000"/>
              </a:lnSpc>
            </a:pPr>
            <a:endParaRPr lang="en-US" altLang="en-US" sz="1800" b="1">
              <a:solidFill>
                <a:srgbClr val="000000"/>
              </a:solidFill>
              <a:latin typeface="Courier New" pitchFamily="49" charset="0"/>
              <a:cs typeface="Arial" pitchFamily="34" charset="0"/>
            </a:endParaRPr>
          </a:p>
          <a:p>
            <a:pPr eaLnBrk="0" hangingPunct="0">
              <a:lnSpc>
                <a:spcPct val="90000"/>
              </a:lnSpc>
            </a:pPr>
            <a:endParaRPr lang="en-US" altLang="en-US" sz="1800" b="1">
              <a:solidFill>
                <a:srgbClr val="000000"/>
              </a:solidFill>
              <a:latin typeface="Courier New" pitchFamily="49" charset="0"/>
              <a:cs typeface="Arial" pitchFamily="34" charset="0"/>
            </a:endParaRPr>
          </a:p>
        </p:txBody>
      </p:sp>
    </p:spTree>
    <p:extLst>
      <p:ext uri="{BB962C8B-B14F-4D97-AF65-F5344CB8AC3E}">
        <p14:creationId xmlns:p14="http://schemas.microsoft.com/office/powerpoint/2010/main" val="30630180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3714" name="Rectangle 2"/>
          <p:cNvSpPr>
            <a:spLocks noGrp="1" noChangeArrowheads="1"/>
          </p:cNvSpPr>
          <p:nvPr>
            <p:ph type="title"/>
          </p:nvPr>
        </p:nvSpPr>
        <p:spPr/>
        <p:txBody>
          <a:bodyPr/>
          <a:lstStyle/>
          <a:p>
            <a:r>
              <a:rPr lang="en-US" altLang="en-US"/>
              <a:t>ExceptionMappers</a:t>
            </a:r>
          </a:p>
        </p:txBody>
      </p:sp>
      <p:sp>
        <p:nvSpPr>
          <p:cNvPr id="4723715" name="Rectangle 3"/>
          <p:cNvSpPr>
            <a:spLocks noGrp="1" noChangeArrowheads="1"/>
          </p:cNvSpPr>
          <p:nvPr>
            <p:ph type="body" idx="1"/>
          </p:nvPr>
        </p:nvSpPr>
        <p:spPr>
          <a:xfrm>
            <a:off x="169863" y="1039813"/>
            <a:ext cx="8226425" cy="1093787"/>
          </a:xfrm>
        </p:spPr>
        <p:txBody>
          <a:bodyPr/>
          <a:lstStyle/>
          <a:p>
            <a:r>
              <a:rPr lang="en-US" altLang="en-US"/>
              <a:t>Map application thrown exceptions to a Response object</a:t>
            </a:r>
          </a:p>
          <a:p>
            <a:pPr lvl="1"/>
            <a:r>
              <a:rPr lang="en-US" altLang="en-US"/>
              <a:t>Implementations annotated by @Provider</a:t>
            </a:r>
          </a:p>
          <a:p>
            <a:pPr lvl="1"/>
            <a:endParaRPr lang="en-US" altLang="en-US"/>
          </a:p>
        </p:txBody>
      </p:sp>
      <p:sp>
        <p:nvSpPr>
          <p:cNvPr id="4723716" name="Text Box 4"/>
          <p:cNvSpPr txBox="1">
            <a:spLocks noChangeArrowheads="1"/>
          </p:cNvSpPr>
          <p:nvPr/>
        </p:nvSpPr>
        <p:spPr bwMode="auto">
          <a:xfrm>
            <a:off x="304800" y="1925638"/>
            <a:ext cx="8153400"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r>
              <a:rPr lang="en-US" altLang="en-US" sz="1800" b="1">
                <a:latin typeface="Courier New" pitchFamily="49" charset="0"/>
              </a:rPr>
              <a:t>public interface ExceptionMapper&lt;E&gt;</a:t>
            </a:r>
          </a:p>
          <a:p>
            <a:r>
              <a:rPr lang="en-US" altLang="en-US" sz="1800" b="1">
                <a:latin typeface="Courier New" pitchFamily="49" charset="0"/>
              </a:rPr>
              <a:t>{</a:t>
            </a:r>
          </a:p>
          <a:p>
            <a:r>
              <a:rPr lang="en-US" altLang="en-US" sz="1800" b="1">
                <a:latin typeface="Courier New" pitchFamily="49" charset="0"/>
              </a:rPr>
              <a:t>   Response toResponse(E exception);</a:t>
            </a:r>
          </a:p>
          <a:p>
            <a:r>
              <a:rPr lang="en-US" altLang="en-US" sz="1800" b="1">
                <a:latin typeface="Courier New" pitchFamily="49" charset="0"/>
              </a:rPr>
              <a:t>}</a:t>
            </a:r>
          </a:p>
          <a:p>
            <a:endParaRPr lang="en-US" altLang="en-US" sz="1800" b="1">
              <a:solidFill>
                <a:srgbClr val="000000"/>
              </a:solidFill>
              <a:latin typeface="Courier New" pitchFamily="49" charset="0"/>
              <a:cs typeface="Arial" pitchFamily="34" charset="0"/>
            </a:endParaRPr>
          </a:p>
        </p:txBody>
      </p:sp>
    </p:spTree>
    <p:extLst>
      <p:ext uri="{BB962C8B-B14F-4D97-AF65-F5344CB8AC3E}">
        <p14:creationId xmlns:p14="http://schemas.microsoft.com/office/powerpoint/2010/main" val="37613913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6786" name="Rectangle 2"/>
          <p:cNvSpPr>
            <a:spLocks noGrp="1" noChangeArrowheads="1"/>
          </p:cNvSpPr>
          <p:nvPr>
            <p:ph type="ctrTitle"/>
          </p:nvPr>
        </p:nvSpPr>
        <p:spPr/>
        <p:txBody>
          <a:bodyPr/>
          <a:lstStyle/>
          <a:p>
            <a:r>
              <a:rPr lang="en-US" altLang="en-US"/>
              <a:t>JAX-RS Example</a:t>
            </a:r>
          </a:p>
        </p:txBody>
      </p:sp>
      <p:sp>
        <p:nvSpPr>
          <p:cNvPr id="4726787" name="Rectangle 3"/>
          <p:cNvSpPr>
            <a:spLocks noGrp="1" noChangeArrowheads="1"/>
          </p:cNvSpPr>
          <p:nvPr>
            <p:ph type="subTitle" idx="1"/>
          </p:nvPr>
        </p:nvSpPr>
        <p:spPr/>
        <p:txBody>
          <a:bodyPr/>
          <a:lstStyle/>
          <a:p>
            <a:r>
              <a:rPr lang="en-US" altLang="en-US"/>
              <a:t>Seeing it in action</a:t>
            </a:r>
          </a:p>
        </p:txBody>
      </p:sp>
    </p:spTree>
    <p:extLst>
      <p:ext uri="{BB962C8B-B14F-4D97-AF65-F5344CB8AC3E}">
        <p14:creationId xmlns:p14="http://schemas.microsoft.com/office/powerpoint/2010/main" val="11111903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7810" name="Rectangle 2"/>
          <p:cNvSpPr>
            <a:spLocks noGrp="1" noChangeArrowheads="1"/>
          </p:cNvSpPr>
          <p:nvPr>
            <p:ph type="title"/>
          </p:nvPr>
        </p:nvSpPr>
        <p:spPr/>
        <p:txBody>
          <a:bodyPr/>
          <a:lstStyle/>
          <a:p>
            <a:r>
              <a:rPr lang="en-US" altLang="en-US"/>
              <a:t>RESTful JMS Facade</a:t>
            </a:r>
          </a:p>
        </p:txBody>
      </p:sp>
      <p:sp>
        <p:nvSpPr>
          <p:cNvPr id="4727811" name="Rectangle 3"/>
          <p:cNvSpPr>
            <a:spLocks noGrp="1" noChangeArrowheads="1"/>
          </p:cNvSpPr>
          <p:nvPr>
            <p:ph type="body" idx="1"/>
          </p:nvPr>
        </p:nvSpPr>
        <p:spPr/>
        <p:txBody>
          <a:bodyPr/>
          <a:lstStyle/>
          <a:p>
            <a:r>
              <a:rPr lang="en-US" altLang="en-US"/>
              <a:t>Let’s define a simple RESTFul façade over a JMS queue</a:t>
            </a:r>
          </a:p>
          <a:p>
            <a:pPr lvl="1"/>
            <a:r>
              <a:rPr lang="en-US" altLang="en-US"/>
              <a:t>Store and forward asynch HTTP messages</a:t>
            </a:r>
          </a:p>
          <a:p>
            <a:r>
              <a:rPr lang="en-US" altLang="en-US"/>
              <a:t>Work through REST resource design decisions</a:t>
            </a:r>
          </a:p>
          <a:p>
            <a:pPr lvl="1"/>
            <a:r>
              <a:rPr lang="en-US" altLang="en-US"/>
              <a:t>Introduce some new RESTful concepts</a:t>
            </a:r>
          </a:p>
          <a:p>
            <a:r>
              <a:rPr lang="en-US" altLang="en-US"/>
              <a:t>Work through JAX-RS class design decisions</a:t>
            </a:r>
          </a:p>
          <a:p>
            <a:pPr lvl="1"/>
            <a:r>
              <a:rPr lang="en-US" altLang="en-US"/>
              <a:t>Introduce some other JAX-RS features</a:t>
            </a:r>
          </a:p>
        </p:txBody>
      </p:sp>
    </p:spTree>
    <p:extLst>
      <p:ext uri="{BB962C8B-B14F-4D97-AF65-F5344CB8AC3E}">
        <p14:creationId xmlns:p14="http://schemas.microsoft.com/office/powerpoint/2010/main" val="38794567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8834" name="Rectangle 2"/>
          <p:cNvSpPr>
            <a:spLocks noGrp="1" noChangeArrowheads="1"/>
          </p:cNvSpPr>
          <p:nvPr>
            <p:ph type="title"/>
          </p:nvPr>
        </p:nvSpPr>
        <p:spPr/>
        <p:txBody>
          <a:bodyPr/>
          <a:lstStyle/>
          <a:p>
            <a:r>
              <a:rPr lang="en-US" altLang="en-US"/>
              <a:t>RESTFul Interface</a:t>
            </a:r>
          </a:p>
        </p:txBody>
      </p:sp>
      <p:sp>
        <p:nvSpPr>
          <p:cNvPr id="4728835" name="Rectangle 3"/>
          <p:cNvSpPr>
            <a:spLocks noGrp="1" noChangeArrowheads="1"/>
          </p:cNvSpPr>
          <p:nvPr>
            <p:ph type="body" idx="1"/>
          </p:nvPr>
        </p:nvSpPr>
        <p:spPr/>
        <p:txBody>
          <a:bodyPr/>
          <a:lstStyle/>
          <a:p>
            <a:r>
              <a:rPr lang="en-US" altLang="en-US"/>
              <a:t>Sending a message to a queue</a:t>
            </a:r>
          </a:p>
          <a:p>
            <a:endParaRPr lang="en-US" altLang="en-US"/>
          </a:p>
          <a:p>
            <a:endParaRPr lang="en-US" altLang="en-US"/>
          </a:p>
          <a:p>
            <a:endParaRPr lang="en-US" altLang="en-US"/>
          </a:p>
          <a:p>
            <a:r>
              <a:rPr lang="en-US" altLang="en-US"/>
              <a:t>Receiving a message from the queue</a:t>
            </a:r>
          </a:p>
        </p:txBody>
      </p:sp>
      <p:sp>
        <p:nvSpPr>
          <p:cNvPr id="4728836" name="Text Box 4"/>
          <p:cNvSpPr txBox="1">
            <a:spLocks noChangeArrowheads="1"/>
          </p:cNvSpPr>
          <p:nvPr/>
        </p:nvSpPr>
        <p:spPr bwMode="auto">
          <a:xfrm>
            <a:off x="457200" y="1620838"/>
            <a:ext cx="78486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Arial" pitchFamily="34" charset="0"/>
              </a:rPr>
              <a:t>POST /queues/{queue-name}?persistent=true</a:t>
            </a:r>
          </a:p>
        </p:txBody>
      </p:sp>
      <p:sp>
        <p:nvSpPr>
          <p:cNvPr id="4728837" name="Text Box 5"/>
          <p:cNvSpPr txBox="1">
            <a:spLocks noChangeArrowheads="1"/>
          </p:cNvSpPr>
          <p:nvPr/>
        </p:nvSpPr>
        <p:spPr bwMode="auto">
          <a:xfrm>
            <a:off x="533400" y="3276600"/>
            <a:ext cx="78486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Arial" pitchFamily="34" charset="0"/>
              </a:rPr>
              <a:t>GET /queues/{queue-name}</a:t>
            </a:r>
          </a:p>
        </p:txBody>
      </p:sp>
    </p:spTree>
    <p:extLst>
      <p:ext uri="{BB962C8B-B14F-4D97-AF65-F5344CB8AC3E}">
        <p14:creationId xmlns:p14="http://schemas.microsoft.com/office/powerpoint/2010/main" val="4185987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DA12BD-74A4-40A3-96F6-15E0D9D00A7E}" type="slidenum">
              <a:rPr lang="en-US" smtClean="0"/>
              <a:pPr>
                <a:defRPr/>
              </a:pPr>
              <a:t>6</a:t>
            </a:fld>
            <a:endParaRPr lang="en-US"/>
          </a:p>
        </p:txBody>
      </p:sp>
      <p:sp>
        <p:nvSpPr>
          <p:cNvPr id="4" name="Title 3"/>
          <p:cNvSpPr>
            <a:spLocks noGrp="1"/>
          </p:cNvSpPr>
          <p:nvPr>
            <p:ph type="title"/>
          </p:nvPr>
        </p:nvSpPr>
        <p:spPr/>
        <p:txBody>
          <a:bodyPr/>
          <a:lstStyle/>
          <a:p>
            <a:r>
              <a:rPr lang="en-US" dirty="0" smtClean="0"/>
              <a:t>ROA – Concepts &amp; Properties</a:t>
            </a:r>
            <a:endParaRPr lang="en-US" dirty="0"/>
          </a:p>
        </p:txBody>
      </p:sp>
      <p:graphicFrame>
        <p:nvGraphicFramePr>
          <p:cNvPr id="5" name="Diagram 4"/>
          <p:cNvGraphicFramePr/>
          <p:nvPr>
            <p:extLst>
              <p:ext uri="{D42A27DB-BD31-4B8C-83A1-F6EECF244321}">
                <p14:modId xmlns:p14="http://schemas.microsoft.com/office/powerpoint/2010/main" val="861316742"/>
              </p:ext>
            </p:extLst>
          </p:nvPr>
        </p:nvGraphicFramePr>
        <p:xfrm>
          <a:off x="152400" y="1397000"/>
          <a:ext cx="8991600" cy="431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94898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9858" name="Rectangle 2"/>
          <p:cNvSpPr>
            <a:spLocks noGrp="1" noChangeArrowheads="1"/>
          </p:cNvSpPr>
          <p:nvPr>
            <p:ph type="title"/>
          </p:nvPr>
        </p:nvSpPr>
        <p:spPr/>
        <p:txBody>
          <a:bodyPr/>
          <a:lstStyle/>
          <a:p>
            <a:r>
              <a:rPr lang="en-US" altLang="en-US"/>
              <a:t>JAX-RS Implementation</a:t>
            </a:r>
          </a:p>
        </p:txBody>
      </p:sp>
      <p:sp>
        <p:nvSpPr>
          <p:cNvPr id="4729860" name="Text Box 4"/>
          <p:cNvSpPr txBox="1">
            <a:spLocks noChangeArrowheads="1"/>
          </p:cNvSpPr>
          <p:nvPr/>
        </p:nvSpPr>
        <p:spPr bwMode="auto">
          <a:xfrm>
            <a:off x="381000" y="1066800"/>
            <a:ext cx="7848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Arial" pitchFamily="34" charset="0"/>
              </a:rPr>
              <a:t>@Path(“/queues/{name}”)</a:t>
            </a:r>
          </a:p>
          <a:p>
            <a:r>
              <a:rPr lang="en-US" altLang="en-US" sz="1800" b="1">
                <a:solidFill>
                  <a:srgbClr val="000000"/>
                </a:solidFill>
                <a:latin typeface="Courier New" pitchFamily="49" charset="0"/>
                <a:cs typeface="Arial" pitchFamily="34" charset="0"/>
              </a:rPr>
              <a:t>public interface QueueService {</a:t>
            </a:r>
          </a:p>
          <a:p>
            <a:endParaRPr lang="en-US" altLang="en-US" sz="1800" b="1">
              <a:solidFill>
                <a:srgbClr val="000000"/>
              </a:solidFill>
              <a:latin typeface="Courier New" pitchFamily="49" charset="0"/>
              <a:cs typeface="Arial" pitchFamily="34" charset="0"/>
            </a:endParaRPr>
          </a:p>
          <a:p>
            <a:r>
              <a:rPr lang="en-US" altLang="en-US" sz="1800" b="1">
                <a:solidFill>
                  <a:srgbClr val="000000"/>
                </a:solidFill>
                <a:latin typeface="Courier New" pitchFamily="49" charset="0"/>
                <a:cs typeface="Arial" pitchFamily="34" charset="0"/>
              </a:rPr>
              <a:t>   @POST</a:t>
            </a:r>
          </a:p>
          <a:p>
            <a:r>
              <a:rPr lang="en-US" altLang="en-US" sz="1800" b="1">
                <a:solidFill>
                  <a:srgbClr val="000000"/>
                </a:solidFill>
                <a:latin typeface="Courier New" pitchFamily="49" charset="0"/>
                <a:cs typeface="Arial" pitchFamily="34" charset="0"/>
              </a:rPr>
              <a:t>   public void send(</a:t>
            </a:r>
          </a:p>
          <a:p>
            <a:r>
              <a:rPr lang="en-US" altLang="en-US" sz="1800" b="1">
                <a:solidFill>
                  <a:srgbClr val="000000"/>
                </a:solidFill>
                <a:latin typeface="Courier New" pitchFamily="49" charset="0"/>
                <a:cs typeface="Arial" pitchFamily="34" charset="0"/>
              </a:rPr>
              <a:t>           @PathParam(“name”) destination,</a:t>
            </a:r>
          </a:p>
          <a:p>
            <a:r>
              <a:rPr lang="en-US" altLang="en-US" sz="1800" b="1">
                <a:solidFill>
                  <a:srgbClr val="000000"/>
                </a:solidFill>
                <a:latin typeface="Courier New" pitchFamily="49" charset="0"/>
                <a:cs typeface="Arial" pitchFamily="34" charset="0"/>
              </a:rPr>
              <a:t>           @QueryParam(“persistent”)</a:t>
            </a:r>
          </a:p>
          <a:p>
            <a:r>
              <a:rPr lang="en-US" altLang="en-US" sz="1800" b="1">
                <a:solidFill>
                  <a:srgbClr val="000000"/>
                </a:solidFill>
                <a:latin typeface="Courier New" pitchFamily="49" charset="0"/>
                <a:cs typeface="Arial" pitchFamily="34" charset="0"/>
              </a:rPr>
              <a:t>               @DefaultValue(“true”) boolean persistent</a:t>
            </a:r>
          </a:p>
          <a:p>
            <a:r>
              <a:rPr lang="en-US" altLang="en-US" sz="1800" b="1">
                <a:solidFill>
                  <a:srgbClr val="000000"/>
                </a:solidFill>
                <a:latin typeface="Courier New" pitchFamily="49" charset="0"/>
                <a:cs typeface="Arial" pitchFamily="34" charset="0"/>
              </a:rPr>
              <a:t>           @Context HttpHeaders headers,</a:t>
            </a:r>
          </a:p>
          <a:p>
            <a:r>
              <a:rPr lang="en-US" altLang="en-US" sz="1800" b="1">
                <a:solidFill>
                  <a:srgbClr val="000000"/>
                </a:solidFill>
                <a:latin typeface="Courier New" pitchFamily="49" charset="0"/>
                <a:cs typeface="Arial" pitchFamily="34" charset="0"/>
              </a:rPr>
              <a:t>           InputStream body);</a:t>
            </a:r>
          </a:p>
          <a:p>
            <a:endParaRPr lang="en-US" altLang="en-US" sz="1800" b="1">
              <a:solidFill>
                <a:srgbClr val="000000"/>
              </a:solidFill>
              <a:latin typeface="Courier New" pitchFamily="49" charset="0"/>
              <a:cs typeface="Arial" pitchFamily="34" charset="0"/>
            </a:endParaRPr>
          </a:p>
          <a:p>
            <a:endParaRPr lang="en-US" altLang="en-US" sz="1800" b="1">
              <a:solidFill>
                <a:srgbClr val="000000"/>
              </a:solidFill>
              <a:latin typeface="Courier New" pitchFamily="49" charset="0"/>
              <a:cs typeface="Arial" pitchFamily="34" charset="0"/>
            </a:endParaRPr>
          </a:p>
          <a:p>
            <a:endParaRPr lang="en-US" altLang="en-US" sz="1800" b="1">
              <a:solidFill>
                <a:srgbClr val="000000"/>
              </a:solidFill>
              <a:latin typeface="Courier New" pitchFamily="49" charset="0"/>
              <a:cs typeface="Arial" pitchFamily="34" charset="0"/>
            </a:endParaRPr>
          </a:p>
          <a:p>
            <a:r>
              <a:rPr lang="en-US" altLang="en-US" sz="1800" b="1">
                <a:solidFill>
                  <a:srgbClr val="000000"/>
                </a:solidFill>
                <a:latin typeface="Courier New" pitchFamily="49" charset="0"/>
                <a:cs typeface="Arial" pitchFamily="34" charset="0"/>
              </a:rPr>
              <a:t>   @GET</a:t>
            </a:r>
          </a:p>
          <a:p>
            <a:r>
              <a:rPr lang="en-US" altLang="en-US" sz="1800" b="1">
                <a:solidFill>
                  <a:srgbClr val="000000"/>
                </a:solidFill>
                <a:latin typeface="Courier New" pitchFamily="49" charset="0"/>
                <a:cs typeface="Arial" pitchFamily="34" charset="0"/>
              </a:rPr>
              <a:t>   public Response receive(</a:t>
            </a:r>
          </a:p>
          <a:p>
            <a:r>
              <a:rPr lang="en-US" altLang="en-US" sz="1800" b="1">
                <a:solidFill>
                  <a:srgbClr val="000000"/>
                </a:solidFill>
                <a:latin typeface="Courier New" pitchFamily="49" charset="0"/>
                <a:cs typeface="Arial" pitchFamily="34" charset="0"/>
              </a:rPr>
              <a:t>           @PathParam(“name”) destination);</a:t>
            </a:r>
          </a:p>
          <a:p>
            <a:r>
              <a:rPr lang="en-US" altLang="en-US" sz="1800" b="1">
                <a:solidFill>
                  <a:srgbClr val="000000"/>
                </a:solidFill>
                <a:latin typeface="Courier New" pitchFamily="49" charset="0"/>
                <a:cs typeface="Arial" pitchFamily="34" charset="0"/>
              </a:rPr>
              <a:t>   </a:t>
            </a:r>
          </a:p>
          <a:p>
            <a:r>
              <a:rPr lang="en-US" altLang="en-US" sz="1800" b="1">
                <a:solidFill>
                  <a:srgbClr val="000000"/>
                </a:solidFill>
                <a:latin typeface="Courier New" pitchFamily="49" charset="0"/>
                <a:cs typeface="Arial" pitchFamily="34" charset="0"/>
              </a:rPr>
              <a:t>}</a:t>
            </a:r>
          </a:p>
        </p:txBody>
      </p:sp>
    </p:spTree>
    <p:extLst>
      <p:ext uri="{BB962C8B-B14F-4D97-AF65-F5344CB8AC3E}">
        <p14:creationId xmlns:p14="http://schemas.microsoft.com/office/powerpoint/2010/main" val="18596535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22" name="Rectangle 1026"/>
          <p:cNvSpPr>
            <a:spLocks noGrp="1" noChangeArrowheads="1"/>
          </p:cNvSpPr>
          <p:nvPr>
            <p:ph type="title"/>
          </p:nvPr>
        </p:nvSpPr>
        <p:spPr/>
        <p:txBody>
          <a:bodyPr/>
          <a:lstStyle/>
          <a:p>
            <a:r>
              <a:rPr lang="en-US" altLang="en-US"/>
              <a:t>JAX-RS Implementation</a:t>
            </a:r>
          </a:p>
        </p:txBody>
      </p:sp>
      <p:sp>
        <p:nvSpPr>
          <p:cNvPr id="4741123" name="Text Box 1027"/>
          <p:cNvSpPr txBox="1">
            <a:spLocks noChangeArrowheads="1"/>
          </p:cNvSpPr>
          <p:nvPr/>
        </p:nvSpPr>
        <p:spPr bwMode="auto">
          <a:xfrm>
            <a:off x="381000" y="1066800"/>
            <a:ext cx="7848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Arial" pitchFamily="34" charset="0"/>
              </a:rPr>
              <a:t>@Path(“/queues/{name}”)</a:t>
            </a:r>
          </a:p>
          <a:p>
            <a:r>
              <a:rPr lang="en-US" altLang="en-US" sz="1800" b="1">
                <a:solidFill>
                  <a:srgbClr val="000000"/>
                </a:solidFill>
                <a:latin typeface="Courier New" pitchFamily="49" charset="0"/>
                <a:cs typeface="Arial" pitchFamily="34" charset="0"/>
              </a:rPr>
              <a:t>public interface QueueService {</a:t>
            </a:r>
          </a:p>
          <a:p>
            <a:endParaRPr lang="en-US" altLang="en-US" sz="1800" b="1">
              <a:solidFill>
                <a:srgbClr val="000000"/>
              </a:solidFill>
              <a:latin typeface="Courier New" pitchFamily="49" charset="0"/>
              <a:cs typeface="Arial" pitchFamily="34" charset="0"/>
            </a:endParaRPr>
          </a:p>
          <a:p>
            <a:r>
              <a:rPr lang="en-US" altLang="en-US" sz="1800" b="1">
                <a:solidFill>
                  <a:srgbClr val="000000"/>
                </a:solidFill>
                <a:latin typeface="Courier New" pitchFamily="49" charset="0"/>
                <a:cs typeface="Arial" pitchFamily="34" charset="0"/>
              </a:rPr>
              <a:t>   @POST</a:t>
            </a:r>
          </a:p>
          <a:p>
            <a:r>
              <a:rPr lang="en-US" altLang="en-US" sz="1800" b="1">
                <a:solidFill>
                  <a:srgbClr val="000000"/>
                </a:solidFill>
                <a:latin typeface="Courier New" pitchFamily="49" charset="0"/>
                <a:cs typeface="Arial" pitchFamily="34" charset="0"/>
              </a:rPr>
              <a:t>   public void send(</a:t>
            </a:r>
          </a:p>
          <a:p>
            <a:r>
              <a:rPr lang="en-US" altLang="en-US" sz="1800" b="1">
                <a:solidFill>
                  <a:srgbClr val="000000"/>
                </a:solidFill>
                <a:latin typeface="Courier New" pitchFamily="49" charset="0"/>
                <a:cs typeface="Arial" pitchFamily="34" charset="0"/>
              </a:rPr>
              <a:t>           @PathParam(“name”) destination,</a:t>
            </a:r>
          </a:p>
          <a:p>
            <a:r>
              <a:rPr lang="en-US" altLang="en-US" sz="1800" b="1">
                <a:solidFill>
                  <a:srgbClr val="000000"/>
                </a:solidFill>
                <a:latin typeface="Courier New" pitchFamily="49" charset="0"/>
                <a:cs typeface="Arial" pitchFamily="34" charset="0"/>
              </a:rPr>
              <a:t>           @QueryParam(“persistent”)</a:t>
            </a:r>
          </a:p>
          <a:p>
            <a:r>
              <a:rPr lang="en-US" altLang="en-US" sz="1800" b="1">
                <a:solidFill>
                  <a:srgbClr val="000000"/>
                </a:solidFill>
                <a:latin typeface="Courier New" pitchFamily="49" charset="0"/>
                <a:cs typeface="Arial" pitchFamily="34" charset="0"/>
              </a:rPr>
              <a:t>               </a:t>
            </a:r>
            <a:r>
              <a:rPr lang="en-US" altLang="en-US" sz="1800" b="1">
                <a:solidFill>
                  <a:srgbClr val="FF0000"/>
                </a:solidFill>
                <a:latin typeface="Courier New" pitchFamily="49" charset="0"/>
                <a:cs typeface="Arial" pitchFamily="34" charset="0"/>
              </a:rPr>
              <a:t>@DefaultValue(“true”)</a:t>
            </a:r>
            <a:r>
              <a:rPr lang="en-US" altLang="en-US" sz="1800" b="1">
                <a:solidFill>
                  <a:srgbClr val="000000"/>
                </a:solidFill>
                <a:latin typeface="Courier New" pitchFamily="49" charset="0"/>
                <a:cs typeface="Arial" pitchFamily="34" charset="0"/>
              </a:rPr>
              <a:t> boolean persistent</a:t>
            </a:r>
          </a:p>
          <a:p>
            <a:r>
              <a:rPr lang="en-US" altLang="en-US" sz="1800" b="1">
                <a:solidFill>
                  <a:srgbClr val="000000"/>
                </a:solidFill>
                <a:latin typeface="Courier New" pitchFamily="49" charset="0"/>
                <a:cs typeface="Arial" pitchFamily="34" charset="0"/>
              </a:rPr>
              <a:t>           @Context HttpHeaders headers,</a:t>
            </a:r>
          </a:p>
          <a:p>
            <a:r>
              <a:rPr lang="en-US" altLang="en-US" sz="1800" b="1">
                <a:solidFill>
                  <a:srgbClr val="000000"/>
                </a:solidFill>
                <a:latin typeface="Courier New" pitchFamily="49" charset="0"/>
                <a:cs typeface="Arial" pitchFamily="34" charset="0"/>
              </a:rPr>
              <a:t>           InputStream body);</a:t>
            </a:r>
          </a:p>
          <a:p>
            <a:endParaRPr lang="en-US" altLang="en-US" sz="1800" b="1">
              <a:solidFill>
                <a:srgbClr val="000000"/>
              </a:solidFill>
              <a:latin typeface="Courier New" pitchFamily="49" charset="0"/>
              <a:cs typeface="Arial" pitchFamily="34" charset="0"/>
            </a:endParaRPr>
          </a:p>
          <a:p>
            <a:endParaRPr lang="en-US" altLang="en-US" sz="1800" b="1">
              <a:solidFill>
                <a:srgbClr val="000000"/>
              </a:solidFill>
              <a:latin typeface="Courier New" pitchFamily="49" charset="0"/>
              <a:cs typeface="Arial" pitchFamily="34" charset="0"/>
            </a:endParaRPr>
          </a:p>
          <a:p>
            <a:endParaRPr lang="en-US" altLang="en-US" sz="1800" b="1">
              <a:solidFill>
                <a:srgbClr val="000000"/>
              </a:solidFill>
              <a:latin typeface="Courier New" pitchFamily="49" charset="0"/>
              <a:cs typeface="Arial" pitchFamily="34" charset="0"/>
            </a:endParaRPr>
          </a:p>
          <a:p>
            <a:r>
              <a:rPr lang="en-US" altLang="en-US" sz="1800" b="1">
                <a:solidFill>
                  <a:srgbClr val="000000"/>
                </a:solidFill>
                <a:latin typeface="Courier New" pitchFamily="49" charset="0"/>
                <a:cs typeface="Arial" pitchFamily="34" charset="0"/>
              </a:rPr>
              <a:t>   @GET</a:t>
            </a:r>
          </a:p>
          <a:p>
            <a:r>
              <a:rPr lang="en-US" altLang="en-US" sz="1800" b="1">
                <a:solidFill>
                  <a:srgbClr val="000000"/>
                </a:solidFill>
                <a:latin typeface="Courier New" pitchFamily="49" charset="0"/>
                <a:cs typeface="Arial" pitchFamily="34" charset="0"/>
              </a:rPr>
              <a:t>   public Response receive(</a:t>
            </a:r>
          </a:p>
          <a:p>
            <a:r>
              <a:rPr lang="en-US" altLang="en-US" sz="1800" b="1">
                <a:solidFill>
                  <a:srgbClr val="000000"/>
                </a:solidFill>
                <a:latin typeface="Courier New" pitchFamily="49" charset="0"/>
                <a:cs typeface="Arial" pitchFamily="34" charset="0"/>
              </a:rPr>
              <a:t>           @PathParam(“name”) destination);</a:t>
            </a:r>
          </a:p>
          <a:p>
            <a:r>
              <a:rPr lang="en-US" altLang="en-US" sz="1800" b="1">
                <a:solidFill>
                  <a:srgbClr val="000000"/>
                </a:solidFill>
                <a:latin typeface="Courier New" pitchFamily="49" charset="0"/>
                <a:cs typeface="Arial" pitchFamily="34" charset="0"/>
              </a:rPr>
              <a:t>   </a:t>
            </a:r>
          </a:p>
          <a:p>
            <a:r>
              <a:rPr lang="en-US" altLang="en-US" sz="1800" b="1">
                <a:solidFill>
                  <a:srgbClr val="000000"/>
                </a:solidFill>
                <a:latin typeface="Courier New" pitchFamily="49" charset="0"/>
                <a:cs typeface="Arial" pitchFamily="34" charset="0"/>
              </a:rPr>
              <a:t>}</a:t>
            </a:r>
          </a:p>
        </p:txBody>
      </p:sp>
      <p:sp>
        <p:nvSpPr>
          <p:cNvPr id="4741124" name="AutoShape 1028"/>
          <p:cNvSpPr>
            <a:spLocks noChangeArrowheads="1"/>
          </p:cNvSpPr>
          <p:nvPr/>
        </p:nvSpPr>
        <p:spPr bwMode="auto">
          <a:xfrm>
            <a:off x="5181600" y="1209675"/>
            <a:ext cx="3352800" cy="552450"/>
          </a:xfrm>
          <a:prstGeom prst="wedgeRoundRectCallout">
            <a:avLst>
              <a:gd name="adj1" fmla="val -44648"/>
              <a:gd name="adj2" fmla="val 308046"/>
              <a:gd name="adj3" fmla="val 16667"/>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150B71"/>
                  </a:outerShdw>
                </a:effectLst>
              </a14:hiddenEffects>
            </a:ext>
          </a:extLst>
        </p:spPr>
        <p:txBody>
          <a:bodyPr anchor="ctr">
            <a:spAutoFit/>
          </a:bodyPr>
          <a:lstStyle/>
          <a:p>
            <a:r>
              <a:rPr lang="en-US" altLang="en-US"/>
              <a:t>Default value for an optional URI query parameter</a:t>
            </a:r>
          </a:p>
        </p:txBody>
      </p:sp>
    </p:spTree>
    <p:extLst>
      <p:ext uri="{BB962C8B-B14F-4D97-AF65-F5344CB8AC3E}">
        <p14:creationId xmlns:p14="http://schemas.microsoft.com/office/powerpoint/2010/main" val="40716226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3170" name="Rectangle 2"/>
          <p:cNvSpPr>
            <a:spLocks noGrp="1" noChangeArrowheads="1"/>
          </p:cNvSpPr>
          <p:nvPr>
            <p:ph type="title"/>
          </p:nvPr>
        </p:nvSpPr>
        <p:spPr/>
        <p:txBody>
          <a:bodyPr/>
          <a:lstStyle/>
          <a:p>
            <a:r>
              <a:rPr lang="en-US" altLang="en-US"/>
              <a:t>JAX-RS Implementation</a:t>
            </a:r>
          </a:p>
        </p:txBody>
      </p:sp>
      <p:sp>
        <p:nvSpPr>
          <p:cNvPr id="4743171" name="Text Box 3"/>
          <p:cNvSpPr txBox="1">
            <a:spLocks noChangeArrowheads="1"/>
          </p:cNvSpPr>
          <p:nvPr/>
        </p:nvSpPr>
        <p:spPr bwMode="auto">
          <a:xfrm>
            <a:off x="381000" y="1066800"/>
            <a:ext cx="7848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Arial" pitchFamily="34" charset="0"/>
              </a:rPr>
              <a:t>@Path(“/queues/{name}”)</a:t>
            </a:r>
          </a:p>
          <a:p>
            <a:r>
              <a:rPr lang="en-US" altLang="en-US" sz="1800" b="1">
                <a:solidFill>
                  <a:srgbClr val="000000"/>
                </a:solidFill>
                <a:latin typeface="Courier New" pitchFamily="49" charset="0"/>
                <a:cs typeface="Arial" pitchFamily="34" charset="0"/>
              </a:rPr>
              <a:t>public interface QueueService {</a:t>
            </a:r>
          </a:p>
          <a:p>
            <a:endParaRPr lang="en-US" altLang="en-US" sz="1800" b="1">
              <a:solidFill>
                <a:srgbClr val="000000"/>
              </a:solidFill>
              <a:latin typeface="Courier New" pitchFamily="49" charset="0"/>
              <a:cs typeface="Arial" pitchFamily="34" charset="0"/>
            </a:endParaRPr>
          </a:p>
          <a:p>
            <a:r>
              <a:rPr lang="en-US" altLang="en-US" sz="1800" b="1">
                <a:solidFill>
                  <a:srgbClr val="000000"/>
                </a:solidFill>
                <a:latin typeface="Courier New" pitchFamily="49" charset="0"/>
                <a:cs typeface="Arial" pitchFamily="34" charset="0"/>
              </a:rPr>
              <a:t>   @POST</a:t>
            </a:r>
          </a:p>
          <a:p>
            <a:r>
              <a:rPr lang="en-US" altLang="en-US" sz="1800" b="1">
                <a:solidFill>
                  <a:srgbClr val="000000"/>
                </a:solidFill>
                <a:latin typeface="Courier New" pitchFamily="49" charset="0"/>
                <a:cs typeface="Arial" pitchFamily="34" charset="0"/>
              </a:rPr>
              <a:t>   public void send(</a:t>
            </a:r>
          </a:p>
          <a:p>
            <a:r>
              <a:rPr lang="en-US" altLang="en-US" sz="1800" b="1">
                <a:solidFill>
                  <a:srgbClr val="000000"/>
                </a:solidFill>
                <a:latin typeface="Courier New" pitchFamily="49" charset="0"/>
                <a:cs typeface="Arial" pitchFamily="34" charset="0"/>
              </a:rPr>
              <a:t>           @PathParam(“name”) destination,</a:t>
            </a:r>
          </a:p>
          <a:p>
            <a:r>
              <a:rPr lang="en-US" altLang="en-US" sz="1800" b="1">
                <a:solidFill>
                  <a:srgbClr val="000000"/>
                </a:solidFill>
                <a:latin typeface="Courier New" pitchFamily="49" charset="0"/>
                <a:cs typeface="Arial" pitchFamily="34" charset="0"/>
              </a:rPr>
              <a:t>           @QueryParam(“persistent”)</a:t>
            </a:r>
          </a:p>
          <a:p>
            <a:r>
              <a:rPr lang="en-US" altLang="en-US" sz="1800" b="1">
                <a:solidFill>
                  <a:srgbClr val="000000"/>
                </a:solidFill>
                <a:latin typeface="Courier New" pitchFamily="49" charset="0"/>
                <a:cs typeface="Arial" pitchFamily="34" charset="0"/>
              </a:rPr>
              <a:t>               </a:t>
            </a:r>
            <a:r>
              <a:rPr lang="en-US" altLang="en-US" sz="1800" b="1">
                <a:latin typeface="Courier New" pitchFamily="49" charset="0"/>
                <a:cs typeface="Arial" pitchFamily="34" charset="0"/>
              </a:rPr>
              <a:t>@DefaultValue(“true”)</a:t>
            </a:r>
            <a:r>
              <a:rPr lang="en-US" altLang="en-US" sz="1800" b="1">
                <a:solidFill>
                  <a:srgbClr val="000000"/>
                </a:solidFill>
                <a:latin typeface="Courier New" pitchFamily="49" charset="0"/>
                <a:cs typeface="Arial" pitchFamily="34" charset="0"/>
              </a:rPr>
              <a:t> boolean persistent</a:t>
            </a:r>
          </a:p>
          <a:p>
            <a:r>
              <a:rPr lang="en-US" altLang="en-US" sz="1800" b="1">
                <a:solidFill>
                  <a:srgbClr val="000000"/>
                </a:solidFill>
                <a:latin typeface="Courier New" pitchFamily="49" charset="0"/>
                <a:cs typeface="Arial" pitchFamily="34" charset="0"/>
              </a:rPr>
              <a:t>           </a:t>
            </a:r>
            <a:r>
              <a:rPr lang="en-US" altLang="en-US" sz="1800" b="1">
                <a:solidFill>
                  <a:srgbClr val="FF0000"/>
                </a:solidFill>
                <a:latin typeface="Courier New" pitchFamily="49" charset="0"/>
                <a:cs typeface="Arial" pitchFamily="34" charset="0"/>
              </a:rPr>
              <a:t>@Context HttpHeaders headers</a:t>
            </a:r>
            <a:r>
              <a:rPr lang="en-US" altLang="en-US" sz="1800" b="1">
                <a:solidFill>
                  <a:srgbClr val="000000"/>
                </a:solidFill>
                <a:latin typeface="Courier New" pitchFamily="49" charset="0"/>
                <a:cs typeface="Arial" pitchFamily="34" charset="0"/>
              </a:rPr>
              <a:t>,</a:t>
            </a:r>
          </a:p>
          <a:p>
            <a:r>
              <a:rPr lang="en-US" altLang="en-US" sz="1800" b="1">
                <a:solidFill>
                  <a:srgbClr val="000000"/>
                </a:solidFill>
                <a:latin typeface="Courier New" pitchFamily="49" charset="0"/>
                <a:cs typeface="Arial" pitchFamily="34" charset="0"/>
              </a:rPr>
              <a:t>           InputStream body);</a:t>
            </a:r>
          </a:p>
          <a:p>
            <a:endParaRPr lang="en-US" altLang="en-US" sz="1800" b="1">
              <a:solidFill>
                <a:srgbClr val="000000"/>
              </a:solidFill>
              <a:latin typeface="Courier New" pitchFamily="49" charset="0"/>
              <a:cs typeface="Arial" pitchFamily="34" charset="0"/>
            </a:endParaRPr>
          </a:p>
          <a:p>
            <a:endParaRPr lang="en-US" altLang="en-US" sz="1800" b="1">
              <a:solidFill>
                <a:srgbClr val="000000"/>
              </a:solidFill>
              <a:latin typeface="Courier New" pitchFamily="49" charset="0"/>
              <a:cs typeface="Arial" pitchFamily="34" charset="0"/>
            </a:endParaRPr>
          </a:p>
          <a:p>
            <a:endParaRPr lang="en-US" altLang="en-US" sz="1800" b="1">
              <a:solidFill>
                <a:srgbClr val="000000"/>
              </a:solidFill>
              <a:latin typeface="Courier New" pitchFamily="49" charset="0"/>
              <a:cs typeface="Arial" pitchFamily="34" charset="0"/>
            </a:endParaRPr>
          </a:p>
          <a:p>
            <a:r>
              <a:rPr lang="en-US" altLang="en-US" sz="1800" b="1">
                <a:solidFill>
                  <a:srgbClr val="000000"/>
                </a:solidFill>
                <a:latin typeface="Courier New" pitchFamily="49" charset="0"/>
                <a:cs typeface="Arial" pitchFamily="34" charset="0"/>
              </a:rPr>
              <a:t>   @GET</a:t>
            </a:r>
          </a:p>
          <a:p>
            <a:r>
              <a:rPr lang="en-US" altLang="en-US" sz="1800" b="1">
                <a:solidFill>
                  <a:srgbClr val="000000"/>
                </a:solidFill>
                <a:latin typeface="Courier New" pitchFamily="49" charset="0"/>
                <a:cs typeface="Arial" pitchFamily="34" charset="0"/>
              </a:rPr>
              <a:t>   public Response receive(</a:t>
            </a:r>
          </a:p>
          <a:p>
            <a:r>
              <a:rPr lang="en-US" altLang="en-US" sz="1800" b="1">
                <a:solidFill>
                  <a:srgbClr val="000000"/>
                </a:solidFill>
                <a:latin typeface="Courier New" pitchFamily="49" charset="0"/>
                <a:cs typeface="Arial" pitchFamily="34" charset="0"/>
              </a:rPr>
              <a:t>           @PathParam(“name”) destination);</a:t>
            </a:r>
          </a:p>
          <a:p>
            <a:r>
              <a:rPr lang="en-US" altLang="en-US" sz="1800" b="1">
                <a:solidFill>
                  <a:srgbClr val="000000"/>
                </a:solidFill>
                <a:latin typeface="Courier New" pitchFamily="49" charset="0"/>
                <a:cs typeface="Arial" pitchFamily="34" charset="0"/>
              </a:rPr>
              <a:t>   </a:t>
            </a:r>
          </a:p>
          <a:p>
            <a:r>
              <a:rPr lang="en-US" altLang="en-US" sz="1800" b="1">
                <a:solidFill>
                  <a:srgbClr val="000000"/>
                </a:solidFill>
                <a:latin typeface="Courier New" pitchFamily="49" charset="0"/>
                <a:cs typeface="Arial" pitchFamily="34" charset="0"/>
              </a:rPr>
              <a:t>}</a:t>
            </a:r>
          </a:p>
        </p:txBody>
      </p:sp>
      <p:sp>
        <p:nvSpPr>
          <p:cNvPr id="4743172" name="AutoShape 4"/>
          <p:cNvSpPr>
            <a:spLocks noChangeArrowheads="1"/>
          </p:cNvSpPr>
          <p:nvPr/>
        </p:nvSpPr>
        <p:spPr bwMode="auto">
          <a:xfrm>
            <a:off x="4876800" y="4267200"/>
            <a:ext cx="3352800" cy="552450"/>
          </a:xfrm>
          <a:prstGeom prst="wedgeRoundRectCallout">
            <a:avLst>
              <a:gd name="adj1" fmla="val -57528"/>
              <a:gd name="adj2" fmla="val -176435"/>
              <a:gd name="adj3" fmla="val 16667"/>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150B71"/>
                  </a:outerShdw>
                </a:effectLst>
              </a14:hiddenEffects>
            </a:ext>
          </a:extLst>
        </p:spPr>
        <p:txBody>
          <a:bodyPr anchor="ctr">
            <a:spAutoFit/>
          </a:bodyPr>
          <a:lstStyle/>
          <a:p>
            <a:r>
              <a:rPr lang="en-US" altLang="en-US"/>
              <a:t>Access to all headers so we can forward them to receiver</a:t>
            </a:r>
          </a:p>
        </p:txBody>
      </p:sp>
    </p:spTree>
    <p:extLst>
      <p:ext uri="{BB962C8B-B14F-4D97-AF65-F5344CB8AC3E}">
        <p14:creationId xmlns:p14="http://schemas.microsoft.com/office/powerpoint/2010/main" val="4983088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882" name="Rectangle 2"/>
          <p:cNvSpPr>
            <a:spLocks noGrp="1" noChangeArrowheads="1"/>
          </p:cNvSpPr>
          <p:nvPr>
            <p:ph type="title"/>
          </p:nvPr>
        </p:nvSpPr>
        <p:spPr/>
        <p:txBody>
          <a:bodyPr/>
          <a:lstStyle/>
          <a:p>
            <a:r>
              <a:rPr lang="en-US" altLang="en-US"/>
              <a:t>Why is this cool?</a:t>
            </a:r>
          </a:p>
        </p:txBody>
      </p:sp>
      <p:sp>
        <p:nvSpPr>
          <p:cNvPr id="4730883" name="Rectangle 3"/>
          <p:cNvSpPr>
            <a:spLocks noGrp="1" noChangeArrowheads="1"/>
          </p:cNvSpPr>
          <p:nvPr>
            <p:ph type="body" idx="1"/>
          </p:nvPr>
        </p:nvSpPr>
        <p:spPr/>
        <p:txBody>
          <a:bodyPr/>
          <a:lstStyle/>
          <a:p>
            <a:r>
              <a:rPr lang="en-US" altLang="en-US"/>
              <a:t>Platform independence</a:t>
            </a:r>
          </a:p>
          <a:p>
            <a:pPr lvl="1"/>
            <a:r>
              <a:rPr lang="en-US" altLang="en-US"/>
              <a:t>Can a Python client post messages?</a:t>
            </a:r>
          </a:p>
          <a:p>
            <a:pPr lvl="1"/>
            <a:r>
              <a:rPr lang="en-US" altLang="en-US"/>
              <a:t>Can a Ruby client receive messages?</a:t>
            </a:r>
          </a:p>
          <a:p>
            <a:pPr lvl="1"/>
            <a:r>
              <a:rPr lang="en-US" altLang="en-US"/>
              <a:t>Can a Java client post messages to a C++ receiver?</a:t>
            </a:r>
          </a:p>
          <a:p>
            <a:r>
              <a:rPr lang="en-US" altLang="en-US"/>
              <a:t>Lightweight</a:t>
            </a:r>
          </a:p>
          <a:p>
            <a:pPr lvl="1"/>
            <a:r>
              <a:rPr lang="en-US" altLang="en-US"/>
              <a:t>Clients only need an HTTP library to use the queue</a:t>
            </a:r>
          </a:p>
          <a:p>
            <a:pPr lvl="1"/>
            <a:endParaRPr lang="en-US" altLang="en-US"/>
          </a:p>
        </p:txBody>
      </p:sp>
    </p:spTree>
    <p:extLst>
      <p:ext uri="{BB962C8B-B14F-4D97-AF65-F5344CB8AC3E}">
        <p14:creationId xmlns:p14="http://schemas.microsoft.com/office/powerpoint/2010/main" val="2043259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1906" name="Rectangle 2"/>
          <p:cNvSpPr>
            <a:spLocks noGrp="1" noChangeArrowheads="1"/>
          </p:cNvSpPr>
          <p:nvPr>
            <p:ph type="title"/>
          </p:nvPr>
        </p:nvSpPr>
        <p:spPr/>
        <p:txBody>
          <a:bodyPr/>
          <a:lstStyle/>
          <a:p>
            <a:r>
              <a:rPr lang="en-US" altLang="en-US"/>
              <a:t>Improvements to Send: Return created resource</a:t>
            </a:r>
          </a:p>
        </p:txBody>
      </p:sp>
      <p:sp>
        <p:nvSpPr>
          <p:cNvPr id="4731907" name="Rectangle 3"/>
          <p:cNvSpPr>
            <a:spLocks noGrp="1" noChangeArrowheads="1"/>
          </p:cNvSpPr>
          <p:nvPr>
            <p:ph type="body" idx="1"/>
          </p:nvPr>
        </p:nvSpPr>
        <p:spPr/>
        <p:txBody>
          <a:bodyPr/>
          <a:lstStyle/>
          <a:p>
            <a:r>
              <a:rPr lang="en-US" altLang="en-US"/>
              <a:t>When creating with a POST common pattern is to redirect to the created resource</a:t>
            </a:r>
          </a:p>
          <a:p>
            <a:r>
              <a:rPr lang="en-US" altLang="en-US"/>
              <a:t>Status code 201 (Created)</a:t>
            </a:r>
          </a:p>
          <a:p>
            <a:r>
              <a:rPr lang="en-US" altLang="en-US"/>
              <a:t>Redirect to a resource representing the message</a:t>
            </a:r>
          </a:p>
          <a:p>
            <a:pPr lvl="1"/>
            <a:r>
              <a:rPr lang="en-US" altLang="en-US"/>
              <a:t>Location: /queues/myQueue/messages/3334422</a:t>
            </a:r>
          </a:p>
          <a:p>
            <a:pPr lvl="1"/>
            <a:r>
              <a:rPr lang="en-US" altLang="en-US"/>
              <a:t>Subresources of this URI could be used to find out status of message</a:t>
            </a:r>
          </a:p>
        </p:txBody>
      </p:sp>
    </p:spTree>
    <p:extLst>
      <p:ext uri="{BB962C8B-B14F-4D97-AF65-F5344CB8AC3E}">
        <p14:creationId xmlns:p14="http://schemas.microsoft.com/office/powerpoint/2010/main" val="5805415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4194" name="Rectangle 1026"/>
          <p:cNvSpPr>
            <a:spLocks noGrp="1" noChangeArrowheads="1"/>
          </p:cNvSpPr>
          <p:nvPr>
            <p:ph type="title"/>
          </p:nvPr>
        </p:nvSpPr>
        <p:spPr/>
        <p:txBody>
          <a:bodyPr/>
          <a:lstStyle/>
          <a:p>
            <a:r>
              <a:rPr lang="en-US" altLang="en-US"/>
              <a:t>Improvements to Send: Return created resource</a:t>
            </a:r>
          </a:p>
        </p:txBody>
      </p:sp>
      <p:sp>
        <p:nvSpPr>
          <p:cNvPr id="4744195" name="Text Box 1027"/>
          <p:cNvSpPr txBox="1">
            <a:spLocks noChangeArrowheads="1"/>
          </p:cNvSpPr>
          <p:nvPr/>
        </p:nvSpPr>
        <p:spPr bwMode="auto">
          <a:xfrm>
            <a:off x="381000" y="1066800"/>
            <a:ext cx="7848600"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Arial" pitchFamily="34" charset="0"/>
              </a:rPr>
              <a:t>@POST</a:t>
            </a:r>
          </a:p>
          <a:p>
            <a:r>
              <a:rPr lang="en-US" altLang="en-US" sz="1800" b="1">
                <a:solidFill>
                  <a:srgbClr val="000000"/>
                </a:solidFill>
                <a:latin typeface="Courier New" pitchFamily="49" charset="0"/>
                <a:cs typeface="Arial" pitchFamily="34" charset="0"/>
              </a:rPr>
              <a:t>public Response send(</a:t>
            </a:r>
          </a:p>
          <a:p>
            <a:r>
              <a:rPr lang="en-US" altLang="en-US" sz="1800" b="1">
                <a:solidFill>
                  <a:srgbClr val="000000"/>
                </a:solidFill>
                <a:latin typeface="Courier New" pitchFamily="49" charset="0"/>
                <a:cs typeface="Arial" pitchFamily="34" charset="0"/>
              </a:rPr>
              <a:t>           @PathParam(“name”) destination,</a:t>
            </a:r>
          </a:p>
          <a:p>
            <a:r>
              <a:rPr lang="en-US" altLang="en-US" sz="1800" b="1">
                <a:solidFill>
                  <a:srgbClr val="000000"/>
                </a:solidFill>
                <a:latin typeface="Courier New" pitchFamily="49" charset="0"/>
                <a:cs typeface="Arial" pitchFamily="34" charset="0"/>
              </a:rPr>
              <a:t>           @QueryParam(“persistent”)</a:t>
            </a:r>
          </a:p>
          <a:p>
            <a:r>
              <a:rPr lang="en-US" altLang="en-US" sz="1800" b="1">
                <a:solidFill>
                  <a:srgbClr val="000000"/>
                </a:solidFill>
                <a:latin typeface="Courier New" pitchFamily="49" charset="0"/>
                <a:cs typeface="Arial" pitchFamily="34" charset="0"/>
              </a:rPr>
              <a:t>               @DefaultValue(“true”) boolean persistent</a:t>
            </a:r>
          </a:p>
          <a:p>
            <a:r>
              <a:rPr lang="en-US" altLang="en-US" sz="1800" b="1">
                <a:solidFill>
                  <a:srgbClr val="000000"/>
                </a:solidFill>
                <a:latin typeface="Courier New" pitchFamily="49" charset="0"/>
                <a:cs typeface="Arial" pitchFamily="34" charset="0"/>
              </a:rPr>
              <a:t>           @Context HttpHeaders headers,</a:t>
            </a:r>
          </a:p>
          <a:p>
            <a:r>
              <a:rPr lang="en-US" altLang="en-US" sz="1800" b="1">
                <a:solidFill>
                  <a:srgbClr val="000000"/>
                </a:solidFill>
                <a:latin typeface="Courier New" pitchFamily="49" charset="0"/>
                <a:cs typeface="Arial" pitchFamily="34" charset="0"/>
              </a:rPr>
              <a:t>           @Context UriInfo uriInfo,</a:t>
            </a:r>
          </a:p>
          <a:p>
            <a:r>
              <a:rPr lang="en-US" altLang="en-US" sz="1800" b="1">
                <a:solidFill>
                  <a:srgbClr val="000000"/>
                </a:solidFill>
                <a:latin typeface="Courier New" pitchFamily="49" charset="0"/>
                <a:cs typeface="Arial" pitchFamily="34" charset="0"/>
              </a:rPr>
              <a:t>           InputStream body) {</a:t>
            </a:r>
          </a:p>
          <a:p>
            <a:endParaRPr lang="en-US" altLang="en-US" sz="1800" b="1">
              <a:solidFill>
                <a:srgbClr val="000000"/>
              </a:solidFill>
              <a:latin typeface="Courier New" pitchFamily="49" charset="0"/>
              <a:cs typeface="Arial" pitchFamily="34" charset="0"/>
            </a:endParaRPr>
          </a:p>
          <a:p>
            <a:r>
              <a:rPr lang="en-US" altLang="en-US" sz="1800" b="1">
                <a:solidFill>
                  <a:srgbClr val="000000"/>
                </a:solidFill>
                <a:latin typeface="Courier New" pitchFamily="49" charset="0"/>
                <a:cs typeface="Arial" pitchFamily="34" charset="0"/>
              </a:rPr>
              <a:t>      … create and post JMS message …</a:t>
            </a:r>
          </a:p>
          <a:p>
            <a:endParaRPr lang="en-US" altLang="en-US" sz="1800" b="1">
              <a:solidFill>
                <a:srgbClr val="000000"/>
              </a:solidFill>
              <a:latin typeface="Courier New" pitchFamily="49" charset="0"/>
              <a:cs typeface="Arial" pitchFamily="34" charset="0"/>
            </a:endParaRPr>
          </a:p>
          <a:p>
            <a:r>
              <a:rPr lang="en-US" altLang="en-US" sz="1800" b="1">
                <a:solidFill>
                  <a:srgbClr val="000000"/>
                </a:solidFill>
                <a:latin typeface="Courier New" pitchFamily="49" charset="0"/>
                <a:cs typeface="Arial" pitchFamily="34" charset="0"/>
              </a:rPr>
              <a:t>      URI messageUri = uriInfo.getAbsolutePathBuilder()</a:t>
            </a:r>
          </a:p>
          <a:p>
            <a:r>
              <a:rPr lang="en-US" altLang="en-US" sz="1800" b="1">
                <a:solidFill>
                  <a:srgbClr val="000000"/>
                </a:solidFill>
                <a:latin typeface="Courier New" pitchFamily="49" charset="0"/>
                <a:cs typeface="Arial" pitchFamily="34" charset="0"/>
              </a:rPr>
              <a:t>             .path(jmsMessage.getMessageID()).build();</a:t>
            </a:r>
          </a:p>
          <a:p>
            <a:endParaRPr lang="en-US" altLang="en-US" sz="1800" b="1">
              <a:solidFill>
                <a:srgbClr val="000000"/>
              </a:solidFill>
              <a:latin typeface="Courier New" pitchFamily="49" charset="0"/>
              <a:cs typeface="Arial" pitchFamily="34" charset="0"/>
            </a:endParaRPr>
          </a:p>
          <a:p>
            <a:r>
              <a:rPr lang="en-US" altLang="en-US" sz="1800" b="1">
                <a:solidFill>
                  <a:srgbClr val="000000"/>
                </a:solidFill>
                <a:latin typeface="Courier New" pitchFamily="49" charset="0"/>
                <a:cs typeface="Arial" pitchFamily="34" charset="0"/>
              </a:rPr>
              <a:t>      return Response.created(messageUri);</a:t>
            </a:r>
          </a:p>
          <a:p>
            <a:r>
              <a:rPr lang="en-US" altLang="en-US" sz="1800" b="1">
                <a:solidFill>
                  <a:srgbClr val="000000"/>
                </a:solidFill>
                <a:latin typeface="Courier New" pitchFamily="49" charset="0"/>
                <a:cs typeface="Arial" pitchFamily="34" charset="0"/>
              </a:rPr>
              <a:t>}</a:t>
            </a:r>
          </a:p>
        </p:txBody>
      </p:sp>
    </p:spTree>
    <p:extLst>
      <p:ext uri="{BB962C8B-B14F-4D97-AF65-F5344CB8AC3E}">
        <p14:creationId xmlns:p14="http://schemas.microsoft.com/office/powerpoint/2010/main" val="16867210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2930" name="Rectangle 2"/>
          <p:cNvSpPr>
            <a:spLocks noGrp="1" noChangeArrowheads="1"/>
          </p:cNvSpPr>
          <p:nvPr>
            <p:ph type="title"/>
          </p:nvPr>
        </p:nvSpPr>
        <p:spPr/>
        <p:txBody>
          <a:bodyPr/>
          <a:lstStyle/>
          <a:p>
            <a:r>
              <a:rPr lang="en-US" altLang="en-US"/>
              <a:t>Improvements to Send: PUT instead of POST</a:t>
            </a:r>
          </a:p>
        </p:txBody>
      </p:sp>
      <p:sp>
        <p:nvSpPr>
          <p:cNvPr id="4732931" name="Rectangle 3"/>
          <p:cNvSpPr>
            <a:spLocks noGrp="1" noChangeArrowheads="1"/>
          </p:cNvSpPr>
          <p:nvPr>
            <p:ph type="body" idx="1"/>
          </p:nvPr>
        </p:nvSpPr>
        <p:spPr/>
        <p:txBody>
          <a:bodyPr/>
          <a:lstStyle/>
          <a:p>
            <a:r>
              <a:rPr lang="en-US" altLang="en-US"/>
              <a:t>What happens if there is a network failure during a client send of a message?</a:t>
            </a:r>
          </a:p>
          <a:p>
            <a:pPr lvl="1"/>
            <a:r>
              <a:rPr lang="en-US" altLang="en-US"/>
              <a:t>Client doesn’t know if message successfully posted or not</a:t>
            </a:r>
          </a:p>
          <a:p>
            <a:pPr lvl="1"/>
            <a:r>
              <a:rPr lang="en-US" altLang="en-US"/>
              <a:t>It may up sending a duplicate message</a:t>
            </a:r>
          </a:p>
          <a:p>
            <a:pPr lvl="1"/>
            <a:r>
              <a:rPr lang="en-US" altLang="en-US"/>
              <a:t>POST is not idempotent</a:t>
            </a:r>
          </a:p>
          <a:p>
            <a:r>
              <a:rPr lang="en-US" altLang="en-US"/>
              <a:t>Lets use PUT</a:t>
            </a:r>
          </a:p>
          <a:p>
            <a:pPr lvl="1"/>
            <a:r>
              <a:rPr lang="en-US" altLang="en-US"/>
              <a:t>Client generates unique message id</a:t>
            </a:r>
          </a:p>
          <a:p>
            <a:pPr lvl="1"/>
            <a:r>
              <a:rPr lang="en-US" altLang="en-US"/>
              <a:t>PUT /queues/{name}/messages/{message-id}</a:t>
            </a:r>
          </a:p>
          <a:p>
            <a:pPr lvl="1"/>
            <a:r>
              <a:rPr lang="en-US" altLang="en-US"/>
              <a:t>If a failure during PUT, resend</a:t>
            </a:r>
          </a:p>
          <a:p>
            <a:pPr lvl="1"/>
            <a:r>
              <a:rPr lang="en-US" altLang="en-US"/>
              <a:t>If message of that ID already there, no worries</a:t>
            </a:r>
          </a:p>
          <a:p>
            <a:pPr lvl="1"/>
            <a:endParaRPr lang="en-US" altLang="en-US"/>
          </a:p>
        </p:txBody>
      </p:sp>
    </p:spTree>
    <p:extLst>
      <p:ext uri="{BB962C8B-B14F-4D97-AF65-F5344CB8AC3E}">
        <p14:creationId xmlns:p14="http://schemas.microsoft.com/office/powerpoint/2010/main" val="42940688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3954" name="Rectangle 2"/>
          <p:cNvSpPr>
            <a:spLocks noGrp="1" noChangeArrowheads="1"/>
          </p:cNvSpPr>
          <p:nvPr>
            <p:ph type="title"/>
          </p:nvPr>
        </p:nvSpPr>
        <p:spPr/>
        <p:txBody>
          <a:bodyPr/>
          <a:lstStyle/>
          <a:p>
            <a:r>
              <a:rPr lang="en-US" altLang="en-US"/>
              <a:t>GET not Appropriate</a:t>
            </a:r>
          </a:p>
        </p:txBody>
      </p:sp>
      <p:sp>
        <p:nvSpPr>
          <p:cNvPr id="4733955" name="Rectangle 3"/>
          <p:cNvSpPr>
            <a:spLocks noGrp="1" noChangeArrowheads="1"/>
          </p:cNvSpPr>
          <p:nvPr>
            <p:ph type="body" idx="1"/>
          </p:nvPr>
        </p:nvSpPr>
        <p:spPr/>
        <p:txBody>
          <a:bodyPr/>
          <a:lstStyle/>
          <a:p>
            <a:r>
              <a:rPr lang="en-US" altLang="en-US"/>
              <a:t>HTTP 1.1 specification says GET is idempotent</a:t>
            </a:r>
          </a:p>
          <a:p>
            <a:pPr lvl="1"/>
            <a:r>
              <a:rPr lang="en-US" altLang="en-US"/>
              <a:t>Receiving messages with GET is not idempotent </a:t>
            </a:r>
          </a:p>
          <a:p>
            <a:pPr lvl="1"/>
            <a:r>
              <a:rPr lang="en-US" altLang="en-US"/>
              <a:t>It is changing the state of the resource</a:t>
            </a:r>
          </a:p>
          <a:p>
            <a:pPr lvl="1"/>
            <a:r>
              <a:rPr lang="en-US" altLang="en-US"/>
              <a:t>It is reading a message, but also consuming the queue</a:t>
            </a:r>
          </a:p>
          <a:p>
            <a:r>
              <a:rPr lang="en-US" altLang="en-US"/>
              <a:t>Use POST for receiving</a:t>
            </a:r>
          </a:p>
        </p:txBody>
      </p:sp>
    </p:spTree>
    <p:extLst>
      <p:ext uri="{BB962C8B-B14F-4D97-AF65-F5344CB8AC3E}">
        <p14:creationId xmlns:p14="http://schemas.microsoft.com/office/powerpoint/2010/main" val="17425891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7266" name="Rectangle 2"/>
          <p:cNvSpPr>
            <a:spLocks noGrp="1" noChangeArrowheads="1"/>
          </p:cNvSpPr>
          <p:nvPr>
            <p:ph type="title"/>
          </p:nvPr>
        </p:nvSpPr>
        <p:spPr/>
        <p:txBody>
          <a:bodyPr/>
          <a:lstStyle/>
          <a:p>
            <a:r>
              <a:rPr lang="en-US" altLang="en-US"/>
              <a:t>GET not Appropriate</a:t>
            </a:r>
          </a:p>
        </p:txBody>
      </p:sp>
      <p:sp>
        <p:nvSpPr>
          <p:cNvPr id="4747267" name="Rectangle 3"/>
          <p:cNvSpPr>
            <a:spLocks noGrp="1" noChangeArrowheads="1"/>
          </p:cNvSpPr>
          <p:nvPr>
            <p:ph type="body" idx="1"/>
          </p:nvPr>
        </p:nvSpPr>
        <p:spPr/>
        <p:txBody>
          <a:bodyPr/>
          <a:lstStyle/>
          <a:p>
            <a:r>
              <a:rPr lang="en-US" altLang="en-US"/>
              <a:t>Problem, we are already are using POST for this resource</a:t>
            </a:r>
          </a:p>
          <a:p>
            <a:r>
              <a:rPr lang="en-US" altLang="en-US"/>
              <a:t>Overload it?</a:t>
            </a:r>
          </a:p>
          <a:p>
            <a:pPr lvl="1"/>
            <a:r>
              <a:rPr lang="en-US" altLang="en-US"/>
              <a:t>POST /queues/{name}?action=[send|receive]</a:t>
            </a:r>
          </a:p>
          <a:p>
            <a:pPr lvl="1"/>
            <a:r>
              <a:rPr lang="en-US" altLang="en-US"/>
              <a:t>Ugly, it’s a mini RPC</a:t>
            </a:r>
          </a:p>
          <a:p>
            <a:pPr lvl="1"/>
            <a:r>
              <a:rPr lang="en-US" altLang="en-US"/>
              <a:t>Doesn’t map well to JAX-RS anyways</a:t>
            </a:r>
          </a:p>
          <a:p>
            <a:r>
              <a:rPr lang="en-US" altLang="en-US"/>
              <a:t>When in doubt, create a resource</a:t>
            </a:r>
          </a:p>
          <a:p>
            <a:pPr lvl="1"/>
            <a:r>
              <a:rPr lang="en-US" altLang="en-US"/>
              <a:t>POST /queues/{name}/receiving</a:t>
            </a:r>
          </a:p>
        </p:txBody>
      </p:sp>
    </p:spTree>
    <p:extLst>
      <p:ext uri="{BB962C8B-B14F-4D97-AF65-F5344CB8AC3E}">
        <p14:creationId xmlns:p14="http://schemas.microsoft.com/office/powerpoint/2010/main" val="40078409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6242" name="Rectangle 2"/>
          <p:cNvSpPr>
            <a:spLocks noGrp="1" noChangeArrowheads="1"/>
          </p:cNvSpPr>
          <p:nvPr>
            <p:ph type="title"/>
          </p:nvPr>
        </p:nvSpPr>
        <p:spPr/>
        <p:txBody>
          <a:bodyPr/>
          <a:lstStyle/>
          <a:p>
            <a:r>
              <a:rPr lang="en-US" altLang="en-US"/>
              <a:t>Receiver gets message URI</a:t>
            </a:r>
          </a:p>
        </p:txBody>
      </p:sp>
      <p:sp>
        <p:nvSpPr>
          <p:cNvPr id="4746243" name="Rectangle 3"/>
          <p:cNvSpPr>
            <a:spLocks noGrp="1" noChangeArrowheads="1"/>
          </p:cNvSpPr>
          <p:nvPr>
            <p:ph type="body" idx="1"/>
          </p:nvPr>
        </p:nvSpPr>
        <p:spPr/>
        <p:txBody>
          <a:bodyPr/>
          <a:lstStyle/>
          <a:p>
            <a:r>
              <a:rPr lang="en-US" altLang="en-US"/>
              <a:t>Same idea as when sender get message URI</a:t>
            </a:r>
          </a:p>
          <a:p>
            <a:r>
              <a:rPr lang="en-US" altLang="en-US"/>
              <a:t>Response code 200 (OK)</a:t>
            </a:r>
          </a:p>
          <a:p>
            <a:r>
              <a:rPr lang="en-US" altLang="en-US"/>
              <a:t>Response header CONTENT-LOCATION</a:t>
            </a:r>
          </a:p>
          <a:p>
            <a:pPr lvl="1"/>
            <a:r>
              <a:rPr lang="en-US" altLang="en-US"/>
              <a:t>Means request processed ok, but here’s a URI you can use</a:t>
            </a:r>
          </a:p>
          <a:p>
            <a:pPr lvl="1"/>
            <a:r>
              <a:rPr lang="en-US" altLang="en-US"/>
              <a:t>Content-Location: /queues/myQueue/messages/3334422</a:t>
            </a:r>
          </a:p>
          <a:p>
            <a:pPr lvl="1"/>
            <a:r>
              <a:rPr lang="en-US" altLang="en-US"/>
              <a:t>Can use URI to log bad messages</a:t>
            </a:r>
          </a:p>
          <a:p>
            <a:pPr lvl="1"/>
            <a:r>
              <a:rPr lang="en-US" altLang="en-US"/>
              <a:t>Can use URI to report bad messages</a:t>
            </a:r>
          </a:p>
        </p:txBody>
      </p:sp>
    </p:spTree>
    <p:extLst>
      <p:ext uri="{BB962C8B-B14F-4D97-AF65-F5344CB8AC3E}">
        <p14:creationId xmlns:p14="http://schemas.microsoft.com/office/powerpoint/2010/main" val="2021780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DA12BD-74A4-40A3-96F6-15E0D9D00A7E}" type="slidenum">
              <a:rPr lang="en-US" smtClean="0"/>
              <a:pPr>
                <a:defRPr/>
              </a:pPr>
              <a:t>7</a:t>
            </a:fld>
            <a:endParaRPr lang="en-US"/>
          </a:p>
        </p:txBody>
      </p:sp>
      <p:sp>
        <p:nvSpPr>
          <p:cNvPr id="4" name="Title 3"/>
          <p:cNvSpPr>
            <a:spLocks noGrp="1"/>
          </p:cNvSpPr>
          <p:nvPr>
            <p:ph type="title"/>
          </p:nvPr>
        </p:nvSpPr>
        <p:spPr/>
        <p:txBody>
          <a:bodyPr>
            <a:normAutofit/>
          </a:bodyPr>
          <a:lstStyle/>
          <a:p>
            <a:r>
              <a:rPr lang="en-US" dirty="0" smtClean="0"/>
              <a:t>REST </a:t>
            </a:r>
            <a:r>
              <a:rPr lang="en-US" dirty="0"/>
              <a:t>Data </a:t>
            </a:r>
            <a:r>
              <a:rPr lang="en-US" dirty="0" smtClean="0"/>
              <a:t>Elements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12784844"/>
              </p:ext>
            </p:extLst>
          </p:nvPr>
        </p:nvGraphicFramePr>
        <p:xfrm>
          <a:off x="609600" y="1447800"/>
          <a:ext cx="7086600" cy="3403600"/>
        </p:xfrm>
        <a:graphic>
          <a:graphicData uri="http://schemas.openxmlformats.org/drawingml/2006/table">
            <a:tbl>
              <a:tblPr firstRow="1" bandRow="1">
                <a:tableStyleId>{5C22544A-7EE6-4342-B048-85BDC9FD1C3A}</a:tableStyleId>
              </a:tblPr>
              <a:tblGrid>
                <a:gridCol w="2590800"/>
                <a:gridCol w="4495800"/>
              </a:tblGrid>
              <a:tr h="370840">
                <a:tc>
                  <a:txBody>
                    <a:bodyPr/>
                    <a:lstStyle/>
                    <a:p>
                      <a:r>
                        <a:rPr lang="en-US" dirty="0" smtClean="0"/>
                        <a:t>Data Element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Modern</a:t>
                      </a:r>
                      <a:r>
                        <a:rPr lang="en-US" baseline="0" dirty="0" smtClean="0"/>
                        <a:t> </a:t>
                      </a:r>
                      <a:r>
                        <a:rPr lang="en-US" dirty="0" smtClean="0"/>
                        <a:t>Web Examples</a:t>
                      </a:r>
                    </a:p>
                  </a:txBody>
                  <a:tcPr/>
                </a:tc>
              </a:tr>
              <a:tr h="370840">
                <a:tc>
                  <a:txBody>
                    <a:bodyPr/>
                    <a:lstStyle/>
                    <a:p>
                      <a:r>
                        <a:rPr lang="en-US" dirty="0" smtClean="0"/>
                        <a:t>resource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intended conceptual target of a hypertext reference</a:t>
                      </a:r>
                    </a:p>
                  </a:txBody>
                  <a:tcPr/>
                </a:tc>
              </a:tr>
              <a:tr h="370840">
                <a:tc>
                  <a:txBody>
                    <a:bodyPr/>
                    <a:lstStyle/>
                    <a:p>
                      <a:r>
                        <a:rPr lang="en-US" dirty="0" smtClean="0"/>
                        <a:t>resource identifier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URL, URN</a:t>
                      </a:r>
                    </a:p>
                  </a:txBody>
                  <a:tcPr/>
                </a:tc>
              </a:tr>
              <a:tr h="370840">
                <a:tc>
                  <a:txBody>
                    <a:bodyPr/>
                    <a:lstStyle/>
                    <a:p>
                      <a:r>
                        <a:rPr lang="en-US" dirty="0" smtClean="0"/>
                        <a:t>representation data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HTML document, JPEG image</a:t>
                      </a:r>
                    </a:p>
                  </a:txBody>
                  <a:tcPr/>
                </a:tc>
              </a:tr>
              <a:tr h="370840">
                <a:tc>
                  <a:txBody>
                    <a:bodyPr/>
                    <a:lstStyle/>
                    <a:p>
                      <a:r>
                        <a:rPr lang="en-US" dirty="0" smtClean="0"/>
                        <a:t>representation metadata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media type, last-modified time</a:t>
                      </a:r>
                    </a:p>
                    <a:p>
                      <a:endParaRPr lang="en-US" dirty="0"/>
                    </a:p>
                  </a:txBody>
                  <a:tcPr/>
                </a:tc>
              </a:tr>
              <a:tr h="370840">
                <a:tc>
                  <a:txBody>
                    <a:bodyPr/>
                    <a:lstStyle/>
                    <a:p>
                      <a:r>
                        <a:rPr lang="en-US" dirty="0" smtClean="0"/>
                        <a:t>resource metadata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link, alternates, vary</a:t>
                      </a:r>
                    </a:p>
                    <a:p>
                      <a:endParaRPr lang="en-US" dirty="0"/>
                    </a:p>
                  </a:txBody>
                  <a:tcPr/>
                </a:tc>
              </a:tr>
              <a:tr h="370840">
                <a:tc>
                  <a:txBody>
                    <a:bodyPr/>
                    <a:lstStyle/>
                    <a:p>
                      <a:r>
                        <a:rPr lang="en-US" dirty="0" smtClean="0"/>
                        <a:t>control data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if-modified-since, cache-control</a:t>
                      </a:r>
                    </a:p>
                  </a:txBody>
                  <a:tcPr/>
                </a:tc>
              </a:tr>
            </a:tbl>
          </a:graphicData>
        </a:graphic>
      </p:graphicFrame>
      <p:sp>
        <p:nvSpPr>
          <p:cNvPr id="7" name="TextBox 6"/>
          <p:cNvSpPr txBox="1"/>
          <p:nvPr/>
        </p:nvSpPr>
        <p:spPr>
          <a:xfrm>
            <a:off x="2438400" y="5715531"/>
            <a:ext cx="5700600" cy="261610"/>
          </a:xfrm>
          <a:prstGeom prst="rect">
            <a:avLst/>
          </a:prstGeom>
          <a:noFill/>
        </p:spPr>
        <p:txBody>
          <a:bodyPr wrap="none" rtlCol="0">
            <a:spAutoFit/>
          </a:bodyPr>
          <a:lstStyle/>
          <a:p>
            <a:r>
              <a:rPr lang="en-US" sz="1100" i="1" dirty="0"/>
              <a:t>Source : http://www.ics.uci.edu/~fielding/pubs/dissertation/rest_arch_style.htm#sec_5_2 </a:t>
            </a:r>
          </a:p>
        </p:txBody>
      </p:sp>
    </p:spTree>
    <p:extLst>
      <p:ext uri="{BB962C8B-B14F-4D97-AF65-F5344CB8AC3E}">
        <p14:creationId xmlns:p14="http://schemas.microsoft.com/office/powerpoint/2010/main" val="23060814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4978" name="Rectangle 2"/>
          <p:cNvSpPr>
            <a:spLocks noGrp="1" noChangeArrowheads="1"/>
          </p:cNvSpPr>
          <p:nvPr>
            <p:ph type="title"/>
          </p:nvPr>
        </p:nvSpPr>
        <p:spPr/>
        <p:txBody>
          <a:bodyPr>
            <a:normAutofit fontScale="90000"/>
          </a:bodyPr>
          <a:lstStyle/>
          <a:p>
            <a:r>
              <a:rPr lang="en-US" altLang="en-US"/>
              <a:t>One JAX-RS class not good design</a:t>
            </a:r>
          </a:p>
        </p:txBody>
      </p:sp>
      <p:sp>
        <p:nvSpPr>
          <p:cNvPr id="4734979" name="Rectangle 3"/>
          <p:cNvSpPr>
            <a:spLocks noGrp="1" noChangeArrowheads="1"/>
          </p:cNvSpPr>
          <p:nvPr>
            <p:ph type="body" idx="1"/>
          </p:nvPr>
        </p:nvSpPr>
        <p:spPr/>
        <p:txBody>
          <a:bodyPr/>
          <a:lstStyle/>
          <a:p>
            <a:r>
              <a:rPr lang="en-US" altLang="en-US"/>
              <a:t>Finding JMS ConnectionFactory and Destination not portable</a:t>
            </a:r>
          </a:p>
          <a:p>
            <a:r>
              <a:rPr lang="en-US" altLang="en-US"/>
              <a:t>Separate finding the Destination from sending/receiving</a:t>
            </a:r>
          </a:p>
          <a:p>
            <a:r>
              <a:rPr lang="en-US" altLang="en-US"/>
              <a:t>JAX-RS allows this through Subresources and Subresource Locators</a:t>
            </a:r>
          </a:p>
          <a:p>
            <a:pPr lvl="1"/>
            <a:r>
              <a:rPr lang="en-US" altLang="en-US"/>
              <a:t>One object processes part of the request</a:t>
            </a:r>
          </a:p>
          <a:p>
            <a:pPr lvl="1"/>
            <a:r>
              <a:rPr lang="en-US" altLang="en-US"/>
              <a:t>Another object finishes the request</a:t>
            </a:r>
          </a:p>
          <a:p>
            <a:endParaRPr lang="en-US" altLang="en-US"/>
          </a:p>
        </p:txBody>
      </p:sp>
    </p:spTree>
    <p:extLst>
      <p:ext uri="{BB962C8B-B14F-4D97-AF65-F5344CB8AC3E}">
        <p14:creationId xmlns:p14="http://schemas.microsoft.com/office/powerpoint/2010/main" val="29745336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8290" name="Rectangle 2"/>
          <p:cNvSpPr>
            <a:spLocks noGrp="1" noChangeArrowheads="1"/>
          </p:cNvSpPr>
          <p:nvPr>
            <p:ph type="title"/>
          </p:nvPr>
        </p:nvSpPr>
        <p:spPr/>
        <p:txBody>
          <a:bodyPr/>
          <a:lstStyle/>
          <a:p>
            <a:r>
              <a:rPr lang="en-US" altLang="en-US"/>
              <a:t>JAX-RS Implementation</a:t>
            </a:r>
          </a:p>
        </p:txBody>
      </p:sp>
      <p:sp>
        <p:nvSpPr>
          <p:cNvPr id="4748291" name="Text Box 3"/>
          <p:cNvSpPr txBox="1">
            <a:spLocks noChangeArrowheads="1"/>
          </p:cNvSpPr>
          <p:nvPr/>
        </p:nvSpPr>
        <p:spPr bwMode="auto">
          <a:xfrm>
            <a:off x="381000" y="822325"/>
            <a:ext cx="7848600" cy="585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pitchFamily="18" charset="0"/>
              </a:defRPr>
            </a:lvl9pPr>
          </a:lstStyle>
          <a:p>
            <a:r>
              <a:rPr lang="en-US" altLang="en-US" sz="1800" b="1">
                <a:solidFill>
                  <a:srgbClr val="000000"/>
                </a:solidFill>
                <a:latin typeface="Courier New" pitchFamily="49" charset="0"/>
                <a:cs typeface="Arial" pitchFamily="34" charset="0"/>
              </a:rPr>
              <a:t>@Path(“/queues”)</a:t>
            </a:r>
          </a:p>
          <a:p>
            <a:r>
              <a:rPr lang="en-US" altLang="en-US" sz="1800" b="1">
                <a:solidFill>
                  <a:srgbClr val="000000"/>
                </a:solidFill>
                <a:latin typeface="Courier New" pitchFamily="49" charset="0"/>
                <a:cs typeface="Arial" pitchFamily="34" charset="0"/>
              </a:rPr>
              <a:t>public class JBossDestinationLocator {</a:t>
            </a:r>
          </a:p>
          <a:p>
            <a:endParaRPr lang="en-US" altLang="en-US" sz="1800" b="1">
              <a:solidFill>
                <a:srgbClr val="000000"/>
              </a:solidFill>
              <a:latin typeface="Courier New" pitchFamily="49" charset="0"/>
              <a:cs typeface="Arial" pitchFamily="34" charset="0"/>
            </a:endParaRPr>
          </a:p>
          <a:p>
            <a:r>
              <a:rPr lang="en-US" altLang="en-US" sz="1800" b="1">
                <a:solidFill>
                  <a:srgbClr val="000000"/>
                </a:solidFill>
                <a:latin typeface="Courier New" pitchFamily="49" charset="0"/>
                <a:cs typeface="Arial" pitchFamily="34" charset="0"/>
              </a:rPr>
              <a:t>   @Path(“/{name}”)</a:t>
            </a:r>
          </a:p>
          <a:p>
            <a:r>
              <a:rPr lang="en-US" altLang="en-US" sz="1800" b="1">
                <a:solidFill>
                  <a:srgbClr val="000000"/>
                </a:solidFill>
                <a:latin typeface="Courier New" pitchFamily="49" charset="0"/>
                <a:cs typeface="Arial" pitchFamily="34" charset="0"/>
              </a:rPr>
              <a:t>   public QueueService findDestination(</a:t>
            </a:r>
          </a:p>
          <a:p>
            <a:r>
              <a:rPr lang="en-US" altLang="en-US" sz="1800" b="1">
                <a:solidFill>
                  <a:srgbClr val="000000"/>
                </a:solidFill>
                <a:latin typeface="Courier New" pitchFamily="49" charset="0"/>
                <a:cs typeface="Arial" pitchFamily="34" charset="0"/>
              </a:rPr>
              <a:t>              @PathParam(“name”) String name) {</a:t>
            </a:r>
          </a:p>
          <a:p>
            <a:r>
              <a:rPr lang="en-US" altLang="en-US" sz="1800" b="1">
                <a:solidFill>
                  <a:srgbClr val="000000"/>
                </a:solidFill>
                <a:latin typeface="Courier New" pitchFamily="49" charset="0"/>
                <a:cs typeface="Arial" pitchFamily="34" charset="0"/>
              </a:rPr>
              <a:t>       Destination destination = … find it …;</a:t>
            </a:r>
          </a:p>
          <a:p>
            <a:r>
              <a:rPr lang="en-US" altLang="en-US" sz="1800" b="1">
                <a:solidFill>
                  <a:srgbClr val="000000"/>
                </a:solidFill>
                <a:latin typeface="Courier New" pitchFamily="49" charset="0"/>
                <a:cs typeface="Arial" pitchFamily="34" charset="0"/>
              </a:rPr>
              <a:t>       return new QueueService(destination);</a:t>
            </a:r>
          </a:p>
          <a:p>
            <a:r>
              <a:rPr lang="en-US" altLang="en-US" sz="1800" b="1">
                <a:solidFill>
                  <a:srgbClr val="000000"/>
                </a:solidFill>
                <a:latin typeface="Courier New" pitchFamily="49" charset="0"/>
                <a:cs typeface="Arial" pitchFamily="34" charset="0"/>
              </a:rPr>
              <a:t>   }</a:t>
            </a:r>
          </a:p>
          <a:p>
            <a:r>
              <a:rPr lang="en-US" altLang="en-US" sz="1800" b="1">
                <a:solidFill>
                  <a:srgbClr val="000000"/>
                </a:solidFill>
                <a:latin typeface="Courier New" pitchFamily="49" charset="0"/>
                <a:cs typeface="Arial" pitchFamily="34" charset="0"/>
              </a:rPr>
              <a:t>}</a:t>
            </a:r>
          </a:p>
          <a:p>
            <a:endParaRPr lang="en-US" altLang="en-US" sz="1800" b="1">
              <a:solidFill>
                <a:srgbClr val="000000"/>
              </a:solidFill>
              <a:latin typeface="Courier New" pitchFamily="49" charset="0"/>
              <a:cs typeface="Arial" pitchFamily="34" charset="0"/>
            </a:endParaRPr>
          </a:p>
          <a:p>
            <a:r>
              <a:rPr lang="en-US" altLang="en-US" sz="1800" b="1">
                <a:solidFill>
                  <a:srgbClr val="000000"/>
                </a:solidFill>
                <a:latin typeface="Courier New" pitchFamily="49" charset="0"/>
                <a:cs typeface="Arial" pitchFamily="34" charset="0"/>
              </a:rPr>
              <a:t>public class QueueService {</a:t>
            </a:r>
          </a:p>
          <a:p>
            <a:r>
              <a:rPr lang="en-US" altLang="en-US" sz="1800" b="1">
                <a:solidFill>
                  <a:srgbClr val="000000"/>
                </a:solidFill>
                <a:latin typeface="Courier New" pitchFamily="49" charset="0"/>
                <a:cs typeface="Arial" pitchFamily="34" charset="0"/>
              </a:rPr>
              <a:t>   public QueueService(Destination dest) {…}</a:t>
            </a:r>
          </a:p>
          <a:p>
            <a:endParaRPr lang="en-US" altLang="en-US" sz="1800" b="1">
              <a:solidFill>
                <a:srgbClr val="000000"/>
              </a:solidFill>
              <a:latin typeface="Courier New" pitchFamily="49" charset="0"/>
              <a:cs typeface="Arial" pitchFamily="34" charset="0"/>
            </a:endParaRPr>
          </a:p>
          <a:p>
            <a:r>
              <a:rPr lang="en-US" altLang="en-US" sz="1800" b="1">
                <a:solidFill>
                  <a:srgbClr val="000000"/>
                </a:solidFill>
                <a:latin typeface="Courier New" pitchFamily="49" charset="0"/>
                <a:cs typeface="Arial" pitchFamily="34" charset="0"/>
              </a:rPr>
              <a:t>   @POST</a:t>
            </a:r>
          </a:p>
          <a:p>
            <a:r>
              <a:rPr lang="en-US" altLang="en-US" sz="1800" b="1">
                <a:solidFill>
                  <a:srgbClr val="000000"/>
                </a:solidFill>
                <a:latin typeface="Courier New" pitchFamily="49" charset="0"/>
                <a:cs typeface="Arial" pitchFamily="34" charset="0"/>
              </a:rPr>
              <a:t>   public void send(…) {}</a:t>
            </a:r>
          </a:p>
          <a:p>
            <a:endParaRPr lang="en-US" altLang="en-US" sz="1800" b="1">
              <a:solidFill>
                <a:srgbClr val="000000"/>
              </a:solidFill>
              <a:latin typeface="Courier New" pitchFamily="49" charset="0"/>
              <a:cs typeface="Arial" pitchFamily="34" charset="0"/>
            </a:endParaRPr>
          </a:p>
          <a:p>
            <a:r>
              <a:rPr lang="en-US" altLang="en-US" sz="1800" b="1">
                <a:solidFill>
                  <a:srgbClr val="000000"/>
                </a:solidFill>
                <a:latin typeface="Courier New" pitchFamily="49" charset="0"/>
                <a:cs typeface="Arial" pitchFamily="34" charset="0"/>
              </a:rPr>
              <a:t>   @Post</a:t>
            </a:r>
          </a:p>
          <a:p>
            <a:r>
              <a:rPr lang="en-US" altLang="en-US" sz="1800" b="1">
                <a:solidFill>
                  <a:srgbClr val="000000"/>
                </a:solidFill>
                <a:latin typeface="Courier New" pitchFamily="49" charset="0"/>
                <a:cs typeface="Arial" pitchFamily="34" charset="0"/>
              </a:rPr>
              <a:t>   @Path(“/receiving”)</a:t>
            </a:r>
          </a:p>
          <a:p>
            <a:r>
              <a:rPr lang="en-US" altLang="en-US" sz="1800" b="1">
                <a:solidFill>
                  <a:srgbClr val="000000"/>
                </a:solidFill>
                <a:latin typeface="Courier New" pitchFamily="49" charset="0"/>
                <a:cs typeface="Arial" pitchFamily="34" charset="0"/>
              </a:rPr>
              <a:t>   public Response receive(…) {…}</a:t>
            </a:r>
          </a:p>
          <a:p>
            <a:r>
              <a:rPr lang="en-US" altLang="en-US" sz="1800" b="1">
                <a:solidFill>
                  <a:srgbClr val="000000"/>
                </a:solidFill>
                <a:latin typeface="Courier New" pitchFamily="49" charset="0"/>
                <a:cs typeface="Arial" pitchFamily="34" charset="0"/>
              </a:rPr>
              <a:t>}</a:t>
            </a:r>
          </a:p>
        </p:txBody>
      </p:sp>
    </p:spTree>
    <p:extLst>
      <p:ext uri="{BB962C8B-B14F-4D97-AF65-F5344CB8AC3E}">
        <p14:creationId xmlns:p14="http://schemas.microsoft.com/office/powerpoint/2010/main" val="42200398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6002" name="Rectangle 2"/>
          <p:cNvSpPr>
            <a:spLocks noGrp="1" noChangeArrowheads="1"/>
          </p:cNvSpPr>
          <p:nvPr>
            <p:ph type="title"/>
          </p:nvPr>
        </p:nvSpPr>
        <p:spPr/>
        <p:txBody>
          <a:bodyPr/>
          <a:lstStyle/>
          <a:p>
            <a:r>
              <a:rPr lang="en-US" altLang="en-US"/>
              <a:t>JBoss RESTEasy</a:t>
            </a:r>
          </a:p>
        </p:txBody>
      </p:sp>
      <p:sp>
        <p:nvSpPr>
          <p:cNvPr id="4736003" name="Rectangle 3"/>
          <p:cNvSpPr>
            <a:spLocks noGrp="1" noChangeArrowheads="1"/>
          </p:cNvSpPr>
          <p:nvPr>
            <p:ph type="body" idx="1"/>
          </p:nvPr>
        </p:nvSpPr>
        <p:spPr/>
        <p:txBody>
          <a:bodyPr>
            <a:normAutofit fontScale="92500" lnSpcReduction="20000"/>
          </a:bodyPr>
          <a:lstStyle/>
          <a:p>
            <a:pPr>
              <a:lnSpc>
                <a:spcPct val="90000"/>
              </a:lnSpc>
            </a:pPr>
            <a:r>
              <a:rPr lang="en-US" altLang="en-US">
                <a:hlinkClick r:id="rId3"/>
              </a:rPr>
              <a:t>http://resteasy.sf.net</a:t>
            </a:r>
            <a:endParaRPr lang="en-US" altLang="en-US"/>
          </a:p>
          <a:p>
            <a:pPr>
              <a:lnSpc>
                <a:spcPct val="90000"/>
              </a:lnSpc>
            </a:pPr>
            <a:endParaRPr lang="en-US" altLang="en-US"/>
          </a:p>
          <a:p>
            <a:pPr>
              <a:lnSpc>
                <a:spcPct val="90000"/>
              </a:lnSpc>
            </a:pPr>
            <a:r>
              <a:rPr lang="en-US" altLang="en-US"/>
              <a:t>Portable JAX-RS implementation</a:t>
            </a:r>
          </a:p>
          <a:p>
            <a:pPr lvl="1">
              <a:lnSpc>
                <a:spcPct val="90000"/>
              </a:lnSpc>
            </a:pPr>
            <a:r>
              <a:rPr lang="en-US" altLang="en-US"/>
              <a:t>Any app server or servlet engine</a:t>
            </a:r>
          </a:p>
          <a:p>
            <a:pPr>
              <a:lnSpc>
                <a:spcPct val="90000"/>
              </a:lnSpc>
            </a:pPr>
            <a:r>
              <a:rPr lang="en-US" altLang="en-US"/>
              <a:t>Embeddable</a:t>
            </a:r>
          </a:p>
          <a:p>
            <a:pPr lvl="1">
              <a:lnSpc>
                <a:spcPct val="90000"/>
              </a:lnSpc>
            </a:pPr>
            <a:r>
              <a:rPr lang="en-US" altLang="en-US"/>
              <a:t>In SE environments</a:t>
            </a:r>
          </a:p>
          <a:p>
            <a:pPr lvl="1">
              <a:lnSpc>
                <a:spcPct val="90000"/>
              </a:lnSpc>
            </a:pPr>
            <a:r>
              <a:rPr lang="en-US" altLang="en-US"/>
              <a:t>In unit testing</a:t>
            </a:r>
          </a:p>
          <a:p>
            <a:pPr>
              <a:lnSpc>
                <a:spcPct val="90000"/>
              </a:lnSpc>
            </a:pPr>
            <a:r>
              <a:rPr lang="en-US" altLang="en-US"/>
              <a:t>Spring and EJB integration</a:t>
            </a:r>
          </a:p>
          <a:p>
            <a:pPr>
              <a:lnSpc>
                <a:spcPct val="90000"/>
              </a:lnSpc>
            </a:pPr>
            <a:r>
              <a:rPr lang="en-US" altLang="en-US"/>
              <a:t>Client framework</a:t>
            </a:r>
          </a:p>
          <a:p>
            <a:pPr lvl="1">
              <a:lnSpc>
                <a:spcPct val="90000"/>
              </a:lnSpc>
            </a:pPr>
            <a:r>
              <a:rPr lang="en-US" altLang="en-US"/>
              <a:t>Re-use JAX-RS annotations on client consumable interface</a:t>
            </a:r>
          </a:p>
          <a:p>
            <a:pPr>
              <a:lnSpc>
                <a:spcPct val="90000"/>
              </a:lnSpc>
            </a:pPr>
            <a:r>
              <a:rPr lang="en-US" altLang="en-US"/>
              <a:t>Coming soon!</a:t>
            </a:r>
          </a:p>
          <a:p>
            <a:pPr lvl="1">
              <a:lnSpc>
                <a:spcPct val="90000"/>
              </a:lnSpc>
            </a:pPr>
            <a:r>
              <a:rPr lang="en-US" altLang="en-US"/>
              <a:t>Asynchronous HTTP (COMET-like apis)</a:t>
            </a:r>
          </a:p>
          <a:p>
            <a:pPr lvl="1">
              <a:lnSpc>
                <a:spcPct val="90000"/>
              </a:lnSpc>
            </a:pPr>
            <a:r>
              <a:rPr lang="en-US" altLang="en-US"/>
              <a:t>Asynchronous JAX-RS messaging</a:t>
            </a:r>
          </a:p>
          <a:p>
            <a:pPr lvl="1">
              <a:lnSpc>
                <a:spcPct val="90000"/>
              </a:lnSpc>
            </a:pPr>
            <a:endParaRPr lang="en-US" altLang="en-US"/>
          </a:p>
          <a:p>
            <a:pPr lvl="1">
              <a:lnSpc>
                <a:spcPct val="90000"/>
              </a:lnSpc>
            </a:pPr>
            <a:endParaRPr lang="en-US" altLang="en-US"/>
          </a:p>
        </p:txBody>
      </p:sp>
    </p:spTree>
    <p:extLst>
      <p:ext uri="{BB962C8B-B14F-4D97-AF65-F5344CB8AC3E}">
        <p14:creationId xmlns:p14="http://schemas.microsoft.com/office/powerpoint/2010/main" val="40749815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9074" name="Rectangle 2"/>
          <p:cNvSpPr>
            <a:spLocks noGrp="1" noChangeArrowheads="1"/>
          </p:cNvSpPr>
          <p:nvPr>
            <p:ph type="title"/>
          </p:nvPr>
        </p:nvSpPr>
        <p:spPr/>
        <p:txBody>
          <a:bodyPr/>
          <a:lstStyle/>
          <a:p>
            <a:r>
              <a:rPr lang="en-US" altLang="en-US"/>
              <a:t>The Others</a:t>
            </a:r>
          </a:p>
        </p:txBody>
      </p:sp>
      <p:sp>
        <p:nvSpPr>
          <p:cNvPr id="4739075" name="Rectangle 3"/>
          <p:cNvSpPr>
            <a:spLocks noGrp="1" noChangeArrowheads="1"/>
          </p:cNvSpPr>
          <p:nvPr>
            <p:ph type="body" idx="1"/>
          </p:nvPr>
        </p:nvSpPr>
        <p:spPr/>
        <p:txBody>
          <a:bodyPr/>
          <a:lstStyle/>
          <a:p>
            <a:r>
              <a:rPr lang="en-US" altLang="en-US"/>
              <a:t>The Others are Lost on an Island someplace…(poor humor)</a:t>
            </a:r>
          </a:p>
          <a:p>
            <a:r>
              <a:rPr lang="en-US" altLang="en-US"/>
              <a:t>Jersey</a:t>
            </a:r>
          </a:p>
          <a:p>
            <a:pPr lvl="1"/>
            <a:r>
              <a:rPr lang="en-US" altLang="en-US"/>
              <a:t>Sun reference implementation</a:t>
            </a:r>
          </a:p>
          <a:p>
            <a:r>
              <a:rPr lang="en-US" altLang="en-US"/>
              <a:t>Apache CXF</a:t>
            </a:r>
          </a:p>
          <a:p>
            <a:r>
              <a:rPr lang="en-US" altLang="en-US"/>
              <a:t>Restlet</a:t>
            </a:r>
          </a:p>
        </p:txBody>
      </p:sp>
    </p:spTree>
    <p:extLst>
      <p:ext uri="{BB962C8B-B14F-4D97-AF65-F5344CB8AC3E}">
        <p14:creationId xmlns:p14="http://schemas.microsoft.com/office/powerpoint/2010/main" val="3226297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0098" name="Rectangle 2"/>
          <p:cNvSpPr>
            <a:spLocks noGrp="1" noChangeArrowheads="1"/>
          </p:cNvSpPr>
          <p:nvPr>
            <p:ph type="title"/>
          </p:nvPr>
        </p:nvSpPr>
        <p:spPr/>
        <p:txBody>
          <a:bodyPr/>
          <a:lstStyle/>
          <a:p>
            <a:r>
              <a:rPr lang="en-US" altLang="en-US"/>
              <a:t>References</a:t>
            </a:r>
          </a:p>
        </p:txBody>
      </p:sp>
      <p:sp>
        <p:nvSpPr>
          <p:cNvPr id="4740099" name="Rectangle 3"/>
          <p:cNvSpPr>
            <a:spLocks noGrp="1" noChangeArrowheads="1"/>
          </p:cNvSpPr>
          <p:nvPr>
            <p:ph type="body" idx="1"/>
          </p:nvPr>
        </p:nvSpPr>
        <p:spPr/>
        <p:txBody>
          <a:bodyPr/>
          <a:lstStyle/>
          <a:p>
            <a:r>
              <a:rPr lang="en-US" altLang="en-US" sz="1800">
                <a:solidFill>
                  <a:srgbClr val="4D4D4D"/>
                </a:solidFill>
              </a:rPr>
              <a:t>Links</a:t>
            </a:r>
            <a:endParaRPr lang="en-US" altLang="en-US"/>
          </a:p>
          <a:p>
            <a:pPr lvl="1"/>
            <a:r>
              <a:rPr lang="en-US" altLang="en-US">
                <a:hlinkClick r:id="rId3"/>
              </a:rPr>
              <a:t>http://jsr311.dev.java.net/</a:t>
            </a:r>
            <a:endParaRPr lang="en-US" altLang="en-US">
              <a:hlinkClick r:id="rId4"/>
            </a:endParaRPr>
          </a:p>
          <a:p>
            <a:pPr lvl="1"/>
            <a:r>
              <a:rPr lang="en-US" altLang="en-US">
                <a:hlinkClick r:id="rId4"/>
              </a:rPr>
              <a:t>http://www.infoq.com/articles/rest-introduction</a:t>
            </a:r>
            <a:endParaRPr lang="en-US" altLang="en-US"/>
          </a:p>
          <a:p>
            <a:pPr lvl="1"/>
            <a:r>
              <a:rPr lang="en-US" altLang="en-US">
                <a:hlinkClick r:id="rId5"/>
              </a:rPr>
              <a:t>http://www.infoq.com/articles/tilkov-rest-doubts</a:t>
            </a:r>
            <a:endParaRPr lang="en-US" altLang="en-US"/>
          </a:p>
          <a:p>
            <a:pPr lvl="1"/>
            <a:r>
              <a:rPr lang="en-US" altLang="en-US">
                <a:hlinkClick r:id="rId6"/>
              </a:rPr>
              <a:t>http://rest.blueoxen.net/</a:t>
            </a:r>
            <a:endParaRPr lang="en-US" altLang="en-US"/>
          </a:p>
          <a:p>
            <a:pPr lvl="1"/>
            <a:r>
              <a:rPr lang="en-US" altLang="en-US">
                <a:hlinkClick r:id="rId7"/>
              </a:rPr>
              <a:t>http://bill.burkecentral.com/2007/09/18/distributed-compensation-with-rest-and-jbpm/</a:t>
            </a:r>
            <a:endParaRPr lang="en-US" altLang="en-US"/>
          </a:p>
          <a:p>
            <a:r>
              <a:rPr lang="en-US" altLang="en-US" sz="1800">
                <a:solidFill>
                  <a:srgbClr val="4D4D4D"/>
                </a:solidFill>
              </a:rPr>
              <a:t>Books:</a:t>
            </a:r>
          </a:p>
          <a:p>
            <a:pPr lvl="1"/>
            <a:r>
              <a:rPr lang="en-US" altLang="en-US"/>
              <a:t>O’Reilly’s “RESTful Web Services”</a:t>
            </a:r>
          </a:p>
          <a:p>
            <a:pPr lvl="1"/>
            <a:r>
              <a:rPr lang="en-US" altLang="en-US">
                <a:hlinkClick r:id="rId8"/>
              </a:rPr>
              <a:t>http://oreilly.com/catalog/9780596529260/</a:t>
            </a:r>
            <a:endParaRPr lang="en-US" altLang="en-US"/>
          </a:p>
          <a:p>
            <a:pPr lvl="1"/>
            <a:endParaRPr lang="en-US" altLang="en-US"/>
          </a:p>
          <a:p>
            <a:endParaRPr lang="en-US" altLang="en-US"/>
          </a:p>
        </p:txBody>
      </p:sp>
    </p:spTree>
    <p:extLst>
      <p:ext uri="{BB962C8B-B14F-4D97-AF65-F5344CB8AC3E}">
        <p14:creationId xmlns:p14="http://schemas.microsoft.com/office/powerpoint/2010/main" val="260520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hara\Downloads\273px-Resttriangl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2889" y="914400"/>
            <a:ext cx="3261511" cy="2362200"/>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CCDA12BD-74A4-40A3-96F6-15E0D9D00A7E}" type="slidenum">
              <a:rPr lang="en-US" smtClean="0"/>
              <a:pPr>
                <a:defRPr/>
              </a:pPr>
              <a:t>8</a:t>
            </a:fld>
            <a:endParaRPr lang="en-US"/>
          </a:p>
        </p:txBody>
      </p:sp>
      <p:sp>
        <p:nvSpPr>
          <p:cNvPr id="4" name="Title 3"/>
          <p:cNvSpPr>
            <a:spLocks noGrp="1"/>
          </p:cNvSpPr>
          <p:nvPr>
            <p:ph type="title"/>
          </p:nvPr>
        </p:nvSpPr>
        <p:spPr/>
        <p:txBody>
          <a:bodyPr/>
          <a:lstStyle/>
          <a:p>
            <a:r>
              <a:rPr lang="en-IN" dirty="0" smtClean="0"/>
              <a:t>REST Triangle</a:t>
            </a:r>
            <a:endParaRPr lang="en-IN" dirty="0"/>
          </a:p>
        </p:txBody>
      </p:sp>
      <p:sp>
        <p:nvSpPr>
          <p:cNvPr id="2" name="TextBox 1"/>
          <p:cNvSpPr txBox="1"/>
          <p:nvPr/>
        </p:nvSpPr>
        <p:spPr>
          <a:xfrm>
            <a:off x="228600" y="1253535"/>
            <a:ext cx="3111749" cy="400110"/>
          </a:xfrm>
          <a:prstGeom prst="rect">
            <a:avLst/>
          </a:prstGeom>
          <a:noFill/>
        </p:spPr>
        <p:txBody>
          <a:bodyPr wrap="none" rtlCol="0">
            <a:spAutoFit/>
          </a:bodyPr>
          <a:lstStyle/>
          <a:p>
            <a:r>
              <a:rPr lang="en-US" sz="2000" b="1" dirty="0">
                <a:latin typeface="+mn-lt"/>
                <a:cs typeface="+mn-cs"/>
              </a:rPr>
              <a:t>Nouns: Know Your </a:t>
            </a:r>
            <a:r>
              <a:rPr lang="en-US" sz="2000" b="1" dirty="0" smtClean="0">
                <a:latin typeface="+mn-lt"/>
                <a:cs typeface="+mn-cs"/>
              </a:rPr>
              <a:t>URIs</a:t>
            </a:r>
            <a:endParaRPr lang="en-US" b="1" dirty="0"/>
          </a:p>
        </p:txBody>
      </p:sp>
      <p:sp>
        <p:nvSpPr>
          <p:cNvPr id="5" name="Rectangle 4"/>
          <p:cNvSpPr/>
          <p:nvPr/>
        </p:nvSpPr>
        <p:spPr>
          <a:xfrm>
            <a:off x="381000" y="1703962"/>
            <a:ext cx="4328311" cy="1477328"/>
          </a:xfrm>
          <a:prstGeom prst="rect">
            <a:avLst/>
          </a:prstGeom>
        </p:spPr>
        <p:txBody>
          <a:bodyPr wrap="square">
            <a:spAutoFit/>
          </a:bodyPr>
          <a:lstStyle/>
          <a:p>
            <a:pPr marL="285750" indent="-285750">
              <a:buFont typeface="Wingdings" panose="05000000000000000000" pitchFamily="2" charset="2"/>
              <a:buChar char="Ø"/>
            </a:pPr>
            <a:r>
              <a:rPr lang="en-US" dirty="0">
                <a:latin typeface="+mn-lt"/>
                <a:cs typeface="+mn-cs"/>
              </a:rPr>
              <a:t>is an identifier for a resource</a:t>
            </a:r>
          </a:p>
          <a:p>
            <a:pPr marL="285750" indent="-285750">
              <a:buFont typeface="Wingdings" panose="05000000000000000000" pitchFamily="2" charset="2"/>
              <a:buChar char="Ø"/>
            </a:pPr>
            <a:r>
              <a:rPr lang="en-US" dirty="0">
                <a:latin typeface="+mn-lt"/>
                <a:cs typeface="+mn-cs"/>
              </a:rPr>
              <a:t>Generally a URL, URN, URI</a:t>
            </a:r>
          </a:p>
          <a:p>
            <a:pPr marL="285750" indent="-285750">
              <a:buFont typeface="Wingdings" panose="05000000000000000000" pitchFamily="2" charset="2"/>
              <a:buChar char="Ø"/>
            </a:pPr>
            <a:r>
              <a:rPr lang="en-US" dirty="0" err="1">
                <a:latin typeface="+mn-lt"/>
                <a:cs typeface="+mn-cs"/>
              </a:rPr>
              <a:t>Eg</a:t>
            </a:r>
            <a:r>
              <a:rPr lang="en-US" dirty="0">
                <a:latin typeface="+mn-lt"/>
                <a:cs typeface="+mn-cs"/>
              </a:rPr>
              <a:t> http://example.com/=/model/person/id/157</a:t>
            </a:r>
          </a:p>
        </p:txBody>
      </p:sp>
      <p:sp>
        <p:nvSpPr>
          <p:cNvPr id="6" name="TextBox 5"/>
          <p:cNvSpPr txBox="1"/>
          <p:nvPr/>
        </p:nvSpPr>
        <p:spPr>
          <a:xfrm>
            <a:off x="228600" y="3333690"/>
            <a:ext cx="3190297" cy="400110"/>
          </a:xfrm>
          <a:prstGeom prst="rect">
            <a:avLst/>
          </a:prstGeom>
          <a:noFill/>
        </p:spPr>
        <p:txBody>
          <a:bodyPr wrap="none" rtlCol="0">
            <a:spAutoFit/>
          </a:bodyPr>
          <a:lstStyle>
            <a:defPPr>
              <a:defRPr lang="en-US"/>
            </a:defPPr>
            <a:lvl1pPr>
              <a:defRPr sz="2000">
                <a:latin typeface="+mn-lt"/>
                <a:cs typeface="+mn-cs"/>
              </a:defRPr>
            </a:lvl1pPr>
          </a:lstStyle>
          <a:p>
            <a:r>
              <a:rPr lang="en-US" b="1" dirty="0"/>
              <a:t>Verbs: Know Your CRUD</a:t>
            </a:r>
          </a:p>
        </p:txBody>
      </p:sp>
      <p:sp>
        <p:nvSpPr>
          <p:cNvPr id="7" name="Rectangle 6"/>
          <p:cNvSpPr/>
          <p:nvPr/>
        </p:nvSpPr>
        <p:spPr>
          <a:xfrm>
            <a:off x="304800" y="3810000"/>
            <a:ext cx="4495800" cy="2431435"/>
          </a:xfrm>
          <a:prstGeom prst="rect">
            <a:avLst/>
          </a:prstGeom>
        </p:spPr>
        <p:txBody>
          <a:bodyPr wrap="square">
            <a:spAutoFit/>
          </a:bodyPr>
          <a:lstStyle/>
          <a:p>
            <a:pPr marL="285750" indent="-285750">
              <a:buFont typeface="Wingdings" panose="05000000000000000000" pitchFamily="2" charset="2"/>
              <a:buChar char="Ø"/>
            </a:pPr>
            <a:r>
              <a:rPr lang="en-US" dirty="0">
                <a:latin typeface="+mn-lt"/>
                <a:cs typeface="+mn-cs"/>
              </a:rPr>
              <a:t>common changes made to data: Create, Read, Update, and Delete</a:t>
            </a:r>
          </a:p>
          <a:p>
            <a:pPr marL="742950" lvl="2" indent="-285750">
              <a:buFont typeface="Wingdings" panose="05000000000000000000" pitchFamily="2" charset="2"/>
              <a:buChar char="Ø"/>
            </a:pPr>
            <a:r>
              <a:rPr lang="en-US" sz="1600" dirty="0">
                <a:latin typeface="+mn-lt"/>
                <a:cs typeface="+mn-cs"/>
              </a:rPr>
              <a:t>GET </a:t>
            </a:r>
            <a:r>
              <a:rPr lang="en-US" sz="1600" dirty="0" smtClean="0">
                <a:latin typeface="+mn-lt"/>
                <a:cs typeface="+mn-cs"/>
              </a:rPr>
              <a:t>performs </a:t>
            </a:r>
            <a:r>
              <a:rPr lang="en-US" sz="1600" dirty="0">
                <a:latin typeface="+mn-lt"/>
                <a:cs typeface="+mn-cs"/>
              </a:rPr>
              <a:t>a read operation </a:t>
            </a:r>
          </a:p>
          <a:p>
            <a:pPr marL="742950" lvl="2" indent="-285750">
              <a:buFont typeface="Wingdings" panose="05000000000000000000" pitchFamily="2" charset="2"/>
              <a:buChar char="Ø"/>
            </a:pPr>
            <a:r>
              <a:rPr lang="en-US" sz="1600" dirty="0">
                <a:latin typeface="+mn-lt"/>
                <a:cs typeface="+mn-cs"/>
              </a:rPr>
              <a:t>POST </a:t>
            </a:r>
            <a:r>
              <a:rPr lang="en-US" sz="1600" dirty="0" smtClean="0">
                <a:latin typeface="+mn-lt"/>
                <a:cs typeface="+mn-cs"/>
              </a:rPr>
              <a:t>performs a</a:t>
            </a:r>
            <a:r>
              <a:rPr lang="en-US" sz="1600" dirty="0">
                <a:latin typeface="+mn-lt"/>
                <a:cs typeface="+mn-cs"/>
              </a:rPr>
              <a:t> create operation</a:t>
            </a:r>
          </a:p>
          <a:p>
            <a:pPr marL="742950" lvl="2" indent="-285750">
              <a:buFont typeface="Wingdings" panose="05000000000000000000" pitchFamily="2" charset="2"/>
              <a:buChar char="Ø"/>
            </a:pPr>
            <a:r>
              <a:rPr lang="en-US" sz="1600" dirty="0">
                <a:latin typeface="+mn-lt"/>
                <a:cs typeface="+mn-cs"/>
              </a:rPr>
              <a:t>PUT </a:t>
            </a:r>
            <a:r>
              <a:rPr lang="en-US" sz="1600" dirty="0" smtClean="0">
                <a:latin typeface="+mn-lt"/>
                <a:cs typeface="+mn-cs"/>
              </a:rPr>
              <a:t>performs </a:t>
            </a:r>
            <a:r>
              <a:rPr lang="en-US" sz="1600" dirty="0">
                <a:latin typeface="+mn-lt"/>
                <a:cs typeface="+mn-cs"/>
              </a:rPr>
              <a:t>an update operation </a:t>
            </a:r>
          </a:p>
          <a:p>
            <a:pPr marL="742950" lvl="2" indent="-285750">
              <a:buFont typeface="Wingdings" panose="05000000000000000000" pitchFamily="2" charset="2"/>
              <a:buChar char="Ø"/>
            </a:pPr>
            <a:r>
              <a:rPr lang="en-US" sz="1600" dirty="0">
                <a:latin typeface="+mn-lt"/>
                <a:cs typeface="+mn-cs"/>
              </a:rPr>
              <a:t>DELETE </a:t>
            </a:r>
            <a:r>
              <a:rPr lang="en-US" sz="1600" dirty="0" smtClean="0">
                <a:latin typeface="+mn-lt"/>
                <a:cs typeface="+mn-cs"/>
              </a:rPr>
              <a:t>performs </a:t>
            </a:r>
            <a:r>
              <a:rPr lang="en-US" sz="1600" dirty="0">
                <a:latin typeface="+mn-lt"/>
                <a:cs typeface="+mn-cs"/>
              </a:rPr>
              <a:t>a delete </a:t>
            </a:r>
            <a:r>
              <a:rPr lang="en-US" sz="1600" dirty="0" smtClean="0">
                <a:latin typeface="+mn-lt"/>
                <a:cs typeface="+mn-cs"/>
              </a:rPr>
              <a:t>operation</a:t>
            </a:r>
          </a:p>
          <a:p>
            <a:pPr marL="742950" lvl="2" indent="-285750">
              <a:buFont typeface="Wingdings" panose="05000000000000000000" pitchFamily="2" charset="2"/>
              <a:buChar char="Ø"/>
            </a:pPr>
            <a:endParaRPr lang="en-US" sz="1600" dirty="0">
              <a:latin typeface="+mn-lt"/>
              <a:cs typeface="+mn-cs"/>
            </a:endParaRPr>
          </a:p>
          <a:p>
            <a:pPr marL="285750" indent="-285750">
              <a:buFont typeface="Wingdings" panose="05000000000000000000" pitchFamily="2" charset="2"/>
              <a:buChar char="Ø"/>
            </a:pPr>
            <a:r>
              <a:rPr lang="en-US" dirty="0">
                <a:latin typeface="+mn-lt"/>
                <a:cs typeface="+mn-cs"/>
              </a:rPr>
              <a:t>Not mandatory to have all the operations in a </a:t>
            </a:r>
            <a:r>
              <a:rPr lang="en-US" dirty="0" err="1">
                <a:latin typeface="+mn-lt"/>
                <a:cs typeface="+mn-cs"/>
              </a:rPr>
              <a:t>RESTful</a:t>
            </a:r>
            <a:r>
              <a:rPr lang="en-US" dirty="0">
                <a:latin typeface="+mn-lt"/>
                <a:cs typeface="+mn-cs"/>
              </a:rPr>
              <a:t> web service</a:t>
            </a:r>
          </a:p>
        </p:txBody>
      </p:sp>
      <p:sp>
        <p:nvSpPr>
          <p:cNvPr id="9" name="TextBox 8"/>
          <p:cNvSpPr txBox="1"/>
          <p:nvPr/>
        </p:nvSpPr>
        <p:spPr>
          <a:xfrm>
            <a:off x="4800600" y="3810000"/>
            <a:ext cx="4232249" cy="400110"/>
          </a:xfrm>
          <a:prstGeom prst="rect">
            <a:avLst/>
          </a:prstGeom>
          <a:noFill/>
        </p:spPr>
        <p:txBody>
          <a:bodyPr wrap="none" rtlCol="0">
            <a:spAutoFit/>
          </a:bodyPr>
          <a:lstStyle>
            <a:defPPr>
              <a:defRPr lang="en-US"/>
            </a:defPPr>
            <a:lvl1pPr>
              <a:defRPr sz="2000">
                <a:latin typeface="+mn-lt"/>
                <a:cs typeface="+mn-cs"/>
              </a:defRPr>
            </a:lvl1pPr>
          </a:lstStyle>
          <a:p>
            <a:r>
              <a:rPr lang="en-US" b="1" dirty="0"/>
              <a:t>Content Types: Know Your MIME</a:t>
            </a:r>
          </a:p>
        </p:txBody>
      </p:sp>
      <p:sp>
        <p:nvSpPr>
          <p:cNvPr id="10" name="Rectangle 9"/>
          <p:cNvSpPr/>
          <p:nvPr/>
        </p:nvSpPr>
        <p:spPr>
          <a:xfrm>
            <a:off x="5272889" y="4466272"/>
            <a:ext cx="3642511" cy="923330"/>
          </a:xfrm>
          <a:prstGeom prst="rect">
            <a:avLst/>
          </a:prstGeom>
        </p:spPr>
        <p:txBody>
          <a:bodyPr wrap="square">
            <a:spAutoFit/>
          </a:bodyPr>
          <a:lstStyle/>
          <a:p>
            <a:pPr marL="285750" indent="-285750">
              <a:buFont typeface="Wingdings" panose="05000000000000000000" pitchFamily="2" charset="2"/>
              <a:buChar char="Ø"/>
            </a:pPr>
            <a:r>
              <a:rPr lang="en-US" dirty="0" smtClean="0">
                <a:latin typeface="+mn-lt"/>
                <a:cs typeface="+mn-cs"/>
              </a:rPr>
              <a:t>Format of data used in the </a:t>
            </a:r>
            <a:r>
              <a:rPr lang="en-US" dirty="0" err="1" smtClean="0">
                <a:latin typeface="+mn-lt"/>
                <a:cs typeface="+mn-cs"/>
              </a:rPr>
              <a:t>RESTful</a:t>
            </a:r>
            <a:r>
              <a:rPr lang="en-US" dirty="0" smtClean="0">
                <a:latin typeface="+mn-lt"/>
                <a:cs typeface="+mn-cs"/>
              </a:rPr>
              <a:t> application</a:t>
            </a:r>
          </a:p>
          <a:p>
            <a:pPr marL="285750" indent="-285750">
              <a:buFont typeface="Wingdings" panose="05000000000000000000" pitchFamily="2" charset="2"/>
              <a:buChar char="Ø"/>
            </a:pPr>
            <a:r>
              <a:rPr lang="en-US" dirty="0" smtClean="0">
                <a:latin typeface="+mn-lt"/>
                <a:cs typeface="+mn-cs"/>
              </a:rPr>
              <a:t>“Content-Type” header</a:t>
            </a:r>
            <a:endParaRPr lang="en-US" dirty="0">
              <a:latin typeface="+mn-lt"/>
              <a:cs typeface="+mn-cs"/>
            </a:endParaRPr>
          </a:p>
        </p:txBody>
      </p:sp>
    </p:spTree>
    <p:extLst>
      <p:ext uri="{BB962C8B-B14F-4D97-AF65-F5344CB8AC3E}">
        <p14:creationId xmlns:p14="http://schemas.microsoft.com/office/powerpoint/2010/main" val="4034952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CDA12BD-74A4-40A3-96F6-15E0D9D00A7E}" type="slidenum">
              <a:rPr lang="en-US" smtClean="0"/>
              <a:pPr>
                <a:defRPr/>
              </a:pPr>
              <a:t>9</a:t>
            </a:fld>
            <a:endParaRPr lang="en-US"/>
          </a:p>
        </p:txBody>
      </p:sp>
      <p:sp>
        <p:nvSpPr>
          <p:cNvPr id="4" name="Title 3"/>
          <p:cNvSpPr>
            <a:spLocks noGrp="1"/>
          </p:cNvSpPr>
          <p:nvPr>
            <p:ph type="title"/>
          </p:nvPr>
        </p:nvSpPr>
        <p:spPr/>
        <p:txBody>
          <a:bodyPr/>
          <a:lstStyle/>
          <a:p>
            <a:r>
              <a:rPr lang="en-US" dirty="0" smtClean="0"/>
              <a:t>What’s a Resource ?</a:t>
            </a:r>
            <a:endParaRPr lang="en-US" dirty="0"/>
          </a:p>
        </p:txBody>
      </p:sp>
      <p:sp>
        <p:nvSpPr>
          <p:cNvPr id="6" name="Rectangle 5"/>
          <p:cNvSpPr/>
          <p:nvPr/>
        </p:nvSpPr>
        <p:spPr>
          <a:xfrm>
            <a:off x="381000" y="1224197"/>
            <a:ext cx="5410200" cy="5109091"/>
          </a:xfrm>
          <a:prstGeom prst="rect">
            <a:avLst/>
          </a:prstGeom>
        </p:spPr>
        <p:txBody>
          <a:bodyPr wrap="square">
            <a:spAutoFit/>
          </a:bodyPr>
          <a:lstStyle/>
          <a:p>
            <a:pPr marL="365760" indent="-256032">
              <a:spcBef>
                <a:spcPts val="400"/>
              </a:spcBef>
              <a:spcAft>
                <a:spcPts val="0"/>
              </a:spcAft>
              <a:buClr>
                <a:schemeClr val="accent1"/>
              </a:buClr>
              <a:buSzPct val="68000"/>
              <a:buFont typeface="Wingdings 3"/>
              <a:buChar char=""/>
            </a:pPr>
            <a:r>
              <a:rPr lang="en-US" sz="2000" dirty="0" smtClean="0">
                <a:latin typeface="+mn-lt"/>
                <a:cs typeface="+mn-cs"/>
              </a:rPr>
              <a:t>key </a:t>
            </a:r>
            <a:r>
              <a:rPr lang="en-US" sz="2000" dirty="0">
                <a:latin typeface="+mn-lt"/>
                <a:cs typeface="+mn-cs"/>
              </a:rPr>
              <a:t>abstraction of information in </a:t>
            </a:r>
            <a:r>
              <a:rPr lang="en-US" sz="2000" dirty="0" smtClean="0">
                <a:latin typeface="+mn-lt"/>
                <a:cs typeface="+mn-cs"/>
              </a:rPr>
              <a:t>REST</a:t>
            </a:r>
          </a:p>
          <a:p>
            <a:pPr marL="566928" lvl="1">
              <a:spcBef>
                <a:spcPts val="400"/>
              </a:spcBef>
              <a:spcAft>
                <a:spcPts val="0"/>
              </a:spcAft>
              <a:buClr>
                <a:schemeClr val="accent1"/>
              </a:buClr>
              <a:buSzPct val="68000"/>
            </a:pPr>
            <a:r>
              <a:rPr lang="en-US" sz="2000" dirty="0">
                <a:latin typeface="+mn-lt"/>
                <a:cs typeface="+mn-cs"/>
              </a:rPr>
              <a:t>	</a:t>
            </a:r>
            <a:r>
              <a:rPr lang="en-US" sz="2000" dirty="0" smtClean="0">
                <a:latin typeface="+mn-lt"/>
                <a:cs typeface="+mn-cs"/>
              </a:rPr>
              <a:t>- </a:t>
            </a:r>
            <a:r>
              <a:rPr lang="en-US" dirty="0" smtClean="0">
                <a:latin typeface="+mn-lt"/>
                <a:cs typeface="+mn-cs"/>
              </a:rPr>
              <a:t>any item of interest :   </a:t>
            </a:r>
          </a:p>
          <a:p>
            <a:pPr marL="566928" lvl="1">
              <a:spcBef>
                <a:spcPts val="400"/>
              </a:spcBef>
              <a:spcAft>
                <a:spcPts val="0"/>
              </a:spcAft>
              <a:buClr>
                <a:schemeClr val="accent1"/>
              </a:buClr>
              <a:buSzPct val="68000"/>
            </a:pPr>
            <a:r>
              <a:rPr lang="en-US" dirty="0">
                <a:latin typeface="+mn-lt"/>
                <a:cs typeface="+mn-cs"/>
              </a:rPr>
              <a:t> </a:t>
            </a:r>
            <a:r>
              <a:rPr lang="en-US" dirty="0" smtClean="0">
                <a:latin typeface="+mn-lt"/>
                <a:cs typeface="+mn-cs"/>
              </a:rPr>
              <a:t>       document/image, non virtual object   </a:t>
            </a:r>
          </a:p>
          <a:p>
            <a:pPr marL="566928" lvl="1">
              <a:spcBef>
                <a:spcPts val="400"/>
              </a:spcBef>
              <a:spcAft>
                <a:spcPts val="0"/>
              </a:spcAft>
              <a:buClr>
                <a:schemeClr val="accent1"/>
              </a:buClr>
              <a:buSzPct val="68000"/>
            </a:pPr>
            <a:r>
              <a:rPr lang="en-US" dirty="0">
                <a:latin typeface="+mn-lt"/>
                <a:cs typeface="+mn-cs"/>
              </a:rPr>
              <a:t> </a:t>
            </a:r>
            <a:r>
              <a:rPr lang="en-US" dirty="0" smtClean="0">
                <a:latin typeface="+mn-lt"/>
                <a:cs typeface="+mn-cs"/>
              </a:rPr>
              <a:t>       etc. </a:t>
            </a:r>
            <a:endParaRPr lang="en-US" dirty="0">
              <a:latin typeface="+mn-lt"/>
              <a:cs typeface="+mn-cs"/>
            </a:endParaRPr>
          </a:p>
          <a:p>
            <a:pPr marL="365760" indent="-256032">
              <a:spcBef>
                <a:spcPts val="400"/>
              </a:spcBef>
              <a:spcAft>
                <a:spcPts val="0"/>
              </a:spcAft>
              <a:buClr>
                <a:schemeClr val="accent1"/>
              </a:buClr>
              <a:buSzPct val="68000"/>
              <a:buFont typeface="Wingdings 3"/>
              <a:buChar char=""/>
            </a:pPr>
            <a:endParaRPr lang="en-US" sz="2000" dirty="0">
              <a:latin typeface="+mn-lt"/>
              <a:cs typeface="+mn-cs"/>
            </a:endParaRPr>
          </a:p>
          <a:p>
            <a:pPr marL="365760" indent="-256032">
              <a:spcBef>
                <a:spcPts val="400"/>
              </a:spcBef>
              <a:spcAft>
                <a:spcPts val="0"/>
              </a:spcAft>
              <a:buClr>
                <a:schemeClr val="accent1"/>
              </a:buClr>
              <a:buSzPct val="68000"/>
              <a:buFont typeface="Wingdings 3"/>
              <a:buChar char=""/>
            </a:pPr>
            <a:r>
              <a:rPr lang="en-US" sz="2000" dirty="0" smtClean="0">
                <a:latin typeface="+mn-lt"/>
                <a:cs typeface="+mn-cs"/>
              </a:rPr>
              <a:t>conceptual </a:t>
            </a:r>
            <a:r>
              <a:rPr lang="en-US" sz="2000" dirty="0">
                <a:latin typeface="+mn-lt"/>
                <a:cs typeface="+mn-cs"/>
              </a:rPr>
              <a:t>mapping to a set of </a:t>
            </a:r>
            <a:r>
              <a:rPr lang="en-US" sz="2000" dirty="0" smtClean="0">
                <a:latin typeface="+mn-lt"/>
                <a:cs typeface="+mn-cs"/>
              </a:rPr>
              <a:t>entities</a:t>
            </a:r>
          </a:p>
          <a:p>
            <a:pPr marL="109728">
              <a:spcBef>
                <a:spcPts val="400"/>
              </a:spcBef>
              <a:spcAft>
                <a:spcPts val="0"/>
              </a:spcAft>
              <a:buClr>
                <a:schemeClr val="accent1"/>
              </a:buClr>
              <a:buSzPct val="68000"/>
            </a:pPr>
            <a:r>
              <a:rPr lang="en-US" sz="2000" dirty="0">
                <a:latin typeface="+mn-lt"/>
                <a:cs typeface="+mn-cs"/>
              </a:rPr>
              <a:t> </a:t>
            </a:r>
          </a:p>
          <a:p>
            <a:pPr marL="365760" indent="-256032">
              <a:spcBef>
                <a:spcPts val="400"/>
              </a:spcBef>
              <a:spcAft>
                <a:spcPts val="0"/>
              </a:spcAft>
              <a:buClr>
                <a:schemeClr val="accent1"/>
              </a:buClr>
              <a:buSzPct val="68000"/>
              <a:buFont typeface="Wingdings 3"/>
              <a:buChar char=""/>
            </a:pPr>
            <a:r>
              <a:rPr lang="en-US" sz="2000" dirty="0">
                <a:latin typeface="+mn-lt"/>
                <a:cs typeface="+mn-cs"/>
              </a:rPr>
              <a:t> </a:t>
            </a:r>
            <a:r>
              <a:rPr lang="en-US" sz="2000" i="1" dirty="0" smtClean="0">
                <a:solidFill>
                  <a:srgbClr val="0070C0"/>
                </a:solidFill>
                <a:latin typeface="+mn-lt"/>
                <a:cs typeface="+mn-cs"/>
              </a:rPr>
              <a:t>A resource</a:t>
            </a:r>
            <a:r>
              <a:rPr lang="en-US" sz="2000" i="1" dirty="0">
                <a:solidFill>
                  <a:srgbClr val="0070C0"/>
                </a:solidFill>
                <a:latin typeface="+mn-lt"/>
                <a:cs typeface="+mn-cs"/>
              </a:rPr>
              <a:t> R is a temporally varying membership </a:t>
            </a:r>
            <a:r>
              <a:rPr lang="en-US" sz="2000" i="1" dirty="0" smtClean="0">
                <a:solidFill>
                  <a:srgbClr val="0070C0"/>
                </a:solidFill>
                <a:latin typeface="+mn-lt"/>
                <a:cs typeface="+mn-cs"/>
              </a:rPr>
              <a:t>function</a:t>
            </a:r>
            <a:r>
              <a:rPr lang="en-US" sz="2000" i="1" dirty="0">
                <a:solidFill>
                  <a:srgbClr val="0070C0"/>
                </a:solidFill>
                <a:latin typeface="+mn-lt"/>
                <a:cs typeface="+mn-cs"/>
              </a:rPr>
              <a:t> MR(t), which for time t maps to a set of entities, or values, which are equivalent. </a:t>
            </a:r>
            <a:endParaRPr lang="en-US" sz="2000" i="1" dirty="0" smtClean="0">
              <a:solidFill>
                <a:srgbClr val="0070C0"/>
              </a:solidFill>
              <a:latin typeface="+mn-lt"/>
              <a:cs typeface="+mn-cs"/>
            </a:endParaRPr>
          </a:p>
          <a:p>
            <a:pPr marL="365760" indent="-256032">
              <a:spcBef>
                <a:spcPts val="400"/>
              </a:spcBef>
              <a:spcAft>
                <a:spcPts val="0"/>
              </a:spcAft>
              <a:buClr>
                <a:schemeClr val="accent1"/>
              </a:buClr>
              <a:buSzPct val="68000"/>
              <a:buFont typeface="Wingdings 3"/>
              <a:buChar char=""/>
            </a:pPr>
            <a:r>
              <a:rPr lang="en-US" sz="2000" i="1" dirty="0" smtClean="0">
                <a:solidFill>
                  <a:srgbClr val="0070C0"/>
                </a:solidFill>
                <a:latin typeface="+mn-lt"/>
                <a:cs typeface="+mn-cs"/>
              </a:rPr>
              <a:t>The </a:t>
            </a:r>
            <a:r>
              <a:rPr lang="en-US" sz="2000" i="1" dirty="0">
                <a:solidFill>
                  <a:srgbClr val="0070C0"/>
                </a:solidFill>
                <a:latin typeface="+mn-lt"/>
                <a:cs typeface="+mn-cs"/>
              </a:rPr>
              <a:t>values in the set may be resource representations </a:t>
            </a:r>
            <a:r>
              <a:rPr lang="en-US" sz="2000" i="1" dirty="0" smtClean="0">
                <a:solidFill>
                  <a:srgbClr val="0070C0"/>
                </a:solidFill>
                <a:latin typeface="+mn-lt"/>
                <a:cs typeface="+mn-cs"/>
              </a:rPr>
              <a:t>and/or resource </a:t>
            </a:r>
            <a:r>
              <a:rPr lang="en-US" sz="2000" i="1" dirty="0">
                <a:solidFill>
                  <a:srgbClr val="0070C0"/>
                </a:solidFill>
                <a:latin typeface="+mn-lt"/>
                <a:cs typeface="+mn-cs"/>
              </a:rPr>
              <a:t>identifiers.</a:t>
            </a:r>
          </a:p>
          <a:p>
            <a:pPr marL="365760" indent="-256032">
              <a:spcBef>
                <a:spcPts val="400"/>
              </a:spcBef>
              <a:spcAft>
                <a:spcPts val="0"/>
              </a:spcAft>
              <a:buClr>
                <a:schemeClr val="accent1"/>
              </a:buClr>
              <a:buSzPct val="68000"/>
              <a:buFont typeface="Wingdings 3"/>
              <a:buChar char=""/>
            </a:pPr>
            <a:endParaRPr lang="en-US" sz="2000" dirty="0">
              <a:latin typeface="+mn-lt"/>
              <a:cs typeface="+mn-cs"/>
            </a:endParaRPr>
          </a:p>
        </p:txBody>
      </p:sp>
      <p:sp>
        <p:nvSpPr>
          <p:cNvPr id="8" name="Document"/>
          <p:cNvSpPr>
            <a:spLocks noEditPoints="1" noChangeArrowheads="1"/>
          </p:cNvSpPr>
          <p:nvPr/>
        </p:nvSpPr>
        <p:spPr bwMode="auto">
          <a:xfrm>
            <a:off x="5978577" y="1676400"/>
            <a:ext cx="1055870" cy="129857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r>
              <a:rPr lang="en-US" sz="1200" dirty="0" smtClean="0"/>
              <a:t>Document</a:t>
            </a:r>
            <a:endParaRPr lang="en-US" sz="1200" dirty="0"/>
          </a:p>
        </p:txBody>
      </p:sp>
      <p:pic>
        <p:nvPicPr>
          <p:cNvPr id="1026" name="Picture 2" descr="C:\Users\thara\Downloads\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876" y="1134136"/>
            <a:ext cx="946166" cy="94616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hara\Downloads\download (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199" y="2085298"/>
            <a:ext cx="971550" cy="971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hara\Downloads\images (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3056848"/>
            <a:ext cx="971550" cy="971550"/>
          </a:xfrm>
          <a:prstGeom prst="rect">
            <a:avLst/>
          </a:prstGeom>
          <a:noFill/>
          <a:extLst>
            <a:ext uri="{909E8E84-426E-40DD-AFC4-6F175D3DCCD1}">
              <a14:hiddenFill xmlns:a14="http://schemas.microsoft.com/office/drawing/2010/main">
                <a:solidFill>
                  <a:srgbClr val="FFFFFF"/>
                </a:solidFill>
              </a14:hiddenFill>
            </a:ext>
          </a:extLst>
        </p:spPr>
      </p:pic>
      <p:sp>
        <p:nvSpPr>
          <p:cNvPr id="7" name="Cloud 6"/>
          <p:cNvSpPr/>
          <p:nvPr/>
        </p:nvSpPr>
        <p:spPr>
          <a:xfrm>
            <a:off x="6521659" y="3200400"/>
            <a:ext cx="25146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Temporal service(“today’s weather in Bangalore”)</a:t>
            </a:r>
            <a:endParaRPr lang="en-US" sz="1200" dirty="0"/>
          </a:p>
        </p:txBody>
      </p:sp>
      <p:sp>
        <p:nvSpPr>
          <p:cNvPr id="10" name="TextBox 9"/>
          <p:cNvSpPr txBox="1"/>
          <p:nvPr/>
        </p:nvSpPr>
        <p:spPr>
          <a:xfrm>
            <a:off x="2438400" y="5715531"/>
            <a:ext cx="5700600" cy="261610"/>
          </a:xfrm>
          <a:prstGeom prst="rect">
            <a:avLst/>
          </a:prstGeom>
          <a:noFill/>
        </p:spPr>
        <p:txBody>
          <a:bodyPr wrap="none" rtlCol="0">
            <a:spAutoFit/>
          </a:bodyPr>
          <a:lstStyle/>
          <a:p>
            <a:r>
              <a:rPr lang="en-US" sz="1100" i="1" dirty="0"/>
              <a:t>Source : http://www.ics.uci.edu/~fielding/pubs/dissertation/rest_arch_style.htm#sec_5_2 </a:t>
            </a:r>
          </a:p>
        </p:txBody>
      </p:sp>
    </p:spTree>
    <p:extLst>
      <p:ext uri="{BB962C8B-B14F-4D97-AF65-F5344CB8AC3E}">
        <p14:creationId xmlns:p14="http://schemas.microsoft.com/office/powerpoint/2010/main" val="14244211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mSELab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RamSELabs</Template>
  <TotalTime>3721</TotalTime>
  <Words>4995</Words>
  <Application>Microsoft Office PowerPoint</Application>
  <PresentationFormat>On-screen Show (4:3)</PresentationFormat>
  <Paragraphs>992</Paragraphs>
  <Slides>74</Slides>
  <Notes>69</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RamSELabs</vt:lpstr>
      <vt:lpstr>RESTFUL SERVICES USING SPRING MVC</vt:lpstr>
      <vt:lpstr>Resource-Oriented Architecture</vt:lpstr>
      <vt:lpstr>What is REST?</vt:lpstr>
      <vt:lpstr>What is REST?</vt:lpstr>
      <vt:lpstr>PowerPoint Presentation</vt:lpstr>
      <vt:lpstr>ROA – Concepts &amp; Properties</vt:lpstr>
      <vt:lpstr>REST Data Elements</vt:lpstr>
      <vt:lpstr>REST Triangle</vt:lpstr>
      <vt:lpstr>What’s a Resource ?</vt:lpstr>
      <vt:lpstr>URIs</vt:lpstr>
      <vt:lpstr>URIs – Criteria for good URI</vt:lpstr>
      <vt:lpstr>Addressability</vt:lpstr>
      <vt:lpstr>Addressability</vt:lpstr>
      <vt:lpstr>Describing a URI</vt:lpstr>
      <vt:lpstr>Constrained, Uniform Interface</vt:lpstr>
      <vt:lpstr>Implications of a Uniform Interface</vt:lpstr>
      <vt:lpstr>Implications of a Uniform Interface</vt:lpstr>
      <vt:lpstr>Implications of Uniform Interface</vt:lpstr>
      <vt:lpstr>Designing with a Uniform Interface</vt:lpstr>
      <vt:lpstr>Designing services with a Uniform Interface</vt:lpstr>
      <vt:lpstr>Resources with Multiple Representations</vt:lpstr>
      <vt:lpstr>Resources with Multiple Representations</vt:lpstr>
      <vt:lpstr>Resources with Multiple Representations</vt:lpstr>
      <vt:lpstr>Resources with Multiple Representations</vt:lpstr>
      <vt:lpstr>Implications of Multiple Representations</vt:lpstr>
      <vt:lpstr>Statelessness</vt:lpstr>
      <vt:lpstr>REST in Conclusion</vt:lpstr>
      <vt:lpstr>Spring MVC + REST</vt:lpstr>
      <vt:lpstr>Content Negotiation</vt:lpstr>
      <vt:lpstr>ViewResolver Vs HttpMessageConverter</vt:lpstr>
      <vt:lpstr>References</vt:lpstr>
      <vt:lpstr>JAX-RS</vt:lpstr>
      <vt:lpstr>JAX-RS</vt:lpstr>
      <vt:lpstr>JAX-RS Annotations</vt:lpstr>
      <vt:lpstr>JAX-RS Parameter Annotations</vt:lpstr>
      <vt:lpstr>JAX-RS Resource Classes</vt:lpstr>
      <vt:lpstr>JAX-RS</vt:lpstr>
      <vt:lpstr>JAX-RS</vt:lpstr>
      <vt:lpstr>JAX-RS</vt:lpstr>
      <vt:lpstr>JAX-RS</vt:lpstr>
      <vt:lpstr>JAX-RS</vt:lpstr>
      <vt:lpstr>JAX-RS</vt:lpstr>
      <vt:lpstr>JAX-RS</vt:lpstr>
      <vt:lpstr>JAX-RS</vt:lpstr>
      <vt:lpstr>JAX-RS</vt:lpstr>
      <vt:lpstr>JAX-RS</vt:lpstr>
      <vt:lpstr>Default Response Codes</vt:lpstr>
      <vt:lpstr>Response Object</vt:lpstr>
      <vt:lpstr>JAX-RS Content Negotiation</vt:lpstr>
      <vt:lpstr>MessageBodyReader/Writers</vt:lpstr>
      <vt:lpstr>MessageBodyReader</vt:lpstr>
      <vt:lpstr>MessageBodyWriter</vt:lpstr>
      <vt:lpstr>Writing a MessageBodyReader/Writer</vt:lpstr>
      <vt:lpstr>Example MessageBodyReader</vt:lpstr>
      <vt:lpstr>Example MessageBodyReader</vt:lpstr>
      <vt:lpstr>ExceptionMappers</vt:lpstr>
      <vt:lpstr>JAX-RS Example</vt:lpstr>
      <vt:lpstr>RESTful JMS Facade</vt:lpstr>
      <vt:lpstr>RESTFul Interface</vt:lpstr>
      <vt:lpstr>JAX-RS Implementation</vt:lpstr>
      <vt:lpstr>JAX-RS Implementation</vt:lpstr>
      <vt:lpstr>JAX-RS Implementation</vt:lpstr>
      <vt:lpstr>Why is this cool?</vt:lpstr>
      <vt:lpstr>Improvements to Send: Return created resource</vt:lpstr>
      <vt:lpstr>Improvements to Send: Return created resource</vt:lpstr>
      <vt:lpstr>Improvements to Send: PUT instead of POST</vt:lpstr>
      <vt:lpstr>GET not Appropriate</vt:lpstr>
      <vt:lpstr>GET not Appropriate</vt:lpstr>
      <vt:lpstr>Receiver gets message URI</vt:lpstr>
      <vt:lpstr>One JAX-RS class not good design</vt:lpstr>
      <vt:lpstr>JAX-RS Implementation</vt:lpstr>
      <vt:lpstr>JBoss RESTEasy</vt:lpstr>
      <vt:lpstr>The Others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SERVICES USING SPRING MVC</dc:title>
  <cp:lastModifiedBy>root</cp:lastModifiedBy>
  <cp:revision>51</cp:revision>
  <cp:lastPrinted>1601-01-01T00:00:00Z</cp:lastPrinted>
  <dcterms:created xsi:type="dcterms:W3CDTF">2012-06-15T07:34:20Z</dcterms:created>
  <dcterms:modified xsi:type="dcterms:W3CDTF">2014-07-09T00:54:55Z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