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8" r:id="rId18"/>
    <p:sldId id="789" r:id="rId19"/>
    <p:sldId id="790" r:id="rId20"/>
    <p:sldId id="791" r:id="rId21"/>
    <p:sldId id="792" r:id="rId22"/>
    <p:sldId id="793" r:id="rId23"/>
    <p:sldId id="794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3" r:id="rId33"/>
    <p:sldId id="804" r:id="rId34"/>
    <p:sldId id="805" r:id="rId35"/>
    <p:sldId id="806" r:id="rId36"/>
    <p:sldId id="807" r:id="rId37"/>
    <p:sldId id="808" r:id="rId38"/>
    <p:sldId id="809" r:id="rId39"/>
    <p:sldId id="810" r:id="rId4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8" autoAdjust="0"/>
  </p:normalViewPr>
  <p:slideViewPr>
    <p:cSldViewPr>
      <p:cViewPr>
        <p:scale>
          <a:sx n="64" d="100"/>
          <a:sy n="64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1106D2-5644-4E02-BFA9-9BEDD69974F1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1143001" y="683776"/>
            <a:ext cx="4568825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40F37A-71EA-4384-AE9E-B38B5DE63F6D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4165EE-EF95-4E2E-9654-DDC5C7EA2F98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F4EEBB-5650-4F51-8AF0-565BBEDEB2ED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458667-BF48-4321-98D6-A874D102FF96}" type="slidenum">
              <a:rPr lang="en-GB" altLang="en-US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35FFB68-093B-4204-8963-F97DAAD7FFDD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B2CB3E-B784-4D49-8F9B-487A100BF3D0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C990CC-4178-44ED-A762-D3CF08B56FD1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F7C4C7-FE53-4DFE-848A-D161D6BA2D1B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1399BE-5449-49AF-9959-D430D471AC00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87CA815-1568-4A78-A4A7-3A54602C7532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19EFEE6-D6A7-422A-A4E6-55FA8832C8D4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1143001" y="683776"/>
            <a:ext cx="4556125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B4BC66-5685-4D44-980B-2DD64BE7435B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DA84496-6EA5-4D04-94F3-35EFE771241E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DE5B1D5-6B0B-4CD5-81CC-DE981A1C373D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78A0382-5DFF-47CF-B960-A183904D4ACB}" type="slidenum">
              <a:rPr lang="en-GB" altLang="en-US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43001" y="683776"/>
            <a:ext cx="4538663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CA8DA5F-B237-45C9-9BE2-714D9987E8D9}" type="slidenum">
              <a:rPr lang="en-GB" altLang="en-US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FB8639-8096-45CD-AA62-686BC1866C2B}" type="slidenum">
              <a:rPr lang="en-GB" altLang="en-US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27905FE-7D6D-45B0-9BC1-60CF72A2F0D1}" type="slidenum">
              <a:rPr lang="en-GB" altLang="en-US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CD56A72-CB4A-4C48-B64A-D9F9ACAEC9CA}" type="slidenum">
              <a:rPr lang="en-GB" altLang="en-US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0589C83-0A63-466F-BF70-3EC1F451DBB4}" type="slidenum">
              <a:rPr lang="en-GB" altLang="en-US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D9DCF2-7E2E-47DB-92FF-5338EB01062C}" type="slidenum">
              <a:rPr lang="en-GB" altLang="en-US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18BB39F-0E2A-40AF-AB0B-8E76FCE056FE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0ADBDB4-EA4E-4434-B88B-0168CE962605}" type="slidenum">
              <a:rPr lang="en-GB" altLang="en-US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67883E9-1215-49E5-A4EA-DAAD041C2711}" type="slidenum">
              <a:rPr lang="en-GB" altLang="en-US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5204D2A-2658-43C1-8678-3DF13FBE6BF3}" type="slidenum">
              <a:rPr lang="en-GB" altLang="en-US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BC76EAE-DA8F-4D09-A9F1-72F49FA6B8C6}" type="slidenum">
              <a:rPr lang="en-GB" altLang="en-US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43001" y="683776"/>
            <a:ext cx="4556125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CD6B6B3-5593-4233-B48D-15EE47621F79}" type="slidenum">
              <a:rPr lang="en-GB" altLang="en-US"/>
              <a:pPr>
                <a:spcBef>
                  <a:spcPct val="0"/>
                </a:spcBef>
              </a:pPr>
              <a:t>39</a:t>
            </a:fld>
            <a:endParaRPr lang="en-GB" altLang="en-US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1" y="683776"/>
            <a:ext cx="4564063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CE2E8C8-0DED-44B5-9446-2B09C0C90E0E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6F7623C-7C88-488F-8A0D-D83CACC810C4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D506313-2332-45C3-B24C-E9CF8F99D798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1838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687664D-14FA-45C8-8171-C3E16FBB905F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484728C-57B8-45FD-9879-0B247BB8C320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A3D905B-37BE-4381-A4E6-B781307197F7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3776"/>
            <a:ext cx="4540250" cy="3418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30581"/>
            <a:ext cx="4992688" cy="41026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343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v131111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Java EE Security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2BFBC-A034-4B73-9459-EFBBBC729B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11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aas/reference/docs/ind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Java EE Security</a:t>
            </a:r>
            <a:endParaRPr lang="en-US" b="0" cap="al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5FEEF77-4140-4A87-B31E-688469A15C1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10</a:t>
            </a:fld>
            <a:endParaRPr lang="en-GB" altLang="en-US" sz="1400"/>
          </a:p>
        </p:txBody>
      </p:sp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/>
              <a:t>EJB Setup: META-INF/jboss-ejb3.xml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845050"/>
          </a:xfrm>
        </p:spPr>
        <p:txBody>
          <a:bodyPr lIns="0" tIns="0" rIns="0" bIns="0"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&lt;?xml version="1.0"?&gt;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&lt;jboss:ejb-jar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xmlns:jboss="http://www.jboss.com/xml/ns/javaee"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xmlns:sec="urn:security"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xmlns="http://java.sun.com/xml/ns/javaee"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xmlns:xsi="http://www.w3.org/2001/XMLSchema-instance"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xsi:schemaLocation="http://www.jboss.com/xml/ns/javaee http://www.jboss.org/j2ee/schema/jboss-ejb3-2_0.xsd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http://java.sun.com/xml/ns/javaee http://www.jboss.org/j2ee/schema/jboss-ejb3-spec-2_0.xsd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urn:security urn:security"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version="3.1"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impl-version="2.0"&gt;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4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    &lt;assembly-descriptor&gt;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b="1" smtClean="0"/>
              <a:t>        &lt;sec:security&gt;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b="1" smtClean="0"/>
              <a:t>            &lt;ejb-name&gt;*&lt;/ejb-name&gt;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b="1" smtClean="0"/>
              <a:t>            &lt;sec:security-domain&gt;other&lt;/sec:security-domain&gt;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b="1" smtClean="0"/>
              <a:t>        &lt;/sec:security&gt;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    &lt;/assembly-descriptor&gt;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&lt;/jboss:ejb-jar&gt;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4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400" smtClean="0"/>
          </a:p>
          <a:p>
            <a:pPr marL="0" indent="0" eaLnBrk="1" hangingPunct="1">
              <a:lnSpc>
                <a:spcPct val="60000"/>
              </a:lnSpc>
              <a:spcBef>
                <a:spcPct val="0"/>
              </a:spcBef>
              <a:buFont typeface="Times New Roman" pitchFamily="18" charset="0"/>
              <a:buNone/>
            </a:pPr>
            <a:endParaRPr lang="en-GB" altLang="en-US" sz="1400" smtClean="0">
              <a:latin typeface="Courier New" pitchFamily="49" charset="0"/>
            </a:endParaRPr>
          </a:p>
        </p:txBody>
      </p:sp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381000" y="2514600"/>
            <a:ext cx="18415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  <a:buFont typeface="Times New Roman" pitchFamily="18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AF815320-1882-4FFF-9ABE-3504C6D21EB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11</a:t>
            </a:fld>
            <a:endParaRPr lang="en-GB" altLang="en-US" sz="1400"/>
          </a:p>
        </p:txBody>
      </p:sp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dirty="0" err="1" smtClean="0"/>
              <a:t>JBoss</a:t>
            </a:r>
            <a:r>
              <a:rPr lang="en-GB" altLang="en-US" sz="3200" dirty="0" smtClean="0"/>
              <a:t> Server Setup: </a:t>
            </a:r>
            <a:r>
              <a:rPr lang="en-GB" altLang="en-US" sz="3200" dirty="0" err="1" smtClean="0"/>
              <a:t>UserRolesLoginModule</a:t>
            </a:r>
            <a:endParaRPr lang="en-GB" altLang="en-US" sz="3200" dirty="0" smtClean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&gt; cat standalone/configuration/application-</a:t>
            </a:r>
            <a:r>
              <a:rPr lang="en-GB" altLang="en-US" sz="1400" dirty="0" err="1" smtClean="0">
                <a:latin typeface="Courier New" pitchFamily="49" charset="0"/>
              </a:rPr>
              <a:t>users.properties</a:t>
            </a:r>
            <a:endParaRPr lang="en-GB" altLang="en-US" sz="14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known=3745b3f6973383c9c11810c7b200b1f4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user1=2dc3eacfed8cf95a4a31159167b936fc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admin1=2ae76a0e3f0b615a6229c880555273b5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publisher1=339f01ebd721959a38efe71b27cb9e0f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subscriber1=a74cfc25bf9656748f8c739e85c458ed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requestor1=46f7f1aa4b38e1ea1ac9e638453fcf4a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worker1=b7c10ea4277ca245d50b85707728ddf3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dirty="0" smtClean="0"/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 smtClean="0">
                <a:latin typeface="Courier New" pitchFamily="49" charset="0"/>
              </a:rPr>
              <a:t>&gt; cat standalone/configuration/application-</a:t>
            </a:r>
            <a:r>
              <a:rPr lang="en-GB" altLang="en-US" sz="1400" dirty="0" err="1" smtClean="0">
                <a:latin typeface="Courier New" pitchFamily="49" charset="0"/>
              </a:rPr>
              <a:t>roles.properties</a:t>
            </a:r>
            <a:endParaRPr lang="en-GB" altLang="en-US" sz="14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user1=user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admin1=</a:t>
            </a:r>
            <a:r>
              <a:rPr lang="en-US" altLang="en-US" sz="1400" dirty="0" err="1" smtClean="0">
                <a:latin typeface="Courier New" pitchFamily="49" charset="0"/>
              </a:rPr>
              <a:t>user,admin</a:t>
            </a:r>
            <a:endParaRPr lang="en-US" altLang="en-US" sz="1400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publisher1=publisher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subscriber1=subscriber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requestor1=requestor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400" dirty="0" smtClean="0">
                <a:latin typeface="Courier New" pitchFamily="49" charset="0"/>
              </a:rPr>
              <a:t>worker1=worker</a:t>
            </a:r>
          </a:p>
        </p:txBody>
      </p:sp>
    </p:spTree>
    <p:extLst>
      <p:ext uri="{BB962C8B-B14F-4D97-AF65-F5344CB8AC3E}">
        <p14:creationId xmlns:p14="http://schemas.microsoft.com/office/powerpoint/2010/main" val="550390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Alternate Modules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&lt;application-policy name = "ejavaDomain"&gt;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&lt;authentication&gt;   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&lt;login-module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code="</a:t>
            </a:r>
            <a:r>
              <a:rPr lang="en-US" altLang="en-US" sz="1400" b="1" smtClean="0"/>
              <a:t>org.jboss.security.auth.spi.UsersRolesLoginModule</a:t>
            </a:r>
            <a:r>
              <a:rPr lang="en-US" altLang="en-US" sz="1400" smtClean="0"/>
              <a:t>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flag="sufficient"&gt; &lt;!-- first provide a quick back door --&gt;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&lt;module-option name="unauthenticatedIdentity"&gt;anonymous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&lt;/module-option&gt;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&lt;/login-module&gt;  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&lt;login-module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code="</a:t>
            </a:r>
            <a:r>
              <a:rPr lang="en-US" altLang="en-US" sz="1400" b="1" smtClean="0"/>
              <a:t>org.jboss.security.auth.spi.DatabaseServerLoginModule</a:t>
            </a:r>
            <a:r>
              <a:rPr lang="en-US" altLang="en-US" sz="1400" smtClean="0"/>
              <a:t>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flag="required"&gt; &lt;!-- now delegate realistic DB module --&gt;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&lt;module-option name = "unauthenticatedIdentity"&gt;anonymous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&lt;/module-option&gt;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&lt;module-option name = "dsJndiName"&gt;java:/ejavaDS&lt;/module-option&gt;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&lt;module-option name = "principalsQuery"&gt;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   </a:t>
            </a:r>
            <a:r>
              <a:rPr lang="en-US" altLang="en-US" sz="1400" b="1" smtClean="0"/>
              <a:t>SELECT PASSWD FROM EJAVA_Users WHERE USERID=?</a:t>
            </a:r>
            <a:r>
              <a:rPr lang="en-US" altLang="en-US" sz="1400" smtClean="0"/>
              <a:t>&lt;/module-option&gt;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&lt;module-option name = "rolesQuery"&gt;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   </a:t>
            </a:r>
            <a:r>
              <a:rPr lang="en-US" altLang="en-US" sz="1400" b="1" smtClean="0"/>
              <a:t>SELECT Role, 'Roles' FROM EJAVA_UserRoles WHERE USERID=?</a:t>
            </a:r>
            <a:endParaRPr lang="en-US" altLang="en-US" sz="14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&lt;/module-option&gt;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&lt;/login-module&gt;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&lt;/authentication&gt;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&lt;/application-policy&gt;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4FDDF61D-DD86-44B3-8A86-9163489E74BC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0790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55397300-57AD-4471-9172-5063FF63109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13</a:t>
            </a:fld>
            <a:endParaRPr lang="en-GB" altLang="en-US" sz="1400"/>
          </a:p>
        </p:txBody>
      </p:sp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smtClean="0"/>
              <a:t>JBoss Server Setup: DatabaseServerLoginModule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625975"/>
          </a:xfrm>
        </p:spPr>
        <p:txBody>
          <a:bodyPr lIns="0" tIns="0" rIns="0" bIns="0"/>
          <a:lstStyle/>
          <a:p>
            <a:pPr eaLnBrk="1" hangingPunct="1">
              <a:lnSpc>
                <a:spcPct val="58000"/>
              </a:lnSpc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securePing_create.ddl</a:t>
            </a:r>
          </a:p>
          <a:p>
            <a:pPr lvl="1" eaLnBrk="1" hangingPunct="1">
              <a:lnSpc>
                <a:spcPct val="6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CREATE TABLE EJAVA_Users(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userId VARCHAR(32) PRIMARY KEY,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passwd VARCHAR(64)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CREATE TABLE EJAVA_UserRoles(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userId VARCHAR(32),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Role VARCHAR(32)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  <a:p>
            <a:pPr eaLnBrk="1" hangingPunct="1">
              <a:lnSpc>
                <a:spcPct val="58000"/>
              </a:lnSpc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securePing_populate.ddl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insert into EJAVA_Users values('admin3', 'password')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insert into EJAVA_UserRoles values('admin3', 'admin')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insert into EJAVA_UserRoles values('admin3', 'user')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insert into EJAVA_Users values('user4', 'password')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insert into EJAVA_UserRoles values('user4', 'user')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92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D62E50DC-D8AB-406B-B78C-BAD603754BD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14</a:t>
            </a:fld>
            <a:endParaRPr lang="en-GB" altLang="en-US" sz="1400"/>
          </a:p>
        </p:txBody>
      </p:sp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42950"/>
            <a:ext cx="7740650" cy="766763"/>
          </a:xfrm>
        </p:spPr>
        <p:txBody>
          <a:bodyPr lIns="0" tIns="0" rIns="0" bIns="0"/>
          <a:lstStyle/>
          <a:p>
            <a:pPr eaLnBrk="1" hangingPunct="1"/>
            <a:endParaRPr lang="en-US" altLang="en-US" smtClean="0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 anchor="ctr"/>
          <a:lstStyle/>
          <a:p>
            <a:pPr marL="0" indent="0" algn="ctr" eaLnBrk="1" hangingPunct="1">
              <a:lnSpc>
                <a:spcPct val="19000"/>
              </a:lnSpc>
              <a:buFont typeface="Times New Roman" pitchFamily="18" charset="0"/>
              <a:buNone/>
            </a:pPr>
            <a:r>
              <a:rPr lang="en-GB" altLang="en-US" sz="3200" smtClean="0"/>
              <a:t>Client Authentication</a:t>
            </a:r>
          </a:p>
          <a:p>
            <a:pPr marL="0" indent="0" algn="ctr" eaLnBrk="1" hangingPunct="1">
              <a:lnSpc>
                <a:spcPct val="19000"/>
              </a:lnSpc>
              <a:buFont typeface="Times New Roman" pitchFamily="18" charset="0"/>
              <a:buNone/>
            </a:pPr>
            <a:endParaRPr lang="en-GB" altLang="en-US" sz="3200" smtClean="0"/>
          </a:p>
          <a:p>
            <a:pPr marL="0" indent="0" algn="ctr" eaLnBrk="1" hangingPunct="1">
              <a:lnSpc>
                <a:spcPct val="19000"/>
              </a:lnSpc>
              <a:buFont typeface="Times New Roman" pitchFamily="18" charset="0"/>
              <a:buNone/>
            </a:pPr>
            <a:r>
              <a:rPr lang="en-GB" altLang="en-US" sz="3200" smtClean="0"/>
              <a:t>JNDI Login</a:t>
            </a:r>
          </a:p>
        </p:txBody>
      </p:sp>
    </p:spTree>
    <p:extLst>
      <p:ext uri="{BB962C8B-B14F-4D97-AF65-F5344CB8AC3E}">
        <p14:creationId xmlns:p14="http://schemas.microsoft.com/office/powerpoint/2010/main" val="3425440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jndi.properties (JBoss Remoting)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$ cat src/test/resources/jndi.properties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java.naming.factory.initial=${jboss.remoting.java.naming.factory.initial}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java.naming.factory.url.pkgs=${jboss.remoting.java.naming.factory.url.pkgs}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java.naming.provider.url=${jboss.remoting.java.naming.provider.url}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i="1" smtClean="0"/>
              <a:t>#java.naming.security.principal=${jboss.remoting.java.naming.security.principal}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i="1" smtClean="0"/>
              <a:t>#java.naming.security.credentials=${jboss.remoting.java.naming.security.credentials}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jboss.naming.client.ejb.context=true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6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$ cat target/test-classes/jndi.properties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java.naming.factory.initial=org.jboss.naming.remote.client.InitialContextFactory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java.naming.factory.url.pkgs=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java.naming.provider.url=remote://127.0.0.1:4447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i="1" smtClean="0"/>
              <a:t>#java.naming.security.principal=known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i="1" smtClean="0"/>
              <a:t>#java.naming.security.credentials=password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jboss.naming.client.ejb.context=true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mtClean="0"/>
          </a:p>
        </p:txBody>
      </p:sp>
      <p:sp>
        <p:nvSpPr>
          <p:cNvPr id="30724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07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B061934-8B07-4952-B12C-B6B812AE16E9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8143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InitialContext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private Context runAs(String username, String password)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	throws NamingException {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        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	Properties env = new Properties();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        if (username != null) {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		env.put(Context.SECURITY_PRINCIPAL, username);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		env.put(Context.SECURITY_CREDENTIALS, password);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        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800" smtClean="0"/>
              <a:t>        return new InitialContext(env);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40A7D802-CAA4-4597-AC12-59E4182BB8B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16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708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Authentication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Context jndi = null;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try {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	jndi = runAs(adminUser, adminPassword);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 SecurePing ejb=(SecurePing)jndi.lookup(jndiName);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 String result=ejb.pingAll();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 log.info(result);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catch (Exception ex) {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fail("error calling pingAll:" +ex);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}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finally {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	if (jndi != null) { jndi.close(); jndi=null; 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}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F564B02E-530E-4326-B7CF-15251FDF20B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17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0803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74B337BF-4F3C-445A-AEEE-4DE55D1A165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18</a:t>
            </a:fld>
            <a:endParaRPr lang="en-GB" altLang="en-US" sz="1400"/>
          </a:p>
        </p:txBody>
      </p:sp>
      <p:sp>
        <p:nvSpPr>
          <p:cNvPr id="337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Client/EJB Test Drive: EJB Code</a:t>
            </a: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5011738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@RolesAllowed({"admin"})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public String pingAdmin() {    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return getInfo("pingAdmin");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private String getInfo(String prefix)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StringBuilder text = new StringBuilder();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text.append("called " + prefix);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try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text.append(", principal="+ ctx.getCallerPrincipal().getName());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text.append(", isUser=" + ctx.isCallerInRole("user"));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text.append(", isAdmin=" + ctx.isCallerInRole("admin"));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text.append(", isInternalRole=" +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    ctx.isCallerInRole("internalRole"));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catch (Throwable ex)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text.append(", error calling Session Context:" + ex);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String result = text.toString();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return result;    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6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A52B6561-B794-48D8-B643-93DE11FCE90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19</a:t>
            </a:fld>
            <a:endParaRPr lang="en-GB" altLang="en-US" sz="1400"/>
          </a:p>
        </p:txBody>
      </p:sp>
      <p:sp>
        <p:nvSpPr>
          <p:cNvPr id="358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dirty="0" smtClean="0"/>
              <a:t>Client/EJB Test Drive: Anonymous Client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>
            <a:normAutofit lnSpcReduction="10000"/>
          </a:bodyPr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try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jndi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runAs</a:t>
            </a:r>
            <a:r>
              <a:rPr lang="en-US" sz="1600" b="1" dirty="0" smtClean="0"/>
              <a:t>(null</a:t>
            </a:r>
            <a:r>
              <a:rPr lang="en-US" sz="1600" b="1" dirty="0"/>
              <a:t>, null);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SecurePing</a:t>
            </a:r>
            <a:r>
              <a:rPr lang="en-US" sz="1600" dirty="0" smtClean="0"/>
              <a:t> </a:t>
            </a:r>
            <a:r>
              <a:rPr lang="en-US" sz="1600" dirty="0" err="1"/>
              <a:t>ejb</a:t>
            </a:r>
            <a:r>
              <a:rPr lang="en-US" sz="1600" dirty="0"/>
              <a:t>=(</a:t>
            </a:r>
            <a:r>
              <a:rPr lang="en-US" sz="1600" dirty="0" err="1"/>
              <a:t>SecurePing</a:t>
            </a:r>
            <a:r>
              <a:rPr lang="en-US" sz="1600" dirty="0"/>
              <a:t>)</a:t>
            </a:r>
            <a:r>
              <a:rPr lang="en-US" sz="1600" dirty="0" err="1"/>
              <a:t>jndi.lookup</a:t>
            </a:r>
            <a:r>
              <a:rPr lang="en-US" sz="1600" dirty="0"/>
              <a:t>(</a:t>
            </a:r>
            <a:r>
              <a:rPr lang="en-US" sz="1600" dirty="0" err="1"/>
              <a:t>jndiName</a:t>
            </a:r>
            <a:r>
              <a:rPr lang="en-US" sz="1600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log.info(</a:t>
            </a:r>
            <a:r>
              <a:rPr lang="en-US" sz="1600" b="1" dirty="0" err="1" smtClean="0"/>
              <a:t>ejb.pingAdmin</a:t>
            </a:r>
            <a:r>
              <a:rPr lang="en-US" sz="1600" b="1" dirty="0"/>
              <a:t>());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("didn't detect anonymous user");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dirty="0" err="1"/>
              <a:t>NamingException</a:t>
            </a:r>
            <a:r>
              <a:rPr lang="en-US" sz="1600" dirty="0"/>
              <a:t>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</a:t>
            </a:r>
            <a:r>
              <a:rPr lang="en-US" sz="1600" b="1" dirty="0"/>
              <a:t>("expected exception thrown:"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catch </a:t>
            </a:r>
            <a:r>
              <a:rPr lang="en-US" sz="1600" dirty="0"/>
              <a:t>(Exception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("unexpected exception type:"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 finally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dirty="0" err="1"/>
              <a:t>jndi</a:t>
            </a:r>
            <a:r>
              <a:rPr lang="en-US" sz="1600" dirty="0"/>
              <a:t> != null) { </a:t>
            </a:r>
            <a:r>
              <a:rPr lang="en-US" sz="1600" dirty="0" err="1"/>
              <a:t>jndi.close</a:t>
            </a:r>
            <a:r>
              <a:rPr lang="en-US" sz="1600" dirty="0"/>
              <a:t>(); </a:t>
            </a:r>
            <a:r>
              <a:rPr lang="en-US" sz="1600" dirty="0" err="1"/>
              <a:t>jndi</a:t>
            </a:r>
            <a:r>
              <a:rPr lang="en-US" sz="1600" dirty="0"/>
              <a:t>=null; }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600" dirty="0" smtClean="0"/>
              <a:t> -expected </a:t>
            </a:r>
            <a:r>
              <a:rPr lang="en-US" sz="1600" dirty="0"/>
              <a:t>exception </a:t>
            </a:r>
            <a:r>
              <a:rPr lang="en-US" sz="1600" u="sng" dirty="0" err="1"/>
              <a:t>thrown:javax.naming.NamingException</a:t>
            </a:r>
            <a:r>
              <a:rPr lang="en-US" sz="1600" u="sng" dirty="0"/>
              <a:t>: Failed to create </a:t>
            </a:r>
            <a:r>
              <a:rPr lang="en-US" sz="1600" u="sng" dirty="0" err="1"/>
              <a:t>remoting</a:t>
            </a:r>
            <a:r>
              <a:rPr lang="en-US" sz="1600" u="sng" dirty="0"/>
              <a:t> connection [Root exception is </a:t>
            </a:r>
            <a:r>
              <a:rPr lang="en-US" sz="1600" u="sng" dirty="0" err="1"/>
              <a:t>java.lang.RuntimeException</a:t>
            </a:r>
            <a:r>
              <a:rPr lang="en-US" sz="1600" u="sng" dirty="0"/>
              <a:t>: </a:t>
            </a:r>
            <a:r>
              <a:rPr lang="en-US" sz="1600" u="sng" dirty="0" err="1"/>
              <a:t>javax.security.sasl.SaslException</a:t>
            </a:r>
            <a:r>
              <a:rPr lang="en-US" sz="1600" u="sng" dirty="0"/>
              <a:t>: Authentication failed: all available authentication mechanisms failed]</a:t>
            </a:r>
            <a:endParaRPr lang="en-GB" sz="1600" b="1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66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A083220C-871B-41FF-9710-34D0C5C899A5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</a:t>
            </a:fld>
            <a:endParaRPr lang="en-GB" altLang="en-US" sz="1400"/>
          </a:p>
        </p:txBody>
      </p:sp>
      <p:sp>
        <p:nvSpPr>
          <p:cNvPr id="51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69225" cy="992188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Goals</a:t>
            </a: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69225" cy="4267200"/>
          </a:xfrm>
        </p:spPr>
        <p:txBody>
          <a:bodyPr lIns="0" tIns="0" rIns="0" bIns="0"/>
          <a:lstStyle/>
          <a:p>
            <a:pPr marL="307975" indent="-300038" eaLnBrk="1" hangingPunct="1">
              <a:spcBef>
                <a:spcPct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Understand the basic concepts behind Java EE Security</a:t>
            </a:r>
          </a:p>
          <a:p>
            <a:pPr marL="307975" indent="-300038" eaLnBrk="1" hangingPunct="1">
              <a:spcBef>
                <a:spcPct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Be able to define an access control policy for our applications</a:t>
            </a:r>
          </a:p>
          <a:p>
            <a:pPr lvl="1" eaLnBrk="1" hangingPunct="1">
              <a:spcBef>
                <a:spcPct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EJB Tier</a:t>
            </a:r>
          </a:p>
          <a:p>
            <a:pPr lvl="1" eaLnBrk="1" hangingPunct="1">
              <a:spcBef>
                <a:spcPct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Web Tier</a:t>
            </a:r>
          </a:p>
          <a:p>
            <a:pPr marL="307975" indent="-300038" eaLnBrk="1" hangingPunct="1">
              <a:spcBef>
                <a:spcPct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Be able to define and use an authentication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544707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5FE9C59B-A117-4A7C-A82B-C9CE984FCE51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20</a:t>
            </a:fld>
            <a:endParaRPr lang="en-GB" altLang="en-US" sz="1400"/>
          </a:p>
        </p:txBody>
      </p:sp>
      <p:sp>
        <p:nvSpPr>
          <p:cNvPr id="3789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Client/EJB Test Drive: Known Client</a:t>
            </a:r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>
            <a:normAutofit lnSpcReduction="10000"/>
          </a:bodyPr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/>
              <a:t> try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jndi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runAs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knownUser</a:t>
            </a:r>
            <a:r>
              <a:rPr lang="en-US" sz="1600" b="1" dirty="0"/>
              <a:t>, </a:t>
            </a:r>
            <a:r>
              <a:rPr lang="en-US" sz="1600" b="1" dirty="0" err="1"/>
              <a:t>knownPassword</a:t>
            </a:r>
            <a:r>
              <a:rPr lang="en-US" sz="1600" b="1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SecurePing</a:t>
            </a:r>
            <a:r>
              <a:rPr lang="en-US" sz="1600" dirty="0" smtClean="0"/>
              <a:t> </a:t>
            </a:r>
            <a:r>
              <a:rPr lang="en-US" sz="1600" dirty="0" err="1"/>
              <a:t>ejb</a:t>
            </a:r>
            <a:r>
              <a:rPr lang="en-US" sz="1600" dirty="0"/>
              <a:t>=(</a:t>
            </a:r>
            <a:r>
              <a:rPr lang="en-US" sz="1600" dirty="0" err="1"/>
              <a:t>SecurePing</a:t>
            </a:r>
            <a:r>
              <a:rPr lang="en-US" sz="1600" dirty="0"/>
              <a:t>)</a:t>
            </a:r>
            <a:r>
              <a:rPr lang="en-US" sz="1600" dirty="0" err="1"/>
              <a:t>jndi.lookup</a:t>
            </a:r>
            <a:r>
              <a:rPr lang="en-US" sz="1600" dirty="0"/>
              <a:t>(</a:t>
            </a:r>
            <a:r>
              <a:rPr lang="en-US" sz="1600" dirty="0" err="1"/>
              <a:t>jndiName</a:t>
            </a:r>
            <a:r>
              <a:rPr lang="en-US" sz="1600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log.info(</a:t>
            </a:r>
            <a:r>
              <a:rPr lang="en-US" sz="1600" b="1" dirty="0" err="1" smtClean="0"/>
              <a:t>ejb.pingAdmin</a:t>
            </a:r>
            <a:r>
              <a:rPr lang="en-US" sz="1600" b="1" dirty="0"/>
              <a:t>());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("didn't detect known, but non-admin user");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dirty="0" err="1"/>
              <a:t>EJBAccessException</a:t>
            </a:r>
            <a:r>
              <a:rPr lang="en-US" sz="1600" dirty="0"/>
              <a:t>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</a:t>
            </a:r>
            <a:r>
              <a:rPr lang="en-US" sz="1600" b="1" dirty="0"/>
              <a:t>("expected exception thrown:"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catch </a:t>
            </a:r>
            <a:r>
              <a:rPr lang="en-US" sz="1600" dirty="0"/>
              <a:t>(Exception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("unexpected exception type:"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 finally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dirty="0" err="1"/>
              <a:t>jndi</a:t>
            </a:r>
            <a:r>
              <a:rPr lang="en-US" sz="1600" dirty="0"/>
              <a:t> != null) { </a:t>
            </a:r>
            <a:r>
              <a:rPr lang="en-US" sz="1600" dirty="0" err="1"/>
              <a:t>jndi.close</a:t>
            </a:r>
            <a:r>
              <a:rPr lang="en-US" sz="1600" dirty="0"/>
              <a:t>(); </a:t>
            </a:r>
            <a:r>
              <a:rPr lang="en-US" sz="1600" dirty="0" err="1"/>
              <a:t>jndi</a:t>
            </a:r>
            <a:r>
              <a:rPr lang="en-US" sz="1600" dirty="0"/>
              <a:t>=null; }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</a:p>
          <a:p>
            <a:pPr>
              <a:defRPr/>
            </a:pP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600" dirty="0"/>
              <a:t> -expected exception </a:t>
            </a:r>
            <a:r>
              <a:rPr lang="en-US" sz="1600" u="sng" dirty="0" err="1"/>
              <a:t>thrown:javax.ejb.EJBAccessException</a:t>
            </a:r>
            <a:r>
              <a:rPr lang="en-US" sz="1600" u="sng" dirty="0"/>
              <a:t>: JBAS014502: Invocation on method: public abstract </a:t>
            </a:r>
            <a:r>
              <a:rPr lang="en-US" sz="1600" u="sng" dirty="0" err="1"/>
              <a:t>java.lang.String</a:t>
            </a:r>
            <a:r>
              <a:rPr lang="en-US" sz="1600" u="sng" dirty="0"/>
              <a:t> </a:t>
            </a:r>
            <a:r>
              <a:rPr lang="en-US" sz="1600" u="sng" dirty="0" err="1"/>
              <a:t>ejava.examples.secureping.ejb.SecurePing.pingAdmin</a:t>
            </a:r>
            <a:r>
              <a:rPr lang="en-US" sz="1600" u="sng" dirty="0"/>
              <a:t>() of bean: </a:t>
            </a:r>
            <a:r>
              <a:rPr lang="en-US" sz="1600" u="sng" dirty="0" err="1"/>
              <a:t>SecurePingEJB</a:t>
            </a:r>
            <a:r>
              <a:rPr lang="en-US" sz="1600" u="sng" dirty="0"/>
              <a:t> is not allowed</a:t>
            </a:r>
            <a:endParaRPr lang="en-GB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4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234E0623-404F-4209-BC54-354C4A3FCDD3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21</a:t>
            </a:fld>
            <a:endParaRPr lang="en-GB" altLang="en-US" sz="1400"/>
          </a:p>
        </p:txBody>
      </p:sp>
      <p:sp>
        <p:nvSpPr>
          <p:cNvPr id="399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Client/EJB Test Drive: User Client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633913"/>
          </a:xfrm>
        </p:spPr>
        <p:txBody>
          <a:bodyPr lIns="0" tIns="0" rIns="0" bIns="0">
            <a:normAutofit fontScale="92500" lnSpcReduction="10000"/>
          </a:bodyPr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/>
              <a:t> try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jndi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runAs</a:t>
            </a:r>
            <a:r>
              <a:rPr lang="en-US" sz="1600" b="1" dirty="0"/>
              <a:t>(</a:t>
            </a:r>
            <a:r>
              <a:rPr lang="en-US" sz="1600" b="1" dirty="0" err="1"/>
              <a:t>userUser</a:t>
            </a:r>
            <a:r>
              <a:rPr lang="en-US" sz="1600" b="1" dirty="0"/>
              <a:t>, </a:t>
            </a:r>
            <a:r>
              <a:rPr lang="en-US" sz="1600" b="1" dirty="0" err="1"/>
              <a:t>userPassword</a:t>
            </a:r>
            <a:r>
              <a:rPr lang="en-US" sz="1600" b="1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SecurePing</a:t>
            </a:r>
            <a:r>
              <a:rPr lang="en-US" sz="1600" dirty="0" smtClean="0"/>
              <a:t> </a:t>
            </a:r>
            <a:r>
              <a:rPr lang="en-US" sz="1600" dirty="0" err="1"/>
              <a:t>ejb</a:t>
            </a:r>
            <a:r>
              <a:rPr lang="en-US" sz="1600" dirty="0"/>
              <a:t>=(</a:t>
            </a:r>
            <a:r>
              <a:rPr lang="en-US" sz="1600" dirty="0" err="1"/>
              <a:t>SecurePing</a:t>
            </a:r>
            <a:r>
              <a:rPr lang="en-US" sz="1600" dirty="0"/>
              <a:t>)</a:t>
            </a:r>
            <a:r>
              <a:rPr lang="en-US" sz="1600" dirty="0" err="1"/>
              <a:t>jndi.lookup</a:t>
            </a:r>
            <a:r>
              <a:rPr lang="en-US" sz="1600" dirty="0"/>
              <a:t>(</a:t>
            </a:r>
            <a:r>
              <a:rPr lang="en-US" sz="1600" dirty="0" err="1"/>
              <a:t>jndiName</a:t>
            </a:r>
            <a:r>
              <a:rPr lang="en-US" sz="1600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log.info(</a:t>
            </a:r>
            <a:r>
              <a:rPr lang="en-US" sz="1600" b="1" dirty="0" err="1" smtClean="0"/>
              <a:t>ejb.pingAdmin</a:t>
            </a:r>
            <a:r>
              <a:rPr lang="en-US" sz="1600" b="1" dirty="0"/>
              <a:t>());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("didn't detect non-admin user");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dirty="0" err="1"/>
              <a:t>EJBAccessException</a:t>
            </a:r>
            <a:r>
              <a:rPr lang="en-US" sz="1600" dirty="0"/>
              <a:t>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</a:t>
            </a:r>
            <a:r>
              <a:rPr lang="en-US" sz="1600" b="1" dirty="0"/>
              <a:t>("expected exception thrown:"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 catch </a:t>
            </a:r>
            <a:r>
              <a:rPr lang="en-US" sz="1600" dirty="0"/>
              <a:t>(Exception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("unexpected exception type:" +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 finally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dirty="0" err="1"/>
              <a:t>jndi</a:t>
            </a:r>
            <a:r>
              <a:rPr lang="en-US" sz="1600" dirty="0"/>
              <a:t> != null) { </a:t>
            </a:r>
            <a:r>
              <a:rPr lang="en-US" sz="1600" dirty="0" err="1"/>
              <a:t>jndi.close</a:t>
            </a:r>
            <a:r>
              <a:rPr lang="en-US" sz="1600" dirty="0"/>
              <a:t>(); </a:t>
            </a:r>
            <a:r>
              <a:rPr lang="en-US" sz="1600" dirty="0" err="1"/>
              <a:t>jndi</a:t>
            </a:r>
            <a:r>
              <a:rPr lang="en-US" sz="1600" dirty="0"/>
              <a:t>=null; }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</a:p>
          <a:p>
            <a:pPr>
              <a:defRPr/>
            </a:pPr>
            <a:endParaRPr lang="en-GB" sz="1600" dirty="0" smtClean="0">
              <a:latin typeface="Courier New" pitchFamily="49" charset="0"/>
            </a:endParaRP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/>
              <a:t> -expected exception </a:t>
            </a:r>
            <a:r>
              <a:rPr lang="en-US" sz="1600" u="sng" dirty="0" err="1"/>
              <a:t>thrown:javax.ejb.EJBAccessException</a:t>
            </a:r>
            <a:r>
              <a:rPr lang="en-US" sz="1600" u="sng" dirty="0"/>
              <a:t>: JBAS014502: Invocation on method: public abstract </a:t>
            </a:r>
            <a:r>
              <a:rPr lang="en-US" sz="1600" u="sng" dirty="0" err="1"/>
              <a:t>java.lang.String</a:t>
            </a:r>
            <a:r>
              <a:rPr lang="en-US" sz="1600" u="sng" dirty="0"/>
              <a:t> </a:t>
            </a:r>
            <a:r>
              <a:rPr lang="en-US" sz="1600" u="sng" dirty="0" err="1"/>
              <a:t>ejava.examples.secureping.ejb.SecurePing.pingAdmin</a:t>
            </a:r>
            <a:r>
              <a:rPr lang="en-US" sz="1600" u="sng" dirty="0"/>
              <a:t>() of bean: </a:t>
            </a:r>
            <a:r>
              <a:rPr lang="en-US" sz="1600" u="sng" dirty="0" err="1"/>
              <a:t>SecurePingEJB</a:t>
            </a:r>
            <a:r>
              <a:rPr lang="en-US" sz="1600" u="sng" dirty="0"/>
              <a:t> is not allowed</a:t>
            </a: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600" dirty="0" smtClean="0">
                <a:latin typeface="Courier New" pitchFamily="49" charset="0"/>
              </a:rPr>
              <a:t>       </a:t>
            </a: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82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44F1ABA-3844-4C78-8BD3-EF011429A20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22</a:t>
            </a:fld>
            <a:endParaRPr lang="en-GB" altLang="en-US" sz="1400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Client/EJB Test Drive: Admin Client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/>
          <a:lstStyle/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try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jndi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runAs</a:t>
            </a:r>
            <a:r>
              <a:rPr lang="en-US" sz="1600" b="1" dirty="0"/>
              <a:t>(</a:t>
            </a:r>
            <a:r>
              <a:rPr lang="en-US" sz="1600" b="1" dirty="0" err="1"/>
              <a:t>adminUser</a:t>
            </a:r>
            <a:r>
              <a:rPr lang="en-US" sz="1600" b="1" dirty="0"/>
              <a:t>, </a:t>
            </a:r>
            <a:r>
              <a:rPr lang="en-US" sz="1600" b="1" dirty="0" err="1"/>
              <a:t>adminPassword</a:t>
            </a:r>
            <a:r>
              <a:rPr lang="en-US" sz="1600" b="1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SecurePing</a:t>
            </a:r>
            <a:r>
              <a:rPr lang="en-US" sz="1600" dirty="0" smtClean="0"/>
              <a:t> </a:t>
            </a:r>
            <a:r>
              <a:rPr lang="en-US" sz="1600" dirty="0" err="1"/>
              <a:t>ejb</a:t>
            </a:r>
            <a:r>
              <a:rPr lang="en-US" sz="1600" dirty="0"/>
              <a:t>=(</a:t>
            </a:r>
            <a:r>
              <a:rPr lang="en-US" sz="1600" dirty="0" err="1"/>
              <a:t>SecurePing</a:t>
            </a:r>
            <a:r>
              <a:rPr lang="en-US" sz="1600" dirty="0"/>
              <a:t>)</a:t>
            </a:r>
            <a:r>
              <a:rPr lang="en-US" sz="1600" dirty="0" err="1"/>
              <a:t>jndi.lookup</a:t>
            </a:r>
            <a:r>
              <a:rPr lang="en-US" sz="1600" dirty="0"/>
              <a:t>(</a:t>
            </a:r>
            <a:r>
              <a:rPr lang="en-US" sz="1600" dirty="0" err="1"/>
              <a:t>jndiName</a:t>
            </a:r>
            <a:r>
              <a:rPr lang="en-US" sz="1600" dirty="0"/>
              <a:t>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b="1" dirty="0" smtClean="0"/>
              <a:t>    log.info(</a:t>
            </a:r>
            <a:r>
              <a:rPr lang="en-US" sz="1600" b="1" dirty="0" err="1" smtClean="0"/>
              <a:t>ejb.pingAdmin</a:t>
            </a:r>
            <a:r>
              <a:rPr lang="en-US" sz="1600" b="1" dirty="0"/>
              <a:t>());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 catch </a:t>
            </a:r>
            <a:r>
              <a:rPr lang="en-US" sz="1600" dirty="0"/>
              <a:t>(Exception ex)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s-ES" sz="1600" dirty="0" smtClean="0"/>
              <a:t>    log.info</a:t>
            </a:r>
            <a:r>
              <a:rPr lang="es-ES" sz="1600" dirty="0"/>
              <a:t>("error </a:t>
            </a:r>
            <a:r>
              <a:rPr lang="es-ES" sz="1600" dirty="0" err="1"/>
              <a:t>calling</a:t>
            </a:r>
            <a:r>
              <a:rPr lang="es-ES" sz="1600" dirty="0"/>
              <a:t> </a:t>
            </a:r>
            <a:r>
              <a:rPr lang="es-ES" sz="1600" dirty="0" err="1"/>
              <a:t>pingAdmin</a:t>
            </a:r>
            <a:r>
              <a:rPr lang="es-ES" sz="1600" dirty="0"/>
              <a:t>:" + ex, 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fail</a:t>
            </a:r>
            <a:r>
              <a:rPr lang="en-US" sz="1600" dirty="0"/>
              <a:t>("error calling </a:t>
            </a:r>
            <a:r>
              <a:rPr lang="en-US" sz="1600" dirty="0" err="1"/>
              <a:t>pingAdmin</a:t>
            </a:r>
            <a:r>
              <a:rPr lang="en-US" sz="1600" dirty="0"/>
              <a:t>:" +ex);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  <a:r>
              <a:rPr lang="en-US" sz="1600" dirty="0"/>
              <a:t> </a:t>
            </a:r>
            <a:r>
              <a:rPr lang="en-US" sz="1600" dirty="0" smtClean="0"/>
              <a:t>finally </a:t>
            </a:r>
            <a:r>
              <a:rPr lang="en-US" sz="1600" dirty="0"/>
              <a:t>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dirty="0" err="1"/>
              <a:t>jndi</a:t>
            </a:r>
            <a:r>
              <a:rPr lang="en-US" sz="1600" dirty="0"/>
              <a:t> != null) { </a:t>
            </a:r>
            <a:r>
              <a:rPr lang="en-US" sz="1600" dirty="0" err="1"/>
              <a:t>jndi.close</a:t>
            </a:r>
            <a:r>
              <a:rPr lang="en-US" sz="1600" dirty="0"/>
              <a:t>(); </a:t>
            </a:r>
            <a:r>
              <a:rPr lang="en-US" sz="1600" dirty="0" err="1"/>
              <a:t>jndi</a:t>
            </a:r>
            <a:r>
              <a:rPr lang="en-US" sz="1600" dirty="0"/>
              <a:t>=null; }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600" dirty="0" smtClean="0"/>
              <a:t>}</a:t>
            </a:r>
          </a:p>
          <a:p>
            <a:pPr>
              <a:defRPr/>
            </a:pPr>
            <a:endParaRPr lang="en-US" sz="1600" dirty="0">
              <a:latin typeface="Courier New" pitchFamily="49" charset="0"/>
            </a:endParaRPr>
          </a:p>
          <a:p>
            <a:pPr>
              <a:defRPr/>
            </a:pP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sz="1600" dirty="0"/>
              <a:t> -called </a:t>
            </a:r>
            <a:r>
              <a:rPr lang="en-US" sz="1600" dirty="0" err="1"/>
              <a:t>pingAdmin</a:t>
            </a:r>
            <a:r>
              <a:rPr lang="en-US" sz="1600" dirty="0"/>
              <a:t>, principal=admin1, </a:t>
            </a:r>
            <a:r>
              <a:rPr lang="en-US" sz="1600" dirty="0" err="1"/>
              <a:t>isUser</a:t>
            </a:r>
            <a:r>
              <a:rPr lang="en-US" sz="1600" dirty="0"/>
              <a:t>=true, </a:t>
            </a:r>
            <a:r>
              <a:rPr lang="en-US" sz="1600" dirty="0" err="1"/>
              <a:t>isAdmin</a:t>
            </a:r>
            <a:r>
              <a:rPr lang="en-US" sz="1600" dirty="0"/>
              <a:t>=true, </a:t>
            </a:r>
            <a:r>
              <a:rPr lang="en-US" sz="1600" dirty="0" err="1"/>
              <a:t>isInternalRole</a:t>
            </a:r>
            <a:r>
              <a:rPr lang="en-US" sz="1600" dirty="0"/>
              <a:t>=true</a:t>
            </a:r>
            <a:endParaRPr lang="en-GB" sz="16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24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F5686BF9-5493-43B3-89F9-7D3E8E84607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23</a:t>
            </a:fld>
            <a:endParaRPr lang="en-GB" altLang="en-US" sz="1400"/>
          </a:p>
        </p:txBody>
      </p:sp>
      <p:sp>
        <p:nvSpPr>
          <p:cNvPr id="440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42950"/>
            <a:ext cx="7740650" cy="766763"/>
          </a:xfrm>
        </p:spPr>
        <p:txBody>
          <a:bodyPr lIns="0" tIns="0" rIns="0" bIns="0"/>
          <a:lstStyle/>
          <a:p>
            <a:pPr eaLnBrk="1" hangingPunct="1"/>
            <a:endParaRPr lang="en-US" altLang="en-US" smtClean="0"/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 anchor="ctr"/>
          <a:lstStyle/>
          <a:p>
            <a:pPr marL="0" indent="0" algn="ctr" eaLnBrk="1" hangingPunct="1">
              <a:lnSpc>
                <a:spcPct val="19000"/>
              </a:lnSpc>
              <a:buFont typeface="Times New Roman" pitchFamily="18" charset="0"/>
              <a:buNone/>
            </a:pPr>
            <a:r>
              <a:rPr lang="en-GB" altLang="en-US" sz="3200" smtClean="0"/>
              <a:t>Web Tier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642870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DCA2DF2-8B7E-40E3-923A-9154810EA81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24</a:t>
            </a:fld>
            <a:endParaRPr lang="en-GB" altLang="en-US" sz="1400"/>
          </a:p>
        </p:txBody>
      </p:sp>
      <p:sp>
        <p:nvSpPr>
          <p:cNvPr id="460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2238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Web Tier Access Control</a:t>
            </a:r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4573588"/>
          </a:xfrm>
        </p:spPr>
        <p:txBody>
          <a:bodyPr lIns="0" tIns="0" rIns="0" bIns="0">
            <a:normAutofit fontScale="92500"/>
          </a:bodyPr>
          <a:lstStyle/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HTTP Basic Authentication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supported by HTTP protocol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based on username/password</a:t>
            </a:r>
          </a:p>
          <a:p>
            <a:pPr lvl="2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browser collects information from client</a:t>
            </a:r>
          </a:p>
          <a:p>
            <a:pPr lvl="2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authenticates user into a realm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not secure; passwords sent simple base64 encoding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target server not authenticated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short-comings overcome by layering over TLS (HTTPS)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HTTPS Client Authentication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based on public key/private key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Form Based Authentication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permits the use of JSP/HTML forms to gather user info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02217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2804FBB-BD76-47F4-9BB8-8AE4355C86B6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25</a:t>
            </a:fld>
            <a:endParaRPr lang="en-GB" altLang="en-US" sz="1400"/>
          </a:p>
        </p:txBody>
      </p:sp>
      <p:sp>
        <p:nvSpPr>
          <p:cNvPr id="481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7635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/>
              <a:t>web.xml: admin/* security constraint</a:t>
            </a: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5443538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&lt;security-constraint&gt;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&lt;web-resource-collection&gt;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&lt;web-resource-name&gt;admin-only&lt;/web-resource-name&gt;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b="1" smtClean="0">
                <a:latin typeface="Courier New" pitchFamily="49" charset="0"/>
              </a:rPr>
              <a:t>        &lt;url-pattern&gt;/model/admin/*&lt;/url-pattern&gt;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&lt;/web-resource-collection&gt;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&lt;auth-constraint&gt;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b="1" smtClean="0">
                <a:latin typeface="Courier New" pitchFamily="49" charset="0"/>
              </a:rPr>
              <a:t>        &lt;role-name&gt;admin&lt;/role-name&gt;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&lt;/auth-constraint&gt;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&lt;user-data-constraint&gt;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b="1" smtClean="0">
                <a:latin typeface="Courier New" pitchFamily="49" charset="0"/>
              </a:rPr>
              <a:t>        &lt;transport-guarantee&gt;CONFIDENTIAL&lt;/transport-guarantee&gt;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&lt;/user-data-constraint&gt;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&lt;/security-constraint&gt;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&lt;login-config&gt;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b="1" smtClean="0">
                <a:latin typeface="Courier New" pitchFamily="49" charset="0"/>
              </a:rPr>
              <a:t>    &lt;auth-method&gt;FORM&lt;/auth-method&gt;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&lt;form-login-config&gt;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&lt;form-login-page&gt;/WEB-INF/content/Login.jsp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&lt;/form-login-page&gt;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&lt;form-error-page&gt;/WEB-INF/content/Login.jsp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&lt;/form-error-page&gt;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&lt;/form-login-config&gt;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&lt;/login-config&gt;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5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5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05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E23A7CC-A8C9-42E5-B1FF-6AB8D0DAE52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26</a:t>
            </a:fld>
            <a:endParaRPr lang="en-GB" altLang="en-US" sz="1400"/>
          </a:p>
        </p:txBody>
      </p:sp>
      <p:sp>
        <p:nvSpPr>
          <p:cNvPr id="501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web.xml: servlet mapping</a:t>
            </a:r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&lt;servlet&gt;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&lt;servlet-name&gt;Handler&lt;/servlet-name&gt;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&lt;servlet-class&gt;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    ejava.examples.secureping.web.SecurePingHandlerServlet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&lt;/servlet-class&gt;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&lt;/servlet&gt;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&lt;servlet-mapping&gt;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&lt;servlet-name&gt;Handler&lt;/servlet-name&gt;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&lt;url-pattern&gt;/model/</a:t>
            </a:r>
            <a:r>
              <a:rPr lang="en-GB" altLang="en-US" sz="1500" b="1" smtClean="0">
                <a:latin typeface="Courier New" pitchFamily="49" charset="0"/>
              </a:rPr>
              <a:t>admin/handler</a:t>
            </a:r>
            <a:r>
              <a:rPr lang="en-GB" altLang="en-US" sz="1500" smtClean="0">
                <a:latin typeface="Courier New" pitchFamily="49" charset="0"/>
              </a:rPr>
              <a:t>&lt;/url-pattern&gt;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&lt;/servlet-mapping&gt;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&lt;servlet-mapping&gt;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&lt;servlet-name&gt;Handler&lt;/servlet-name&gt;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&lt;url-pattern&gt;/model/</a:t>
            </a:r>
            <a:r>
              <a:rPr lang="en-GB" altLang="en-US" sz="1500" b="1" smtClean="0">
                <a:latin typeface="Courier New" pitchFamily="49" charset="0"/>
              </a:rPr>
              <a:t>user/handler</a:t>
            </a:r>
            <a:r>
              <a:rPr lang="en-GB" altLang="en-US" sz="1500" smtClean="0">
                <a:latin typeface="Courier New" pitchFamily="49" charset="0"/>
              </a:rPr>
              <a:t>&lt;/url-pattern&gt;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&lt;/servlet-mapping&gt;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&lt;servlet-mapping&gt;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&lt;servlet-name&gt;Handler&lt;/servlet-name&gt;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    &lt;url-pattern&gt;/model/</a:t>
            </a:r>
            <a:r>
              <a:rPr lang="en-GB" altLang="en-US" sz="1500" b="1" smtClean="0">
                <a:latin typeface="Courier New" pitchFamily="49" charset="0"/>
              </a:rPr>
              <a:t>handler</a:t>
            </a:r>
            <a:r>
              <a:rPr lang="en-GB" altLang="en-US" sz="1500" smtClean="0">
                <a:latin typeface="Courier New" pitchFamily="49" charset="0"/>
              </a:rPr>
              <a:t>&lt;/url-pattern&gt;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500" smtClean="0">
                <a:latin typeface="Courier New" pitchFamily="49" charset="0"/>
              </a:rPr>
              <a:t>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1030696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1D5E0553-6AD6-4A3F-B053-FE4E354D5031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27</a:t>
            </a:fld>
            <a:endParaRPr lang="en-GB" altLang="en-US" sz="1400"/>
          </a:p>
        </p:txBody>
      </p:sp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smtClean="0"/>
              <a:t>WEB-INF/jboss-web.xml: security-domain</a:t>
            </a:r>
          </a:p>
        </p:txBody>
      </p:sp>
      <p:sp>
        <p:nvSpPr>
          <p:cNvPr id="522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&lt;!DOCTYPE jboss-web PUBLIC "-//JBoss//DTD Web Application 2.4//EN“ "http://www.jboss.org/j2ee/dtd/jboss-web_4_0.dtd"&gt;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&lt;jboss-web&gt;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      &lt;security-domain&gt;other&lt;/security-domain&gt;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b="1" smtClean="0">
                <a:latin typeface="Courier New" pitchFamily="49" charset="0"/>
                <a:cs typeface="Courier New" pitchFamily="49" charset="0"/>
              </a:rPr>
              <a:t>&lt;/jboss-web&gt;</a:t>
            </a:r>
          </a:p>
        </p:txBody>
      </p:sp>
    </p:spTree>
    <p:extLst>
      <p:ext uri="{BB962C8B-B14F-4D97-AF65-F5344CB8AC3E}">
        <p14:creationId xmlns:p14="http://schemas.microsoft.com/office/powerpoint/2010/main" val="1168978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668115CC-37AD-4247-A2FD-8CF0890A5257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28</a:t>
            </a:fld>
            <a:endParaRPr lang="en-GB" altLang="en-US" sz="1400"/>
          </a:p>
        </p:txBody>
      </p:sp>
      <p:sp>
        <p:nvSpPr>
          <p:cNvPr id="542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39063" cy="763588"/>
          </a:xfrm>
        </p:spPr>
        <p:txBody>
          <a:bodyPr lIns="0" tIns="0" rIns="0" bIns="0"/>
          <a:lstStyle/>
          <a:p>
            <a:pPr eaLnBrk="1" hangingPunct="1">
              <a:lnSpc>
                <a:spcPct val="1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FORM Login.jsp/html</a:t>
            </a:r>
          </a:p>
        </p:txBody>
      </p:sp>
      <p:sp>
        <p:nvSpPr>
          <p:cNvPr id="542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39063" cy="45720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&lt;body&gt;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&lt;h1&gt;Login Required&lt;/h1&gt;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&lt;form action="</a:t>
            </a:r>
            <a:r>
              <a:rPr lang="en-GB" altLang="en-US" sz="1600" b="1" smtClean="0">
                <a:latin typeface="Courier New" pitchFamily="49" charset="0"/>
              </a:rPr>
              <a:t>j_security_check</a:t>
            </a:r>
            <a:r>
              <a:rPr lang="en-GB" altLang="en-US" sz="1600" smtClean="0">
                <a:latin typeface="Courier New" pitchFamily="49" charset="0"/>
              </a:rPr>
              <a:t>" method="POST"&gt;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User Name: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&lt;input type="text" size="20" name="</a:t>
            </a:r>
            <a:r>
              <a:rPr lang="en-GB" altLang="en-US" sz="1600" b="1" smtClean="0">
                <a:latin typeface="Courier New" pitchFamily="49" charset="0"/>
              </a:rPr>
              <a:t>j_username</a:t>
            </a:r>
            <a:r>
              <a:rPr lang="en-GB" altLang="en-US" sz="1600" smtClean="0">
                <a:latin typeface="Courier New" pitchFamily="49" charset="0"/>
              </a:rPr>
              <a:t>"&gt;&lt;p/&gt;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Password: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&lt;input type="password" size="10" name="</a:t>
            </a:r>
            <a:r>
              <a:rPr lang="en-GB" altLang="en-US" sz="1600" b="1" smtClean="0">
                <a:latin typeface="Courier New" pitchFamily="49" charset="0"/>
              </a:rPr>
              <a:t>j_password</a:t>
            </a:r>
            <a:r>
              <a:rPr lang="en-GB" altLang="en-US" sz="1600" smtClean="0">
                <a:latin typeface="Courier New" pitchFamily="49" charset="0"/>
              </a:rPr>
              <a:t>"&gt;&lt;p/&gt;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&lt;input type="submit" value="Login"&gt;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&lt;/form&gt;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2651769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24FFE02-4DC9-4838-A455-B3D8BC850679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29</a:t>
            </a:fld>
            <a:endParaRPr lang="en-GB" altLang="en-US" sz="1400"/>
          </a:p>
        </p:txBody>
      </p:sp>
      <p:sp>
        <p:nvSpPr>
          <p:cNvPr id="563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FORM Based Authentication</a:t>
            </a: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7" name="Oval 3"/>
          <p:cNvSpPr>
            <a:spLocks noChangeArrowheads="1"/>
          </p:cNvSpPr>
          <p:nvPr/>
        </p:nvSpPr>
        <p:spPr bwMode="auto">
          <a:xfrm>
            <a:off x="2201863" y="2322513"/>
            <a:ext cx="2057400" cy="457200"/>
          </a:xfrm>
          <a:prstGeom prst="ellips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  <a:buFont typeface="Times New Roman" pitchFamily="18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6328" name="Text Box 4"/>
          <p:cNvSpPr txBox="1">
            <a:spLocks noChangeArrowheads="1"/>
          </p:cNvSpPr>
          <p:nvPr/>
        </p:nvSpPr>
        <p:spPr bwMode="auto">
          <a:xfrm>
            <a:off x="3452813" y="1276350"/>
            <a:ext cx="4246562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 marL="342900" indent="-342900"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04850" indent="-2476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704850" algn="l"/>
                <a:tab pos="1162050" algn="l"/>
                <a:tab pos="1619250" algn="l"/>
                <a:tab pos="2076450" algn="l"/>
                <a:tab pos="2533650" algn="l"/>
                <a:tab pos="2990850" algn="l"/>
                <a:tab pos="3448050" algn="l"/>
                <a:tab pos="3905250" algn="l"/>
                <a:tab pos="4362450" algn="l"/>
                <a:tab pos="4819650" algn="l"/>
                <a:tab pos="5276850" algn="l"/>
                <a:tab pos="5734050" algn="l"/>
                <a:tab pos="6191250" algn="l"/>
                <a:tab pos="6648450" algn="l"/>
                <a:tab pos="7105650" algn="l"/>
                <a:tab pos="7562850" algn="l"/>
                <a:tab pos="8020050" algn="l"/>
                <a:tab pos="8477250" algn="l"/>
                <a:tab pos="8934450" algn="l"/>
                <a:tab pos="9391650" algn="l"/>
                <a:tab pos="984885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hangingPunct="1">
              <a:lnSpc>
                <a:spcPct val="60000"/>
              </a:lnSpc>
              <a:spcBef>
                <a:spcPts val="800"/>
              </a:spcBef>
              <a:buFont typeface="Times New Roman" pitchFamily="18" charset="0"/>
              <a:buNone/>
            </a:pPr>
            <a:r>
              <a:rPr lang="en-GB" altLang="en-US" sz="1500" b="1">
                <a:latin typeface="Courier New" pitchFamily="49" charset="0"/>
              </a:rPr>
              <a:t>transport-guarantee=CONFIDENTIAL</a:t>
            </a:r>
          </a:p>
        </p:txBody>
      </p:sp>
      <p:cxnSp>
        <p:nvCxnSpPr>
          <p:cNvPr id="56329" name="AutoShape 5"/>
          <p:cNvCxnSpPr>
            <a:cxnSpLocks noChangeShapeType="1"/>
            <a:stCxn id="56328" idx="2"/>
            <a:endCxn id="56327" idx="1"/>
          </p:cNvCxnSpPr>
          <p:nvPr/>
        </p:nvCxnSpPr>
        <p:spPr bwMode="auto">
          <a:xfrm flipH="1">
            <a:off x="2501900" y="1503363"/>
            <a:ext cx="3073400" cy="885825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30" name="Oval 6"/>
          <p:cNvSpPr>
            <a:spLocks noChangeArrowheads="1"/>
          </p:cNvSpPr>
          <p:nvPr/>
        </p:nvSpPr>
        <p:spPr bwMode="auto">
          <a:xfrm>
            <a:off x="6737350" y="5381625"/>
            <a:ext cx="2057400" cy="457200"/>
          </a:xfrm>
          <a:prstGeom prst="ellips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ct val="16000"/>
              </a:lnSpc>
              <a:spcBef>
                <a:spcPct val="0"/>
              </a:spcBef>
              <a:buFont typeface="Times New Roman" pitchFamily="18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cxnSp>
        <p:nvCxnSpPr>
          <p:cNvPr id="56331" name="AutoShape 7"/>
          <p:cNvCxnSpPr>
            <a:cxnSpLocks noChangeShapeType="1"/>
            <a:stCxn id="56328" idx="2"/>
            <a:endCxn id="56330" idx="0"/>
          </p:cNvCxnSpPr>
          <p:nvPr/>
        </p:nvCxnSpPr>
        <p:spPr bwMode="auto">
          <a:xfrm>
            <a:off x="5575300" y="1503363"/>
            <a:ext cx="2189163" cy="3878262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5552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CDACE587-470C-4183-9D06-6E404AA6CB6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</a:t>
            </a:fld>
            <a:endParaRPr lang="en-GB" altLang="en-US" sz="1400"/>
          </a:p>
        </p:txBody>
      </p:sp>
      <p:sp>
        <p:nvSpPr>
          <p:cNvPr id="71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8013"/>
            <a:ext cx="7747000" cy="763587"/>
          </a:xfrm>
        </p:spPr>
        <p:txBody>
          <a:bodyPr lIns="0" tIns="0" rIns="0" bIns="0"/>
          <a:lstStyle/>
          <a:p>
            <a:pPr eaLnBrk="1" hangingPunct="1">
              <a:lnSpc>
                <a:spcPct val="4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Objectives</a:t>
            </a: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7000" cy="4614863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Java EE Access Control Points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EJB Access Control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JNDI Login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Web Tier Access Control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Run-As</a:t>
            </a:r>
          </a:p>
        </p:txBody>
      </p:sp>
    </p:spTree>
    <p:extLst>
      <p:ext uri="{BB962C8B-B14F-4D97-AF65-F5344CB8AC3E}">
        <p14:creationId xmlns:p14="http://schemas.microsoft.com/office/powerpoint/2010/main" val="3181487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F14A106C-C0F1-4CA3-8E18-3BD5C5C62B6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30</a:t>
            </a:fld>
            <a:endParaRPr lang="en-GB" altLang="en-US" sz="1400"/>
          </a:p>
        </p:txBody>
      </p:sp>
      <p:sp>
        <p:nvSpPr>
          <p:cNvPr id="583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smtClean="0"/>
              <a:t>Web Authentication Context Passed to EJB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799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EAD6FA95-5840-4F05-8033-65B0CF73CDA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31</a:t>
            </a:fld>
            <a:endParaRPr lang="en-GB" altLang="en-US" sz="1400"/>
          </a:p>
        </p:txBody>
      </p:sp>
      <p:sp>
        <p:nvSpPr>
          <p:cNvPr id="604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/>
              <a:t>web.xml: user/* security constraint</a:t>
            </a:r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&lt;security-constraint&gt;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&lt;web-resource-collection&gt;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    &lt;web-resource-name&gt;user-access&lt;/web-resource-name&gt;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smtClean="0">
                <a:latin typeface="Courier New" pitchFamily="49" charset="0"/>
              </a:rPr>
              <a:t>        &lt;url-pattern&gt;/model/user/*&lt;/url-pattern&gt;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&lt;/web-resource-collection&gt;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&lt;auth-constraint&gt;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smtClean="0">
                <a:latin typeface="Courier New" pitchFamily="49" charset="0"/>
              </a:rPr>
              <a:t>        &lt;role-name&gt;user&lt;/role-name&gt;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&lt;/auth-constraint&gt;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&lt;user-data-constraint&gt;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smtClean="0">
                <a:latin typeface="Courier New" pitchFamily="49" charset="0"/>
              </a:rPr>
              <a:t>        &lt;transport-guarantee&gt;NONE&lt;/transport-guarantee&gt;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&lt;/user-data-constraint&gt;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&lt;/security-constraint&gt;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&lt;login-config&gt;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smtClean="0">
                <a:latin typeface="Courier New" pitchFamily="49" charset="0"/>
              </a:rPr>
              <a:t>    &lt;auth-method&gt;BASIC&lt;/auth-method&gt;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&lt;/login-config&gt;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4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C0F7C6E4-AAAD-49A2-AFBF-A0BC37B6941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32</a:t>
            </a:fld>
            <a:endParaRPr lang="en-GB" altLang="en-US" sz="1400"/>
          </a:p>
        </p:txBody>
      </p:sp>
      <p:sp>
        <p:nvSpPr>
          <p:cNvPr id="624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BASIC Authentication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71600"/>
            <a:ext cx="84582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200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2AD3915E-D0F6-4749-AB8D-90DEBE24671E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33</a:t>
            </a:fld>
            <a:endParaRPr lang="en-GB" altLang="en-US" sz="1400"/>
          </a:p>
        </p:txBody>
      </p:sp>
      <p:sp>
        <p:nvSpPr>
          <p:cNvPr id="645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dirty="0" smtClean="0"/>
              <a:t>Web Subject not Authorized by EJB Tier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78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CAC7DAC5-2B25-4F9B-A782-6BC7C350204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34</a:t>
            </a:fld>
            <a:endParaRPr lang="en-GB" altLang="en-US" sz="1400"/>
          </a:p>
        </p:txBody>
      </p:sp>
      <p:sp>
        <p:nvSpPr>
          <p:cNvPr id="665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2238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run-as</a:t>
            </a:r>
          </a:p>
        </p:txBody>
      </p:sp>
      <p:sp>
        <p:nvSpPr>
          <p:cNvPr id="665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4573588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caller-identity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default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uses caller Principal and roles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role-name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uses a named role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allows methods to be invoked on behalf of a user</a:t>
            </a:r>
          </a:p>
        </p:txBody>
      </p:sp>
    </p:spTree>
    <p:extLst>
      <p:ext uri="{BB962C8B-B14F-4D97-AF65-F5344CB8AC3E}">
        <p14:creationId xmlns:p14="http://schemas.microsoft.com/office/powerpoint/2010/main" val="1205057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1BA5984-4C3C-4E3C-BA66-D5D3B4F27025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35</a:t>
            </a:fld>
            <a:endParaRPr lang="en-GB" altLang="en-US" sz="1400"/>
          </a:p>
        </p:txBody>
      </p:sp>
      <p:sp>
        <p:nvSpPr>
          <p:cNvPr id="686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2238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run-as:ejb-jar.xml</a:t>
            </a: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5018088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&lt;session&gt;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&lt;ejb-name&gt;SecurePingClientEJB&lt;/ejb-name&gt;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&lt;ejb-ref&gt;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&lt;ejb-ref-name&gt;ejb/SecurePingEJB&lt;/ejb-ref-name&gt;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&lt;ejb-ref-type&gt;Session&lt;/ejb-ref-type&gt;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&lt;remote&gt;ejava.examples.secureping.ejb.SecurePingEJB&lt;/remote&gt;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&lt;injection-target&gt;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&lt;injection-target-class&gt;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ejava.examples.secureping.ejb.SecurePingClientEJB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&lt;/injection-target-class&gt;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&lt;injection-target-name&gt;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securePingServer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&lt;/injection-target-name&gt;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&lt;/injection-target&gt;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&lt;/ejb-ref&gt;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&lt;security-identity&gt;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&lt;run-as&gt;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    &lt;role-name&gt;admin&lt;/role-name&gt;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&lt;/run-as&gt;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&lt;/security-identity&gt;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&lt;/session&gt;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23A0F399-FE59-4901-8011-740B51B3CF3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36</a:t>
            </a:fld>
            <a:endParaRPr lang="en-GB" altLang="en-US" sz="1400"/>
          </a:p>
        </p:txBody>
      </p:sp>
      <p:sp>
        <p:nvSpPr>
          <p:cNvPr id="706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2238" cy="763588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 smtClean="0"/>
              <a:t>run-as:META-INF/jboss-ejb3.xml</a:t>
            </a:r>
          </a:p>
        </p:txBody>
      </p:sp>
      <p:sp>
        <p:nvSpPr>
          <p:cNvPr id="706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5014913"/>
          </a:xfrm>
        </p:spPr>
        <p:txBody>
          <a:bodyPr lIns="0" tIns="0" rIns="0" bIns="0"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&lt;?xml version="1.0"?&gt; 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&lt;jboss:ejb-jar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xmlns:jboss="http://www.jboss.com/xml/ns/javaee"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xmlns:sec="urn:security"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xmlns="http://java.sun.com/xml/ns/javaee"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xmlns:xsi="http://www.w3.org/2001/XMLSchema-instance"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xsi:schemaLocation="http://www.jboss.com/xml/ns/javaee http://www.jboss.org/j2ee/schema/jboss-ejb3-2_0.xsd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   http://java.sun.com/xml/ns/javaee http://www.jboss.org/j2ee/schema/jboss-ejb3-spec-2_0.xsd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   urn:security urn:security"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version="3.1"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200" i="1" smtClean="0"/>
              <a:t>   impl-version="2.0"&gt;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…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4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&lt;assembly-descriptor&gt;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&lt;sec:security&gt;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    &lt;ejb-name&gt;*&lt;/ejb-name&gt;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    &lt;sec:security-domain&gt;other&lt;/sec:security-domain&gt;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b="1" smtClean="0"/>
              <a:t>            &lt;sec:run-as-principal&gt;admin1&lt;/sec:run-as-principal&gt;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    &lt;/sec:security&gt;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    &lt;/assembly-descriptor&gt;   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4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 smtClean="0"/>
              <a:t>&lt;/jboss:ejb-jar&gt;</a:t>
            </a:r>
          </a:p>
        </p:txBody>
      </p:sp>
    </p:spTree>
    <p:extLst>
      <p:ext uri="{BB962C8B-B14F-4D97-AF65-F5344CB8AC3E}">
        <p14:creationId xmlns:p14="http://schemas.microsoft.com/office/powerpoint/2010/main" val="3745810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999E0D55-6644-4C02-9E0E-3BE5874F2A3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37</a:t>
            </a:fld>
            <a:endParaRPr lang="en-GB" altLang="en-US" sz="1400"/>
          </a:p>
        </p:txBody>
      </p:sp>
      <p:sp>
        <p:nvSpPr>
          <p:cNvPr id="727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run-as: thread output</a:t>
            </a: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run-as is allowing all users call </a:t>
            </a:r>
            <a:r>
              <a:rPr lang="en-GB" dirty="0" err="1" smtClean="0"/>
              <a:t>pingAdmin</a:t>
            </a:r>
            <a:r>
              <a:rPr lang="en-GB" dirty="0" smtClean="0"/>
              <a:t> method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real principal name supplied by </a:t>
            </a:r>
            <a:r>
              <a:rPr lang="en-GB" dirty="0" err="1" smtClean="0"/>
              <a:t>ctx.getPrincipal</a:t>
            </a:r>
            <a:r>
              <a:rPr lang="en-GB" dirty="0" smtClean="0"/>
              <a:t>() by both EJBs</a:t>
            </a:r>
            <a:r>
              <a:rPr lang="en-GB" sz="1400" dirty="0" smtClean="0">
                <a:latin typeface="Courier New" pitchFamily="49" charset="0"/>
              </a:rPr>
              <a:t>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4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1400" dirty="0" smtClean="0">
                <a:latin typeface="Courier New" pitchFamily="49" charset="0"/>
              </a:rPr>
              <a:t> -*** </a:t>
            </a:r>
            <a:r>
              <a:rPr lang="en-GB" sz="1400" dirty="0" err="1" smtClean="0">
                <a:latin typeface="Courier New" pitchFamily="49" charset="0"/>
              </a:rPr>
              <a:t>testPingAdmin</a:t>
            </a:r>
            <a:r>
              <a:rPr lang="en-GB" sz="1400" dirty="0" smtClean="0">
                <a:latin typeface="Courier New" pitchFamily="49" charset="0"/>
              </a:rPr>
              <a:t> ***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/>
              <a:t> -</a:t>
            </a:r>
            <a:r>
              <a:rPr lang="en-US" sz="1400" dirty="0" err="1"/>
              <a:t>securePingClient</a:t>
            </a:r>
            <a:r>
              <a:rPr lang="en-US" sz="1400" dirty="0"/>
              <a:t> 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principal=known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=false, </a:t>
            </a:r>
            <a:r>
              <a:rPr lang="en-US" sz="1400" dirty="0" err="1"/>
              <a:t>isAdmin</a:t>
            </a:r>
            <a:r>
              <a:rPr lang="en-US" sz="1400" dirty="0"/>
              <a:t>=false, </a:t>
            </a:r>
            <a:r>
              <a:rPr lang="en-US" sz="1400" dirty="0" err="1"/>
              <a:t>isInternalRole</a:t>
            </a:r>
            <a:r>
              <a:rPr lang="en-US" sz="1400" dirty="0"/>
              <a:t>=false: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 err="1"/>
              <a:t>securePing</a:t>
            </a:r>
            <a:r>
              <a:rPr lang="en-US" sz="1400" dirty="0"/>
              <a:t>=called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principal=admin1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=false, </a:t>
            </a:r>
            <a:r>
              <a:rPr lang="en-US" sz="1400" dirty="0" err="1"/>
              <a:t>isAdmin</a:t>
            </a:r>
            <a:r>
              <a:rPr lang="en-US" sz="1400" dirty="0"/>
              <a:t>=true, </a:t>
            </a:r>
            <a:r>
              <a:rPr lang="en-US" sz="1400" dirty="0" err="1"/>
              <a:t>isInternalRole</a:t>
            </a:r>
            <a:r>
              <a:rPr lang="en-US" sz="1400" dirty="0"/>
              <a:t>=true</a:t>
            </a:r>
            <a:endParaRPr lang="en-GB" sz="1400" dirty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400" dirty="0" smtClean="0">
              <a:latin typeface="Courier New" pitchFamily="49" charset="0"/>
            </a:endParaRP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/>
              <a:t> -</a:t>
            </a:r>
            <a:r>
              <a:rPr lang="en-US" sz="1400" dirty="0" err="1"/>
              <a:t>securePingClient</a:t>
            </a:r>
            <a:r>
              <a:rPr lang="en-US" sz="1400" dirty="0"/>
              <a:t> 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principal=user1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=true, </a:t>
            </a:r>
            <a:r>
              <a:rPr lang="en-US" sz="1400" dirty="0" err="1"/>
              <a:t>isAdmin</a:t>
            </a:r>
            <a:r>
              <a:rPr lang="en-US" sz="1400" dirty="0"/>
              <a:t>=false, </a:t>
            </a:r>
            <a:r>
              <a:rPr lang="en-US" sz="1400" dirty="0" err="1"/>
              <a:t>isInternalRole</a:t>
            </a:r>
            <a:r>
              <a:rPr lang="en-US" sz="1400" dirty="0"/>
              <a:t>=false: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 err="1"/>
              <a:t>securePing</a:t>
            </a:r>
            <a:r>
              <a:rPr lang="en-US" sz="1400" dirty="0"/>
              <a:t>=called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principal=admin1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=false, </a:t>
            </a:r>
            <a:r>
              <a:rPr lang="en-US" sz="1400" dirty="0" err="1"/>
              <a:t>isAdmin</a:t>
            </a:r>
            <a:r>
              <a:rPr lang="en-US" sz="1400" dirty="0"/>
              <a:t>=true, </a:t>
            </a:r>
            <a:r>
              <a:rPr lang="en-US" sz="1400" dirty="0" err="1"/>
              <a:t>isInternalRole</a:t>
            </a:r>
            <a:r>
              <a:rPr lang="en-US" sz="1400" dirty="0"/>
              <a:t>=true</a:t>
            </a:r>
            <a:endParaRPr lang="en-GB" sz="1400" dirty="0" smtClean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400" dirty="0" smtClean="0">
              <a:latin typeface="Courier New" pitchFamily="49" charset="0"/>
            </a:endParaRP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/>
              <a:t> -</a:t>
            </a:r>
            <a:r>
              <a:rPr lang="en-US" sz="1400" dirty="0" err="1"/>
              <a:t>securePingClient</a:t>
            </a:r>
            <a:r>
              <a:rPr lang="en-US" sz="1400" dirty="0"/>
              <a:t> 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principal=admin1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=true, </a:t>
            </a:r>
            <a:r>
              <a:rPr lang="en-US" sz="1400" dirty="0" err="1"/>
              <a:t>isAdmin</a:t>
            </a:r>
            <a:r>
              <a:rPr lang="en-US" sz="1400" dirty="0"/>
              <a:t>=true, </a:t>
            </a:r>
            <a:r>
              <a:rPr lang="en-US" sz="1400" dirty="0" err="1"/>
              <a:t>isInternalRole</a:t>
            </a:r>
            <a:r>
              <a:rPr lang="en-US" sz="1400" dirty="0"/>
              <a:t>=false: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1400" dirty="0" err="1"/>
              <a:t>securePing</a:t>
            </a:r>
            <a:r>
              <a:rPr lang="en-US" sz="1400" dirty="0"/>
              <a:t>=called </a:t>
            </a:r>
            <a:r>
              <a:rPr lang="en-US" sz="1400" dirty="0" err="1"/>
              <a:t>pingAll</a:t>
            </a:r>
            <a:r>
              <a:rPr lang="en-US" sz="1400" dirty="0"/>
              <a:t>, </a:t>
            </a:r>
            <a:r>
              <a:rPr lang="en-US" sz="1400" b="1" dirty="0"/>
              <a:t>principal=admin1</a:t>
            </a:r>
            <a:r>
              <a:rPr lang="en-US" sz="1400" dirty="0"/>
              <a:t>, </a:t>
            </a:r>
            <a:r>
              <a:rPr lang="en-US" sz="1400" dirty="0" err="1"/>
              <a:t>isUser</a:t>
            </a:r>
            <a:r>
              <a:rPr lang="en-US" sz="1400" dirty="0"/>
              <a:t>=false, </a:t>
            </a:r>
            <a:r>
              <a:rPr lang="en-US" sz="1400" dirty="0" err="1"/>
              <a:t>isAdmin</a:t>
            </a:r>
            <a:r>
              <a:rPr lang="en-US" sz="1400" dirty="0"/>
              <a:t>=true, </a:t>
            </a:r>
            <a:r>
              <a:rPr lang="en-US" sz="1400" dirty="0" err="1"/>
              <a:t>isInternalRole</a:t>
            </a:r>
            <a:r>
              <a:rPr lang="en-US" sz="1400" dirty="0"/>
              <a:t>=true</a:t>
            </a:r>
            <a:endParaRPr lang="en-GB" sz="1400" dirty="0">
              <a:latin typeface="Courier New" pitchFamily="49" charset="0"/>
            </a:endParaRPr>
          </a:p>
          <a:p>
            <a:pPr eaLnBrk="1" hangingPunct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4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1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A394DFD8-AC92-4FFD-BC8F-DD55483486DD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38</a:t>
            </a:fld>
            <a:endParaRPr lang="en-GB" altLang="en-US" sz="1400"/>
          </a:p>
        </p:txBody>
      </p:sp>
      <p:sp>
        <p:nvSpPr>
          <p:cNvPr id="747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7000" cy="763588"/>
          </a:xfrm>
        </p:spPr>
        <p:txBody>
          <a:bodyPr lIns="0" tIns="0" rIns="0" bIns="0"/>
          <a:lstStyle/>
          <a:p>
            <a:pPr eaLnBrk="1" hangingPunct="1">
              <a:lnSpc>
                <a:spcPct val="4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Summary</a:t>
            </a:r>
          </a:p>
        </p:txBody>
      </p:sp>
      <p:sp>
        <p:nvSpPr>
          <p:cNvPr id="747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7000" cy="4616450"/>
          </a:xfrm>
        </p:spPr>
        <p:txBody>
          <a:bodyPr lIns="0" tIns="0" rIns="0" bIns="0">
            <a:normAutofit lnSpcReduction="10000"/>
          </a:bodyPr>
          <a:lstStyle/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Java EE 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requires provider to provider authentication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defines access control specifications for components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Java EE does not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dictate the authentication mechanisms used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dictate the access control mechanisms used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EJB Access Control</a:t>
            </a:r>
          </a:p>
          <a:p>
            <a:pPr lvl="1"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class/method level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JNDI Login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JBoss Login Modules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Web Tier Access Control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run-as</a:t>
            </a:r>
          </a:p>
        </p:txBody>
      </p:sp>
    </p:spTree>
    <p:extLst>
      <p:ext uri="{BB962C8B-B14F-4D97-AF65-F5344CB8AC3E}">
        <p14:creationId xmlns:p14="http://schemas.microsoft.com/office/powerpoint/2010/main" val="3534153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D2EE627F-DFF5-4093-9096-B7170D42AFF8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39</a:t>
            </a:fld>
            <a:endParaRPr lang="en-GB" altLang="en-US" sz="1400"/>
          </a:p>
        </p:txBody>
      </p:sp>
      <p:sp>
        <p:nvSpPr>
          <p:cNvPr id="768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64463" cy="903288"/>
          </a:xfrm>
        </p:spPr>
        <p:txBody>
          <a:bodyPr lIns="0" tIns="0" rIns="0" bIns="0"/>
          <a:lstStyle/>
          <a:p>
            <a:pPr eaLnBrk="1" hangingPunct="1">
              <a:lnSpc>
                <a:spcPct val="7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References</a:t>
            </a:r>
          </a:p>
        </p:txBody>
      </p:sp>
      <p:sp>
        <p:nvSpPr>
          <p:cNvPr id="768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64463" cy="4176713"/>
          </a:xfrm>
        </p:spPr>
        <p:txBody>
          <a:bodyPr lIns="0" tIns="0" rIns="0" bIns="0"/>
          <a:lstStyle/>
          <a:p>
            <a:pPr eaLnBrk="1" hangingPunct="1">
              <a:lnSpc>
                <a:spcPct val="74000"/>
              </a:lnSpc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“Enterprise JavaBeans 3.0, 5</a:t>
            </a:r>
            <a:r>
              <a:rPr lang="en-GB" altLang="en-US" baseline="33000" smtClean="0"/>
              <a:t>th</a:t>
            </a:r>
            <a:r>
              <a:rPr lang="en-GB" altLang="en-US" smtClean="0"/>
              <a:t> Edition”; Burke &amp; Monsen-Haefel; ISBN 0-596-00978-X; O'Reilly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Sun Developer Network (SDN), JAAS Reference Documentation </a:t>
            </a:r>
            <a:r>
              <a:rPr lang="en-GB" altLang="en-US" smtClean="0">
                <a:solidFill>
                  <a:srgbClr val="CCCCFF"/>
                </a:solidFill>
                <a:hlinkClick r:id="rId3"/>
              </a:rPr>
              <a:t>http://java.sun.com/products/jaas/reference/docs/index.html</a:t>
            </a:r>
          </a:p>
          <a:p>
            <a:pPr eaLnBrk="1" hangingPunct="1">
              <a:lnSpc>
                <a:spcPct val="74000"/>
              </a:lnSpc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Java EE 5 Specification http://jcp.org/aboutJava/communityprocess/final/jsr244/index.html</a:t>
            </a:r>
          </a:p>
        </p:txBody>
      </p:sp>
    </p:spTree>
    <p:extLst>
      <p:ext uri="{BB962C8B-B14F-4D97-AF65-F5344CB8AC3E}">
        <p14:creationId xmlns:p14="http://schemas.microsoft.com/office/powerpoint/2010/main" val="3500461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1F949A9E-449E-426C-B31D-711A69CA1383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4</a:t>
            </a:fld>
            <a:endParaRPr lang="en-GB" altLang="en-US" sz="1400"/>
          </a:p>
        </p:txBody>
      </p:sp>
      <p:sp>
        <p:nvSpPr>
          <p:cNvPr id="92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Java EE Access Control Points</a:t>
            </a:r>
          </a:p>
        </p:txBody>
      </p:sp>
      <p:pic>
        <p:nvPicPr>
          <p:cNvPr id="92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86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40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D1A39F3A-E9CE-41A9-8EAC-EDBA08224BCB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5</a:t>
            </a:fld>
            <a:endParaRPr lang="en-GB" altLang="en-US" sz="1400"/>
          </a:p>
        </p:txBody>
      </p:sp>
      <p:sp>
        <p:nvSpPr>
          <p:cNvPr id="112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42950"/>
            <a:ext cx="7740650" cy="766763"/>
          </a:xfrm>
        </p:spPr>
        <p:txBody>
          <a:bodyPr lIns="0" tIns="0" rIns="0" bIns="0"/>
          <a:lstStyle/>
          <a:p>
            <a:pPr eaLnBrk="1" hangingPunct="1"/>
            <a:endParaRPr lang="en-US" altLang="en-US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371600"/>
            <a:ext cx="7740650" cy="4572000"/>
          </a:xfrm>
        </p:spPr>
        <p:txBody>
          <a:bodyPr lIns="0" tIns="0" rIns="0" bIns="0" anchor="ctr"/>
          <a:lstStyle/>
          <a:p>
            <a:pPr marL="0" indent="0" algn="ctr" eaLnBrk="1" hangingPunct="1">
              <a:lnSpc>
                <a:spcPct val="19000"/>
              </a:lnSpc>
              <a:buFont typeface="Times New Roman" pitchFamily="18" charset="0"/>
              <a:buNone/>
            </a:pPr>
            <a:r>
              <a:rPr lang="en-GB" altLang="en-US" sz="3200" smtClean="0"/>
              <a:t>EJB Security</a:t>
            </a:r>
          </a:p>
        </p:txBody>
      </p:sp>
    </p:spTree>
    <p:extLst>
      <p:ext uri="{BB962C8B-B14F-4D97-AF65-F5344CB8AC3E}">
        <p14:creationId xmlns:p14="http://schemas.microsoft.com/office/powerpoint/2010/main" val="3958952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4B39F99B-6D74-4990-BD8F-5E1DE9B4D42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6</a:t>
            </a:fld>
            <a:endParaRPr lang="en-GB" altLang="en-US" sz="1400"/>
          </a:p>
        </p:txBody>
      </p:sp>
      <p:sp>
        <p:nvSpPr>
          <p:cNvPr id="1331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3212"/>
            <a:ext cx="8534400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EJB Access Control: Annotations</a:t>
            </a: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487045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@PermitAll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public String pingAll()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    return getInfo("pingAll");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@RolesAllowed({"user"})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public String pingUser()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    return getInfo("pingUser");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@RolesAllowed({"admin"})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public String pingAdmin() {        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    return getInfo("pingAdmin");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@DenyAll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public String pingExcluded()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    return getInfo("pingExcluded");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69396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77969BD0-763C-4B4C-83E5-81869131B8AA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7</a:t>
            </a:fld>
            <a:endParaRPr lang="en-GB" altLang="en-US" sz="1400"/>
          </a:p>
        </p:txBody>
      </p:sp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763588"/>
          </a:xfrm>
        </p:spPr>
        <p:txBody>
          <a:bodyPr lIns="0" tIns="0" rIns="0" bIns="0"/>
          <a:lstStyle/>
          <a:p>
            <a:pPr eaLnBrk="1" hangingPunct="1">
              <a:lnSpc>
                <a:spcPct val="2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EJB Access Control: ejb-jar.xml</a:t>
            </a: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2238" cy="4986338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&lt;assembly-descriptor&gt;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&lt;unchecked/&gt;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&lt;ejb-name&gt;SecurePingEJB&lt;/ejb-name&gt;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&lt;method-name&gt;pingAll&lt;/method-name&gt;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&lt;/method-permission&gt;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&lt;role-name&gt;admin&lt;/role-name&gt;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&lt;method-name&gt;pingAdmin&lt;/method-name&gt;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&lt;/method-permission&gt;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&lt;excluded/&gt;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    &lt;method-name&gt;pingExcluded&lt;/method-name&gt;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&lt;/method&gt;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&lt;/method-permission&gt;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&lt;/assembly-descriptor&gt;</a:t>
            </a:r>
          </a:p>
        </p:txBody>
      </p:sp>
    </p:spTree>
    <p:extLst>
      <p:ext uri="{BB962C8B-B14F-4D97-AF65-F5344CB8AC3E}">
        <p14:creationId xmlns:p14="http://schemas.microsoft.com/office/powerpoint/2010/main" val="93481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BCCE330D-B221-497A-B663-08DDC495F262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8</a:t>
            </a:fld>
            <a:endParaRPr lang="en-GB" altLang="en-US" sz="1400"/>
          </a:p>
        </p:txBody>
      </p:sp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Programmatic Security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4983163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smtClean="0"/>
              <a:t>Permits access control down to object level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@PermitAll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public void internalCheck() {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if (</a:t>
            </a:r>
            <a:r>
              <a:rPr lang="en-GB" altLang="en-US" sz="1400" b="1" smtClean="0">
                <a:latin typeface="Courier New" pitchFamily="49" charset="0"/>
              </a:rPr>
              <a:t>ctx.isCallerInRole(“internalRole”)</a:t>
            </a:r>
            <a:r>
              <a:rPr lang="en-GB" altLang="en-US" sz="1400" smtClean="0">
                <a:latin typeface="Courier New" pitchFamily="49" charset="0"/>
              </a:rPr>
              <a:t>) { ... }</a:t>
            </a:r>
          </a:p>
          <a:p>
            <a:pPr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 smtClean="0"/>
              <a:t>ejb-jar.xml – map internal role-name to security-role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&lt;enterprise-beans&gt;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&lt;session&gt;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&lt;ejb-name&gt;SecurePingEJB&lt;/ejb-name&gt;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&lt;security-role-ref&gt;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&lt;description&gt;role-name checked within EJB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    &lt;/description&gt;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    &lt;role-name&gt;internalRole&lt;/role-name&gt;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    &lt;role-link&gt;admin&lt;/role-link&gt;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    &lt;/security-role-ref&gt;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&lt;/session&gt;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&lt;/enterprise-beans&gt;    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&lt;assembly-descriptor&gt;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&lt;security-role&gt;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b="1" smtClean="0">
                <a:latin typeface="Courier New" pitchFamily="49" charset="0"/>
              </a:rPr>
              <a:t>        &lt;role-name&gt;admin&lt;/role-name&gt;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    &lt;/security-role&gt;</a:t>
            </a:r>
          </a:p>
          <a:p>
            <a:pPr lvl="1" eaLnBrk="1" hangingPunct="1">
              <a:spcBef>
                <a:spcPct val="0"/>
              </a:spcBef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itchFamily="49" charset="0"/>
              </a:rPr>
              <a:t>&lt;/assembly-descriptor&gt;</a:t>
            </a:r>
          </a:p>
        </p:txBody>
      </p:sp>
    </p:spTree>
    <p:extLst>
      <p:ext uri="{BB962C8B-B14F-4D97-AF65-F5344CB8AC3E}">
        <p14:creationId xmlns:p14="http://schemas.microsoft.com/office/powerpoint/2010/main" val="1746339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866900" cy="419100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400"/>
              <a:t>v131111</a:t>
            </a:r>
            <a:endParaRPr lang="en-GB" alt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lang="en-GB" altLang="en-US" sz="1400" smtClean="0"/>
              <a:t>Java EE Security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4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4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4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4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4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</a:pPr>
            <a:fld id="{DDD17A44-3351-4807-9AF2-F5CACF626BA0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Times New Roman" pitchFamily="18" charset="0"/>
                <a:buNone/>
              </a:pPr>
              <a:t>9</a:t>
            </a:fld>
            <a:endParaRPr lang="en-GB" altLang="en-US" sz="1400"/>
          </a:p>
        </p:txBody>
      </p:sp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0650" cy="763588"/>
          </a:xfrm>
        </p:spPr>
        <p:txBody>
          <a:bodyPr lIns="0" tIns="0" rIns="0" bIns="0"/>
          <a:lstStyle/>
          <a:p>
            <a:pPr eaLnBrk="1" hangingPunct="1">
              <a:lnSpc>
                <a:spcPct val="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smtClean="0"/>
              <a:t>JBoss Server Setup: standalone.xml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40650" cy="5232400"/>
          </a:xfrm>
        </p:spPr>
        <p:txBody>
          <a:bodyPr lIns="0" tIns="0" rIns="0" bIns="0"/>
          <a:lstStyle/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&lt;security-domain </a:t>
            </a:r>
            <a:r>
              <a:rPr lang="en-US" altLang="en-US" sz="1600" b="1" smtClean="0"/>
              <a:t>name="other"</a:t>
            </a:r>
            <a:r>
              <a:rPr lang="en-US" altLang="en-US" sz="1600" smtClean="0"/>
              <a:t> cache-type="default"&gt;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    &lt;authentication&gt;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    &lt;login-module code="Remoting" flag="optional"&gt;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    &lt;module-option name="password-stacking" value="useFirstPass"/&gt;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&lt;/login-module&gt;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6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&lt;login-module </a:t>
            </a:r>
            <a:r>
              <a:rPr lang="en-US" altLang="en-US" sz="1600" b="1" smtClean="0"/>
              <a:t>code="RealmUsersRoles"</a:t>
            </a:r>
            <a:r>
              <a:rPr lang="en-US" altLang="en-US" sz="1600" smtClean="0"/>
              <a:t> flag="required"&gt;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    &lt;module-option name="usersProperties"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b="1" smtClean="0"/>
              <a:t>                                       value="${jboss.server.config.dir}/application-users.properties"/&gt;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    &lt;module-option name="rolesProperties" 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b="1" smtClean="0"/>
              <a:t>                                       value="${jboss.server.config.dir}/application-roles.properties"/&gt;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    &lt;module-option </a:t>
            </a:r>
            <a:r>
              <a:rPr lang="en-US" altLang="en-US" sz="1600" b="1" smtClean="0"/>
              <a:t>name="realm" value="ApplicationRealm"</a:t>
            </a:r>
            <a:r>
              <a:rPr lang="en-US" altLang="en-US" sz="1600" smtClean="0"/>
              <a:t>/&gt;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    &lt;module-option name="password-stacking" value="useFirstPass"/&gt;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        &lt;/login-module&gt;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endParaRPr lang="en-US" altLang="en-US" sz="1600" smtClean="0"/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    &lt;/authentication&gt;</a:t>
            </a:r>
          </a:p>
          <a:p>
            <a:pPr marL="0" indent="0">
              <a:spcBef>
                <a:spcPct val="0"/>
              </a:spcBef>
              <a:buFont typeface="Times New Roman" pitchFamily="18" charset="0"/>
              <a:buNone/>
            </a:pPr>
            <a:r>
              <a:rPr lang="en-US" altLang="en-US" sz="1600" smtClean="0"/>
              <a:t>&lt;/security-domain&gt;</a:t>
            </a:r>
          </a:p>
        </p:txBody>
      </p:sp>
    </p:spTree>
    <p:extLst>
      <p:ext uri="{BB962C8B-B14F-4D97-AF65-F5344CB8AC3E}">
        <p14:creationId xmlns:p14="http://schemas.microsoft.com/office/powerpoint/2010/main" val="3470988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2951</TotalTime>
  <Words>2367</Words>
  <Application>Microsoft Office PowerPoint</Application>
  <PresentationFormat>On-screen Show (4:3)</PresentationFormat>
  <Paragraphs>635</Paragraphs>
  <Slides>39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RamSELabs</vt:lpstr>
      <vt:lpstr>Java EE Security</vt:lpstr>
      <vt:lpstr>Goals</vt:lpstr>
      <vt:lpstr>Objectives</vt:lpstr>
      <vt:lpstr>Java EE Access Control Points</vt:lpstr>
      <vt:lpstr>PowerPoint Presentation</vt:lpstr>
      <vt:lpstr>EJB Access Control: Annotations</vt:lpstr>
      <vt:lpstr>EJB Access Control: ejb-jar.xml</vt:lpstr>
      <vt:lpstr>Programmatic Security</vt:lpstr>
      <vt:lpstr>JBoss Server Setup: standalone.xml</vt:lpstr>
      <vt:lpstr>EJB Setup: META-INF/jboss-ejb3.xml</vt:lpstr>
      <vt:lpstr>JBoss Server Setup: UserRolesLoginModule</vt:lpstr>
      <vt:lpstr>Alternate Modules</vt:lpstr>
      <vt:lpstr>JBoss Server Setup: DatabaseServerLoginModule</vt:lpstr>
      <vt:lpstr>PowerPoint Presentation</vt:lpstr>
      <vt:lpstr>jndi.properties (JBoss Remoting)</vt:lpstr>
      <vt:lpstr>InitialContext</vt:lpstr>
      <vt:lpstr>Authentication</vt:lpstr>
      <vt:lpstr>Client/EJB Test Drive: EJB Code</vt:lpstr>
      <vt:lpstr>Client/EJB Test Drive: Anonymous Client</vt:lpstr>
      <vt:lpstr>Client/EJB Test Drive: Known Client</vt:lpstr>
      <vt:lpstr>Client/EJB Test Drive: User Client</vt:lpstr>
      <vt:lpstr>Client/EJB Test Drive: Admin Client</vt:lpstr>
      <vt:lpstr>PowerPoint Presentation</vt:lpstr>
      <vt:lpstr>Web Tier Access Control</vt:lpstr>
      <vt:lpstr>web.xml: admin/* security constraint</vt:lpstr>
      <vt:lpstr>web.xml: servlet mapping</vt:lpstr>
      <vt:lpstr>WEB-INF/jboss-web.xml: security-domain</vt:lpstr>
      <vt:lpstr>FORM Login.jsp/html</vt:lpstr>
      <vt:lpstr>FORM Based Authentication</vt:lpstr>
      <vt:lpstr>Web Authentication Context Passed to EJB</vt:lpstr>
      <vt:lpstr>web.xml: user/* security constraint</vt:lpstr>
      <vt:lpstr>BASIC Authentication</vt:lpstr>
      <vt:lpstr>Web Subject not Authorized by EJB Tier</vt:lpstr>
      <vt:lpstr>run-as</vt:lpstr>
      <vt:lpstr>run-as:ejb-jar.xml</vt:lpstr>
      <vt:lpstr>run-as:META-INF/jboss-ejb3.xml</vt:lpstr>
      <vt:lpstr>run-as: thread output</vt:lpstr>
      <vt:lpstr>Summary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Thara S</dc:creator>
  <cp:lastModifiedBy>root</cp:lastModifiedBy>
  <cp:revision>336</cp:revision>
  <cp:lastPrinted>1601-01-01T00:00:00Z</cp:lastPrinted>
  <dcterms:created xsi:type="dcterms:W3CDTF">2012-06-15T07:34:20Z</dcterms:created>
  <dcterms:modified xsi:type="dcterms:W3CDTF">2015-05-13T04:10:05Z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