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716" r:id="rId3"/>
    <p:sldId id="717" r:id="rId4"/>
    <p:sldId id="718" r:id="rId5"/>
    <p:sldId id="719" r:id="rId6"/>
    <p:sldId id="720" r:id="rId7"/>
    <p:sldId id="721" r:id="rId8"/>
    <p:sldId id="722" r:id="rId9"/>
    <p:sldId id="723" r:id="rId10"/>
    <p:sldId id="724" r:id="rId11"/>
    <p:sldId id="725" r:id="rId12"/>
    <p:sldId id="726" r:id="rId13"/>
    <p:sldId id="727" r:id="rId14"/>
    <p:sldId id="728" r:id="rId15"/>
    <p:sldId id="729" r:id="rId16"/>
    <p:sldId id="730" r:id="rId17"/>
    <p:sldId id="731" r:id="rId18"/>
    <p:sldId id="732" r:id="rId19"/>
    <p:sldId id="733" r:id="rId20"/>
    <p:sldId id="734" r:id="rId21"/>
    <p:sldId id="735" r:id="rId22"/>
    <p:sldId id="736" r:id="rId23"/>
    <p:sldId id="737" r:id="rId24"/>
    <p:sldId id="738" r:id="rId25"/>
    <p:sldId id="739" r:id="rId26"/>
    <p:sldId id="740" r:id="rId27"/>
    <p:sldId id="741" r:id="rId28"/>
    <p:sldId id="742" r:id="rId29"/>
    <p:sldId id="743" r:id="rId30"/>
    <p:sldId id="744" r:id="rId31"/>
    <p:sldId id="745" r:id="rId32"/>
    <p:sldId id="746" r:id="rId33"/>
    <p:sldId id="747" r:id="rId34"/>
    <p:sldId id="748" r:id="rId35"/>
    <p:sldId id="750" r:id="rId36"/>
    <p:sldId id="751" r:id="rId37"/>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63" autoAdjust="0"/>
  </p:normalViewPr>
  <p:slideViewPr>
    <p:cSldViewPr>
      <p:cViewPr>
        <p:scale>
          <a:sx n="64" d="100"/>
          <a:sy n="64" d="100"/>
        </p:scale>
        <p:origin x="-1470"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5/13/2015</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17DFE69-1F71-4D61-9549-0009F0F3ACC8}" type="slidenum">
              <a:rPr lang="en-US" altLang="en-US"/>
              <a:pPr/>
              <a:t>2</a:t>
            </a:fld>
            <a:endParaRPr lang="en-US" altLang="en-US"/>
          </a:p>
        </p:txBody>
      </p:sp>
      <p:sp>
        <p:nvSpPr>
          <p:cNvPr id="4505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503461CA-ECF0-4FE0-9B46-496AC863282F}" type="slidenum">
              <a:rPr lang="en-US" altLang="en-US"/>
              <a:pPr/>
              <a:t>11</a:t>
            </a:fld>
            <a:endParaRPr lang="en-US" altLang="en-US"/>
          </a:p>
        </p:txBody>
      </p:sp>
      <p:sp>
        <p:nvSpPr>
          <p:cNvPr id="54273"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D1003F32-A09D-45D0-A5EA-49E387B6AFFE}" type="slidenum">
              <a:rPr lang="en-US" altLang="en-US"/>
              <a:pPr/>
              <a:t>12</a:t>
            </a:fld>
            <a:endParaRPr lang="en-US" altLang="en-US"/>
          </a:p>
        </p:txBody>
      </p:sp>
      <p:sp>
        <p:nvSpPr>
          <p:cNvPr id="5529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1F73CD32-E58F-472A-9298-5E97FEFD8AF7}" type="slidenum">
              <a:rPr lang="en-US" altLang="en-US"/>
              <a:pPr/>
              <a:t>13</a:t>
            </a:fld>
            <a:endParaRPr lang="en-US" altLang="en-US"/>
          </a:p>
        </p:txBody>
      </p:sp>
      <p:sp>
        <p:nvSpPr>
          <p:cNvPr id="5632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EAA787C9-C5DA-47BA-85CA-82886DB939C1}" type="slidenum">
              <a:rPr lang="en-US" altLang="en-US"/>
              <a:pPr/>
              <a:t>14</a:t>
            </a:fld>
            <a:endParaRPr lang="en-US" altLang="en-US"/>
          </a:p>
        </p:txBody>
      </p:sp>
      <p:sp>
        <p:nvSpPr>
          <p:cNvPr id="5734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BA31B5D8-3C93-4CA9-BDC6-75FD695EA934}" type="slidenum">
              <a:rPr lang="en-US" altLang="en-US"/>
              <a:pPr/>
              <a:t>15</a:t>
            </a:fld>
            <a:endParaRPr lang="en-US" altLang="en-US"/>
          </a:p>
        </p:txBody>
      </p:sp>
      <p:sp>
        <p:nvSpPr>
          <p:cNvPr id="58369"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68312C55-B0FA-4DEA-AF2A-1C94DB847115}" type="slidenum">
              <a:rPr lang="en-US" altLang="en-US"/>
              <a:pPr/>
              <a:t>16</a:t>
            </a:fld>
            <a:endParaRPr lang="en-US" altLang="en-US"/>
          </a:p>
        </p:txBody>
      </p:sp>
      <p:sp>
        <p:nvSpPr>
          <p:cNvPr id="59393"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04C7F6C5-7C7D-4FCA-BB36-E30CEBAF07BB}" type="slidenum">
              <a:rPr lang="en-US" altLang="en-US"/>
              <a:pPr/>
              <a:t>17</a:t>
            </a:fld>
            <a:endParaRPr lang="en-US" altLang="en-US"/>
          </a:p>
        </p:txBody>
      </p:sp>
      <p:sp>
        <p:nvSpPr>
          <p:cNvPr id="6041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F91D50AB-C25E-4F34-BEA1-48709884A194}" type="slidenum">
              <a:rPr lang="en-US" altLang="en-US"/>
              <a:pPr/>
              <a:t>18</a:t>
            </a:fld>
            <a:endParaRPr lang="en-US" altLang="en-US"/>
          </a:p>
        </p:txBody>
      </p:sp>
      <p:sp>
        <p:nvSpPr>
          <p:cNvPr id="6144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C4B31A36-D7F6-4AC3-B90D-AE542292A76E}" type="slidenum">
              <a:rPr lang="en-US" altLang="en-US"/>
              <a:pPr/>
              <a:t>19</a:t>
            </a:fld>
            <a:endParaRPr lang="en-US" altLang="en-US"/>
          </a:p>
        </p:txBody>
      </p:sp>
      <p:sp>
        <p:nvSpPr>
          <p:cNvPr id="6246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896C2C65-2DAD-4355-8B62-A0A68045C4E8}" type="slidenum">
              <a:rPr lang="en-US" altLang="en-US"/>
              <a:pPr/>
              <a:t>20</a:t>
            </a:fld>
            <a:endParaRPr lang="en-US" altLang="en-US"/>
          </a:p>
        </p:txBody>
      </p:sp>
      <p:sp>
        <p:nvSpPr>
          <p:cNvPr id="63489"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D45F4E84-F587-47D9-AB3D-4A89DD7A69DD}" type="slidenum">
              <a:rPr lang="en-US" altLang="en-US"/>
              <a:pPr/>
              <a:t>3</a:t>
            </a:fld>
            <a:endParaRPr lang="en-US" altLang="en-US"/>
          </a:p>
        </p:txBody>
      </p:sp>
      <p:sp>
        <p:nvSpPr>
          <p:cNvPr id="4608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FC1EA6A1-D4F4-42F9-9AF2-B58F5DC4A96A}" type="slidenum">
              <a:rPr lang="en-US" altLang="en-US"/>
              <a:pPr/>
              <a:t>21</a:t>
            </a:fld>
            <a:endParaRPr lang="en-US" altLang="en-US"/>
          </a:p>
        </p:txBody>
      </p:sp>
      <p:sp>
        <p:nvSpPr>
          <p:cNvPr id="64513"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EFCA8D7A-0409-43F7-9076-ED6A71EEF342}" type="slidenum">
              <a:rPr lang="en-US" altLang="en-US"/>
              <a:pPr/>
              <a:t>22</a:t>
            </a:fld>
            <a:endParaRPr lang="en-US" altLang="en-US"/>
          </a:p>
        </p:txBody>
      </p:sp>
      <p:sp>
        <p:nvSpPr>
          <p:cNvPr id="6553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02B93474-C158-46C1-9742-B28F822EFB2C}" type="slidenum">
              <a:rPr lang="en-US" altLang="en-US"/>
              <a:pPr/>
              <a:t>23</a:t>
            </a:fld>
            <a:endParaRPr lang="en-US" altLang="en-US"/>
          </a:p>
        </p:txBody>
      </p:sp>
      <p:sp>
        <p:nvSpPr>
          <p:cNvPr id="6656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E371F95E-EA00-43DA-95A4-510885CFB819}" type="slidenum">
              <a:rPr lang="en-US" altLang="en-US"/>
              <a:pPr/>
              <a:t>24</a:t>
            </a:fld>
            <a:endParaRPr lang="en-US" altLang="en-US"/>
          </a:p>
        </p:txBody>
      </p:sp>
      <p:sp>
        <p:nvSpPr>
          <p:cNvPr id="6758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198B8519-10F5-4629-8E90-9CC97560D0E5}" type="slidenum">
              <a:rPr lang="en-US" altLang="en-US"/>
              <a:pPr/>
              <a:t>25</a:t>
            </a:fld>
            <a:endParaRPr lang="en-US" altLang="en-US"/>
          </a:p>
        </p:txBody>
      </p:sp>
      <p:sp>
        <p:nvSpPr>
          <p:cNvPr id="68609"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261A5ABA-5D57-47D5-BAAA-833A3696DF24}" type="slidenum">
              <a:rPr lang="en-US" altLang="en-US"/>
              <a:pPr/>
              <a:t>26</a:t>
            </a:fld>
            <a:endParaRPr lang="en-US" altLang="en-US"/>
          </a:p>
        </p:txBody>
      </p:sp>
      <p:sp>
        <p:nvSpPr>
          <p:cNvPr id="69633"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847372FC-5717-4603-8BCB-2AE9AAA4B1E1}" type="slidenum">
              <a:rPr lang="en-US" altLang="en-US"/>
              <a:pPr/>
              <a:t>27</a:t>
            </a:fld>
            <a:endParaRPr lang="en-US" altLang="en-US"/>
          </a:p>
        </p:txBody>
      </p:sp>
      <p:sp>
        <p:nvSpPr>
          <p:cNvPr id="7065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6E2B5229-A57C-4AD7-B909-B374013B1221}" type="slidenum">
              <a:rPr lang="en-US" altLang="en-US"/>
              <a:pPr/>
              <a:t>28</a:t>
            </a:fld>
            <a:endParaRPr lang="en-US" altLang="en-US"/>
          </a:p>
        </p:txBody>
      </p:sp>
      <p:sp>
        <p:nvSpPr>
          <p:cNvPr id="7168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D22EB34A-E234-4684-9E72-7932E31C6F02}" type="slidenum">
              <a:rPr lang="en-US" altLang="en-US"/>
              <a:pPr/>
              <a:t>29</a:t>
            </a:fld>
            <a:endParaRPr lang="en-US" altLang="en-US"/>
          </a:p>
        </p:txBody>
      </p:sp>
      <p:sp>
        <p:nvSpPr>
          <p:cNvPr id="7270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C79FF128-262A-4906-9257-578CF943CFA2}" type="slidenum">
              <a:rPr lang="en-US" altLang="en-US"/>
              <a:pPr/>
              <a:t>30</a:t>
            </a:fld>
            <a:endParaRPr lang="en-US" altLang="en-US"/>
          </a:p>
        </p:txBody>
      </p:sp>
      <p:sp>
        <p:nvSpPr>
          <p:cNvPr id="73729"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90821B5-6DDE-4D52-9806-79E9F20F427F}" type="slidenum">
              <a:rPr lang="en-US" altLang="en-US"/>
              <a:pPr/>
              <a:t>4</a:t>
            </a:fld>
            <a:endParaRPr lang="en-US" altLang="en-US"/>
          </a:p>
        </p:txBody>
      </p:sp>
      <p:sp>
        <p:nvSpPr>
          <p:cNvPr id="4710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48A6F237-6091-43E2-A6B1-8C9824F10F7B}" type="slidenum">
              <a:rPr lang="en-US" altLang="en-US"/>
              <a:pPr/>
              <a:t>31</a:t>
            </a:fld>
            <a:endParaRPr lang="en-US" altLang="en-US"/>
          </a:p>
        </p:txBody>
      </p:sp>
      <p:sp>
        <p:nvSpPr>
          <p:cNvPr id="74753"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9964466C-B986-4699-9945-9CAF79358B55}" type="slidenum">
              <a:rPr lang="en-US" altLang="en-US"/>
              <a:pPr/>
              <a:t>32</a:t>
            </a:fld>
            <a:endParaRPr lang="en-US" altLang="en-US"/>
          </a:p>
        </p:txBody>
      </p:sp>
      <p:sp>
        <p:nvSpPr>
          <p:cNvPr id="7577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0FB0BD2C-CB3E-403F-A9FC-06E02EC3405A}" type="slidenum">
              <a:rPr lang="en-US" altLang="en-US"/>
              <a:pPr/>
              <a:t>33</a:t>
            </a:fld>
            <a:endParaRPr lang="en-US" altLang="en-US"/>
          </a:p>
        </p:txBody>
      </p:sp>
      <p:sp>
        <p:nvSpPr>
          <p:cNvPr id="7680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B087E013-AC1E-4FCE-80F0-2F8067260023}" type="slidenum">
              <a:rPr lang="en-US" altLang="en-US"/>
              <a:pPr/>
              <a:t>34</a:t>
            </a:fld>
            <a:endParaRPr lang="en-US" altLang="en-US"/>
          </a:p>
        </p:txBody>
      </p:sp>
      <p:sp>
        <p:nvSpPr>
          <p:cNvPr id="77825" name="Rectangle 1"/>
          <p:cNvSpPr txBox="1">
            <a:spLocks noGrp="1" noRot="1" noChangeAspect="1" noChangeArrowheads="1"/>
          </p:cNvSpPr>
          <p:nvPr>
            <p:ph type="sldImg"/>
          </p:nvPr>
        </p:nvSpPr>
        <p:spPr bwMode="auto">
          <a:xfrm>
            <a:off x="1152525" y="692150"/>
            <a:ext cx="4533900" cy="3400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6360" y="4329718"/>
            <a:ext cx="5468471" cy="40851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B0A68709-CDC6-4F72-A4AD-4ED9AE6D3033}" type="slidenum">
              <a:rPr lang="en-US" altLang="en-US"/>
              <a:pPr/>
              <a:t>35</a:t>
            </a:fld>
            <a:endParaRPr lang="en-US" altLang="en-US"/>
          </a:p>
        </p:txBody>
      </p:sp>
      <p:sp>
        <p:nvSpPr>
          <p:cNvPr id="79873" name="Rectangle 1"/>
          <p:cNvSpPr txBox="1">
            <a:spLocks noGrp="1" noRot="1" noChangeAspect="1" noChangeArrowheads="1"/>
          </p:cNvSpPr>
          <p:nvPr>
            <p:ph type="sldImg"/>
          </p:nvPr>
        </p:nvSpPr>
        <p:spPr bwMode="auto">
          <a:xfrm>
            <a:off x="1152525" y="692150"/>
            <a:ext cx="4533900" cy="3400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686360" y="4329718"/>
            <a:ext cx="5468471" cy="40851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1526201-7A30-479D-A4F6-80AB8DDE8E1B}" type="slidenum">
              <a:rPr lang="en-US" altLang="en-US"/>
              <a:pPr/>
              <a:t>36</a:t>
            </a:fld>
            <a:endParaRPr lang="en-US" altLang="en-US"/>
          </a:p>
        </p:txBody>
      </p:sp>
      <p:sp>
        <p:nvSpPr>
          <p:cNvPr id="8089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41C8BD90-A586-49B7-9074-B1127DFC6F8B}" type="slidenum">
              <a:rPr lang="en-US" altLang="en-US"/>
              <a:pPr/>
              <a:t>5</a:t>
            </a:fld>
            <a:endParaRPr lang="en-US" altLang="en-US"/>
          </a:p>
        </p:txBody>
      </p:sp>
      <p:sp>
        <p:nvSpPr>
          <p:cNvPr id="48129" name="Rectangle 1"/>
          <p:cNvSpPr txBox="1">
            <a:spLocks noGrp="1" noRot="1" noChangeAspect="1" noChangeArrowheads="1"/>
          </p:cNvSpPr>
          <p:nvPr>
            <p:ph type="sldImg"/>
          </p:nvPr>
        </p:nvSpPr>
        <p:spPr bwMode="auto">
          <a:xfrm>
            <a:off x="1150938" y="692150"/>
            <a:ext cx="4551362" cy="34147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86361" y="4329718"/>
            <a:ext cx="5482478" cy="40980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633C99C6-2F7C-4CCB-8EAB-7E1F1305C600}" type="slidenum">
              <a:rPr lang="en-US" altLang="en-US"/>
              <a:pPr/>
              <a:t>6</a:t>
            </a:fld>
            <a:endParaRPr lang="en-US" altLang="en-US"/>
          </a:p>
        </p:txBody>
      </p:sp>
      <p:sp>
        <p:nvSpPr>
          <p:cNvPr id="49153" name="Rectangle 1"/>
          <p:cNvSpPr txBox="1">
            <a:spLocks noGrp="1" noRot="1" noChangeAspect="1" noChangeArrowheads="1"/>
          </p:cNvSpPr>
          <p:nvPr>
            <p:ph type="sldImg"/>
          </p:nvPr>
        </p:nvSpPr>
        <p:spPr bwMode="auto">
          <a:xfrm>
            <a:off x="1154113" y="692150"/>
            <a:ext cx="4530725" cy="33988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6361" y="4329719"/>
            <a:ext cx="5467070" cy="40822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8049D0FE-8695-4C59-B4D1-9342C7FAA76D}" type="slidenum">
              <a:rPr lang="en-US" altLang="en-US"/>
              <a:pPr/>
              <a:t>7</a:t>
            </a:fld>
            <a:endParaRPr lang="en-US" altLang="en-US"/>
          </a:p>
        </p:txBody>
      </p:sp>
      <p:sp>
        <p:nvSpPr>
          <p:cNvPr id="50177"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EB3B52ED-73DD-46BB-9F92-A1D7DA4263E9}" type="slidenum">
              <a:rPr lang="en-US" altLang="en-US"/>
              <a:pPr/>
              <a:t>8</a:t>
            </a:fld>
            <a:endParaRPr lang="en-US" altLang="en-US"/>
          </a:p>
        </p:txBody>
      </p:sp>
      <p:sp>
        <p:nvSpPr>
          <p:cNvPr id="51201"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B4867A70-EA7E-4BE1-AB80-B25E536AEF4F}" type="slidenum">
              <a:rPr lang="en-US" altLang="en-US"/>
              <a:pPr/>
              <a:t>9</a:t>
            </a:fld>
            <a:endParaRPr lang="en-US" altLang="en-US"/>
          </a:p>
        </p:txBody>
      </p:sp>
      <p:sp>
        <p:nvSpPr>
          <p:cNvPr id="52225"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815CADD5-F48C-4E1D-A70A-8B85FA7929A2}" type="slidenum">
              <a:rPr lang="en-US" altLang="en-US"/>
              <a:pPr/>
              <a:t>10</a:t>
            </a:fld>
            <a:endParaRPr lang="en-US" altLang="en-US"/>
          </a:p>
        </p:txBody>
      </p:sp>
      <p:sp>
        <p:nvSpPr>
          <p:cNvPr id="53249" name="Rectangle 1"/>
          <p:cNvSpPr txBox="1">
            <a:spLocks noGrp="1" noRot="1" noChangeAspect="1" noChangeArrowheads="1"/>
          </p:cNvSpPr>
          <p:nvPr>
            <p:ph type="sldImg"/>
          </p:nvPr>
        </p:nvSpPr>
        <p:spPr bwMode="auto">
          <a:xfrm>
            <a:off x="1149350" y="692150"/>
            <a:ext cx="4559300" cy="3419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6360" y="4329718"/>
            <a:ext cx="5486681" cy="4102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s://developers.google.com/discovery/libraries" TargetMode="External"/><Relationship Id="rId3" Type="http://schemas.openxmlformats.org/officeDocument/2006/relationships/hyperlink" Target="http://my.safaribooksonline.com/9781449317843" TargetMode="External"/><Relationship Id="rId7" Type="http://schemas.openxmlformats.org/officeDocument/2006/relationships/hyperlink" Target="http://openid.net/connec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tools.ietf.org/html/draft-ietf-oauth-v2-31" TargetMode="External"/><Relationship Id="rId5" Type="http://schemas.openxmlformats.org/officeDocument/2006/relationships/hyperlink" Target="http://info.apigee.com/Portals/62317/docs/oauth_big_picture.pdf" TargetMode="External"/><Relationship Id="rId10" Type="http://schemas.openxmlformats.org/officeDocument/2006/relationships/hyperlink" Target="https://developer.foursquare.com/resources/libraries.html" TargetMode="External"/><Relationship Id="rId4" Type="http://schemas.openxmlformats.org/officeDocument/2006/relationships/hyperlink" Target="http://oauth.net/" TargetMode="External"/><Relationship Id="rId9" Type="http://schemas.openxmlformats.org/officeDocument/2006/relationships/hyperlink" Target="http://developers.facebook.com/docs/sdk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b="0" cap="all" dirty="0" smtClean="0"/>
              <a:t>Open Authorization 2.0</a:t>
            </a:r>
            <a:br>
              <a:rPr lang="en-US" b="0" cap="all" dirty="0" smtClean="0"/>
            </a:br>
            <a:r>
              <a:rPr lang="en-US" b="0" cap="all" dirty="0" smtClean="0"/>
              <a:t>(</a:t>
            </a:r>
            <a:r>
              <a:rPr lang="en-US" b="0" dirty="0" smtClean="0">
                <a:effectLst/>
              </a:rPr>
              <a:t>OAuth</a:t>
            </a:r>
            <a:r>
              <a:rPr lang="en-US" b="0" cap="all" dirty="0" smtClean="0"/>
              <a:t> 2.0)</a:t>
            </a:r>
            <a:endParaRPr lang="en-US" b="0" cap="all" dirty="0"/>
          </a:p>
        </p:txBody>
      </p:sp>
      <p:pic>
        <p:nvPicPr>
          <p:cNvPr id="2052" name="Picture 4"/>
          <p:cNvPicPr>
            <a:picLocks noChangeAspect="1" noChangeArrowheads="1"/>
          </p:cNvPicPr>
          <p:nvPr/>
        </p:nvPicPr>
        <p:blipFill>
          <a:blip r:embed="rId2" cstate="print"/>
          <a:srcRect/>
          <a:stretch>
            <a:fillRect/>
          </a:stretch>
        </p:blipFill>
        <p:spPr bwMode="auto">
          <a:xfrm>
            <a:off x="2286000" y="4572000"/>
            <a:ext cx="4038600" cy="521689"/>
          </a:xfrm>
          <a:prstGeom prst="rect">
            <a:avLst/>
          </a:prstGeom>
          <a:noFill/>
          <a:ln w="9525">
            <a:noFill/>
            <a:miter lim="800000"/>
            <a:headEnd/>
            <a:tailEnd/>
          </a:ln>
          <a:effectLst/>
        </p:spPr>
      </p:pic>
      <p:sp>
        <p:nvSpPr>
          <p:cNvPr id="5"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Terminology</a:t>
            </a:r>
          </a:p>
        </p:txBody>
      </p:sp>
      <p:sp>
        <p:nvSpPr>
          <p:cNvPr id="12290" name="Rectangle 2"/>
          <p:cNvSpPr>
            <a:spLocks noGrp="1" noChangeArrowheads="1"/>
          </p:cNvSpPr>
          <p:nvPr>
            <p:ph type="body" idx="1"/>
          </p:nvPr>
        </p:nvSpPr>
        <p:spPr>
          <a:xfrm>
            <a:off x="456480" y="1604328"/>
            <a:ext cx="8045280" cy="883676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 Profiles</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Server-side web application</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Client-side application</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Native application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Access Token</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Authorization Header</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Query parameter</a:t>
            </a:r>
          </a:p>
        </p:txBody>
      </p:sp>
    </p:spTree>
    <p:extLst>
      <p:ext uri="{BB962C8B-B14F-4D97-AF65-F5344CB8AC3E}">
        <p14:creationId xmlns:p14="http://schemas.microsoft.com/office/powerpoint/2010/main" val="6095347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13314"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29261465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Why to use OAuth 2.0</a:t>
            </a:r>
          </a:p>
        </p:txBody>
      </p:sp>
      <p:sp>
        <p:nvSpPr>
          <p:cNvPr id="14338"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Developer's point of view</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Many Functionality:</a:t>
            </a:r>
          </a:p>
          <a:p>
            <a:pPr marL="2064990" lvl="2" indent="-40608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Getting access to a user’s social graph</a:t>
            </a:r>
          </a:p>
          <a:p>
            <a:pPr marL="2064990" lvl="2" indent="-40608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Posting to user's Facebook wall or Twitter stream</a:t>
            </a:r>
          </a:p>
          <a:p>
            <a:pPr marL="2064990" lvl="2" indent="-40608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Store data in users' online filesystem of choice e.g. Google Docs or Dropbox account</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Integrating business applications to drive smarter decisions.</a:t>
            </a:r>
          </a:p>
        </p:txBody>
      </p:sp>
    </p:spTree>
    <p:extLst>
      <p:ext uri="{BB962C8B-B14F-4D97-AF65-F5344CB8AC3E}">
        <p14:creationId xmlns:p14="http://schemas.microsoft.com/office/powerpoint/2010/main" val="4779049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Why to use OAuth 2.0</a:t>
            </a:r>
          </a:p>
        </p:txBody>
      </p:sp>
      <p:sp>
        <p:nvSpPr>
          <p:cNvPr id="15362"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User's point of view</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Increase trust</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Decreased user sensitivity to phishing</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No more expanded access and risk</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No limited reliability</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Easy service revocation</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Passwords isn't required anymore</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Easier to implement stronger authentication</a:t>
            </a:r>
          </a:p>
        </p:txBody>
      </p:sp>
    </p:spTree>
    <p:extLst>
      <p:ext uri="{BB962C8B-B14F-4D97-AF65-F5344CB8AC3E}">
        <p14:creationId xmlns:p14="http://schemas.microsoft.com/office/powerpoint/2010/main" val="36625171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16386"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42527490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Authorization Flows</a:t>
            </a:r>
          </a:p>
        </p:txBody>
      </p:sp>
      <p:sp>
        <p:nvSpPr>
          <p:cNvPr id="17410"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Server-Side Web Application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Client-Side Web Applications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Resource Owner Password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 Credentials Flow</a:t>
            </a:r>
          </a:p>
        </p:txBody>
      </p:sp>
    </p:spTree>
    <p:extLst>
      <p:ext uri="{BB962C8B-B14F-4D97-AF65-F5344CB8AC3E}">
        <p14:creationId xmlns:p14="http://schemas.microsoft.com/office/powerpoint/2010/main" val="15007125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Authorization Flows</a:t>
            </a:r>
          </a:p>
        </p:txBody>
      </p:sp>
      <p:sp>
        <p:nvSpPr>
          <p:cNvPr id="18434"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Server-Side Web Application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Client-Side Web Applications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Resource Owner Password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 Credentials Flow</a:t>
            </a:r>
          </a:p>
        </p:txBody>
      </p:sp>
    </p:spTree>
    <p:extLst>
      <p:ext uri="{BB962C8B-B14F-4D97-AF65-F5344CB8AC3E}">
        <p14:creationId xmlns:p14="http://schemas.microsoft.com/office/powerpoint/2010/main" val="20212852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1" y="273629"/>
            <a:ext cx="8228160" cy="1144921"/>
          </a:xfrm>
          <a:ln/>
        </p:spPr>
        <p:txBody>
          <a:bodyPr lIns="82945" tIns="35268" rIns="82945" bIns="41473">
            <a:normAutofit fontScale="90000"/>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Server-Side Web Application Flow</a:t>
            </a:r>
          </a:p>
        </p:txBody>
      </p:sp>
      <p:sp>
        <p:nvSpPr>
          <p:cNvPr id="19458" name="Rectangle 2"/>
          <p:cNvSpPr>
            <a:spLocks noGrp="1" noChangeArrowheads="1"/>
          </p:cNvSpPr>
          <p:nvPr>
            <p:ph type="body" idx="1"/>
          </p:nvPr>
        </p:nvSpPr>
        <p:spPr>
          <a:xfrm>
            <a:off x="456480" y="1604329"/>
            <a:ext cx="8045280" cy="5209027"/>
          </a:xfrm>
          <a:ln/>
        </p:spPr>
        <p:txBody>
          <a:bodyPr lIns="82945" tIns="41473" rIns="82945" bIns="41473"/>
          <a:lstStyle/>
          <a:p>
            <a:endParaRPr lang="en-IN"/>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1" y="1160762"/>
            <a:ext cx="8003520" cy="53083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374212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273629"/>
            <a:ext cx="8228160" cy="1144921"/>
          </a:xfrm>
          <a:ln/>
        </p:spPr>
        <p:txBody>
          <a:bodyPr lIns="82945" tIns="35268" rIns="82945" bIns="41473">
            <a:normAutofit fontScale="90000"/>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Server-Side Web Application Flow</a:t>
            </a:r>
          </a:p>
        </p:txBody>
      </p:sp>
      <p:sp>
        <p:nvSpPr>
          <p:cNvPr id="20482"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When should it be used?</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Long-lived access is required.</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The OAuth client is a web application server.</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Accountability for API calls is very important and the OAuth token shouldn’t be leaked to the browser, where the user may have access to it.</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Security Properties</a:t>
            </a:r>
          </a:p>
        </p:txBody>
      </p:sp>
    </p:spTree>
    <p:extLst>
      <p:ext uri="{BB962C8B-B14F-4D97-AF65-F5344CB8AC3E}">
        <p14:creationId xmlns:p14="http://schemas.microsoft.com/office/powerpoint/2010/main" val="2093511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Authorization Flows</a:t>
            </a:r>
          </a:p>
        </p:txBody>
      </p:sp>
      <p:sp>
        <p:nvSpPr>
          <p:cNvPr id="21506"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Server-Side Web Application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Client-Side Web Applications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Resource Owner Password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 Credentials Flow</a:t>
            </a:r>
          </a:p>
        </p:txBody>
      </p:sp>
    </p:spTree>
    <p:extLst>
      <p:ext uri="{BB962C8B-B14F-4D97-AF65-F5344CB8AC3E}">
        <p14:creationId xmlns:p14="http://schemas.microsoft.com/office/powerpoint/2010/main" val="39126609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b="1"/>
              <a:t>Outline</a:t>
            </a:r>
          </a:p>
        </p:txBody>
      </p:sp>
      <p:sp>
        <p:nvSpPr>
          <p:cNvPr id="4098" name="Rectangle 2"/>
          <p:cNvSpPr>
            <a:spLocks noGrp="1" noChangeArrowheads="1"/>
          </p:cNvSpPr>
          <p:nvPr>
            <p:ph type="body" idx="1"/>
          </p:nvPr>
        </p:nvSpPr>
        <p:spPr>
          <a:xfrm>
            <a:off x="456480" y="1244290"/>
            <a:ext cx="8045280" cy="5397687"/>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What is OAuth?</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History</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Terminology</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Why to use OAuth 2.0</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Authorization Flows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What about Mobile Apps ?</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Tools and Libraries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Demo</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Summary</a:t>
            </a:r>
          </a:p>
        </p:txBody>
      </p:sp>
    </p:spTree>
    <p:extLst>
      <p:ext uri="{BB962C8B-B14F-4D97-AF65-F5344CB8AC3E}">
        <p14:creationId xmlns:p14="http://schemas.microsoft.com/office/powerpoint/2010/main" val="1194258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6481" y="273629"/>
            <a:ext cx="8228160" cy="1144921"/>
          </a:xfrm>
          <a:ln/>
        </p:spPr>
        <p:txBody>
          <a:bodyPr lIns="82945" tIns="35268" rIns="82945" bIns="41473">
            <a:normAutofit fontScale="90000"/>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Client-Side Web Applications Flow</a:t>
            </a:r>
          </a:p>
        </p:txBody>
      </p:sp>
      <p:sp>
        <p:nvSpPr>
          <p:cNvPr id="22530" name="Rectangle 2"/>
          <p:cNvSpPr>
            <a:spLocks noGrp="1" noChangeArrowheads="1"/>
          </p:cNvSpPr>
          <p:nvPr>
            <p:ph type="body" idx="1"/>
          </p:nvPr>
        </p:nvSpPr>
        <p:spPr>
          <a:xfrm>
            <a:off x="456480" y="1604329"/>
            <a:ext cx="8045280" cy="5209027"/>
          </a:xfrm>
          <a:ln/>
        </p:spPr>
        <p:txBody>
          <a:bodyPr lIns="82945" tIns="41473" rIns="82945" bIns="41473"/>
          <a:lstStyle/>
          <a:p>
            <a:endParaRPr lang="en-IN"/>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0" y="1244291"/>
            <a:ext cx="8085600" cy="50606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82370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6481" y="273629"/>
            <a:ext cx="8228160" cy="1144921"/>
          </a:xfrm>
          <a:ln/>
        </p:spPr>
        <p:txBody>
          <a:bodyPr lIns="82945" tIns="35268" rIns="82945" bIns="41473">
            <a:normAutofit fontScale="90000"/>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Client-Side Web Applications Flow</a:t>
            </a:r>
          </a:p>
        </p:txBody>
      </p:sp>
      <p:sp>
        <p:nvSpPr>
          <p:cNvPr id="23554" name="Rectangle 2"/>
          <p:cNvSpPr>
            <a:spLocks noGrp="1" noChangeArrowheads="1"/>
          </p:cNvSpPr>
          <p:nvPr>
            <p:ph type="body" idx="1"/>
          </p:nvPr>
        </p:nvSpPr>
        <p:spPr>
          <a:xfrm>
            <a:off x="456480" y="1604329"/>
            <a:ext cx="8045280" cy="11537052"/>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When should it be used?</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Only temporary access to data is required.</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The user is regularly logged into the API provider.</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The OAuth client is running in the browser (using JavaScript, Flash, etc.).</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The browser is strongly trusted and there is limited concern that the access token will leak to untrusted users or applications.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Security Properties</a:t>
            </a:r>
          </a:p>
        </p:txBody>
      </p:sp>
    </p:spTree>
    <p:extLst>
      <p:ext uri="{BB962C8B-B14F-4D97-AF65-F5344CB8AC3E}">
        <p14:creationId xmlns:p14="http://schemas.microsoft.com/office/powerpoint/2010/main" val="39138985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Authorization Flows</a:t>
            </a:r>
          </a:p>
        </p:txBody>
      </p:sp>
      <p:sp>
        <p:nvSpPr>
          <p:cNvPr id="24578"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Server-Side Web Application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Client-Side Web Applications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Resource Owner Password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 Credentials Flow</a:t>
            </a:r>
          </a:p>
        </p:txBody>
      </p:sp>
    </p:spTree>
    <p:extLst>
      <p:ext uri="{BB962C8B-B14F-4D97-AF65-F5344CB8AC3E}">
        <p14:creationId xmlns:p14="http://schemas.microsoft.com/office/powerpoint/2010/main" val="7060824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Resource Owner Password Flow</a:t>
            </a:r>
          </a:p>
        </p:txBody>
      </p:sp>
      <p:sp>
        <p:nvSpPr>
          <p:cNvPr id="25602" name="Rectangle 2"/>
          <p:cNvSpPr>
            <a:spLocks noGrp="1" noChangeArrowheads="1"/>
          </p:cNvSpPr>
          <p:nvPr>
            <p:ph type="body" idx="1"/>
          </p:nvPr>
        </p:nvSpPr>
        <p:spPr>
          <a:xfrm>
            <a:off x="456480" y="1604329"/>
            <a:ext cx="8045280" cy="5209027"/>
          </a:xfrm>
          <a:ln/>
        </p:spPr>
        <p:txBody>
          <a:bodyPr lIns="82945" tIns="41473" rIns="82945" bIns="41473"/>
          <a:lstStyle/>
          <a:p>
            <a:endParaRPr lang="en-IN"/>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41" y="1342222"/>
            <a:ext cx="7714080" cy="51427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538084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Resource Owner Password Flow</a:t>
            </a:r>
          </a:p>
        </p:txBody>
      </p:sp>
      <p:sp>
        <p:nvSpPr>
          <p:cNvPr id="26626" name="Rectangle 2"/>
          <p:cNvSpPr>
            <a:spLocks noGrp="1" noChangeArrowheads="1"/>
          </p:cNvSpPr>
          <p:nvPr>
            <p:ph type="body" idx="1"/>
          </p:nvPr>
        </p:nvSpPr>
        <p:spPr>
          <a:xfrm>
            <a:off x="456480" y="1604329"/>
            <a:ext cx="8045280" cy="1374192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When should it be used?</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Recommended only for first-party “official” applications released by the API provider, and not opened up to wider third-party developer communities.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Security Properties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Better than regular HTTP Authentication as the application only needs access to the user’s credentials once.</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When password changes, no need to reenter the password for every application that uses it.</a:t>
            </a:r>
          </a:p>
        </p:txBody>
      </p:sp>
    </p:spTree>
    <p:extLst>
      <p:ext uri="{BB962C8B-B14F-4D97-AF65-F5344CB8AC3E}">
        <p14:creationId xmlns:p14="http://schemas.microsoft.com/office/powerpoint/2010/main" val="21152612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Authorization Flows</a:t>
            </a:r>
          </a:p>
        </p:txBody>
      </p:sp>
      <p:sp>
        <p:nvSpPr>
          <p:cNvPr id="27650" name="Rectangle 2"/>
          <p:cNvSpPr>
            <a:spLocks noGrp="1" noChangeArrowheads="1"/>
          </p:cNvSpPr>
          <p:nvPr>
            <p:ph type="body" idx="1"/>
          </p:nvPr>
        </p:nvSpPr>
        <p:spPr>
          <a:xfrm>
            <a:off x="456480" y="1604329"/>
            <a:ext cx="8045280" cy="397769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Server-Side Web Application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Client-Side Web Applications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solidFill>
                  <a:srgbClr val="B3B3B3"/>
                </a:solidFill>
              </a:rPr>
              <a:t>Resource Owner Password Flow</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 Credentials Flow</a:t>
            </a:r>
          </a:p>
        </p:txBody>
      </p:sp>
    </p:spTree>
    <p:extLst>
      <p:ext uri="{BB962C8B-B14F-4D97-AF65-F5344CB8AC3E}">
        <p14:creationId xmlns:p14="http://schemas.microsoft.com/office/powerpoint/2010/main" val="3003153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 Credentials Flow</a:t>
            </a:r>
          </a:p>
        </p:txBody>
      </p:sp>
      <p:sp>
        <p:nvSpPr>
          <p:cNvPr id="28674" name="Rectangle 2"/>
          <p:cNvSpPr>
            <a:spLocks noGrp="1" noChangeArrowheads="1"/>
          </p:cNvSpPr>
          <p:nvPr>
            <p:ph type="body" idx="1"/>
          </p:nvPr>
        </p:nvSpPr>
        <p:spPr>
          <a:xfrm>
            <a:off x="456480" y="1604329"/>
            <a:ext cx="8045280" cy="5209027"/>
          </a:xfrm>
          <a:ln/>
        </p:spPr>
        <p:txBody>
          <a:bodyPr lIns="82945" tIns="41473" rIns="82945" bIns="41473"/>
          <a:lstStyle/>
          <a:p>
            <a:endParaRPr lang="en-IN"/>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41" y="1604329"/>
            <a:ext cx="7714080" cy="39776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55563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 Credentials Flow</a:t>
            </a:r>
          </a:p>
        </p:txBody>
      </p:sp>
      <p:sp>
        <p:nvSpPr>
          <p:cNvPr id="29698" name="Rectangle 2"/>
          <p:cNvSpPr>
            <a:spLocks noGrp="1" noChangeArrowheads="1"/>
          </p:cNvSpPr>
          <p:nvPr>
            <p:ph type="body" idx="1"/>
          </p:nvPr>
        </p:nvSpPr>
        <p:spPr>
          <a:xfrm>
            <a:off x="456480" y="1604329"/>
            <a:ext cx="8045280" cy="1374192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When should it be used?</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900"/>
              <a:t>When acting on behalf of the app itself rather than on behalf of any individual user.</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Security Properties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 single set of credentials for a client could provide access to a large amount of data.</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It is extremely critical that the credentials used to authenticate the client be kept highly confidential.</a:t>
            </a:r>
          </a:p>
        </p:txBody>
      </p:sp>
    </p:spTree>
    <p:extLst>
      <p:ext uri="{BB962C8B-B14F-4D97-AF65-F5344CB8AC3E}">
        <p14:creationId xmlns:p14="http://schemas.microsoft.com/office/powerpoint/2010/main" val="3009100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30722"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973943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What about Mobile Apps ?</a:t>
            </a:r>
          </a:p>
        </p:txBody>
      </p:sp>
      <p:sp>
        <p:nvSpPr>
          <p:cNvPr id="31746" name="Rectangle 2"/>
          <p:cNvSpPr>
            <a:spLocks noGrp="1" noChangeArrowheads="1"/>
          </p:cNvSpPr>
          <p:nvPr>
            <p:ph type="body" idx="1"/>
          </p:nvPr>
        </p:nvSpPr>
        <p:spPr>
          <a:xfrm>
            <a:off x="456480" y="1604329"/>
            <a:ext cx="8045280" cy="1374192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Mobile-optimized web Apps using HTML5</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900"/>
              <a:t> </a:t>
            </a:r>
            <a:r>
              <a:rPr lang="en-US" altLang="en-US"/>
              <a:t>Use</a:t>
            </a:r>
            <a:r>
              <a:rPr lang="en-US" altLang="en-US" sz="2900"/>
              <a:t> </a:t>
            </a:r>
            <a:r>
              <a:rPr lang="en-US" altLang="en-US"/>
              <a:t>traditional OAuth client-side or Web Application flows</a:t>
            </a:r>
            <a:r>
              <a:rPr lang="en-US" altLang="en-US" sz="2900"/>
              <a:t> </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Native Mobile Apps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Access to your own APIs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Access to APIs from other providers</a:t>
            </a:r>
          </a:p>
        </p:txBody>
      </p:sp>
    </p:spTree>
    <p:extLst>
      <p:ext uri="{BB962C8B-B14F-4D97-AF65-F5344CB8AC3E}">
        <p14:creationId xmlns:p14="http://schemas.microsoft.com/office/powerpoint/2010/main" val="7654860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456481" y="273629"/>
            <a:ext cx="8228160" cy="1144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5122" name="Text Box 2"/>
          <p:cNvSpPr txBox="1">
            <a:spLocks noChangeArrowheads="1"/>
          </p:cNvSpPr>
          <p:nvPr/>
        </p:nvSpPr>
        <p:spPr bwMode="auto">
          <a:xfrm>
            <a:off x="456480" y="1244290"/>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a:t>What is OAuth?</a:t>
            </a:r>
          </a:p>
          <a:p>
            <a:pPr>
              <a:spcAft>
                <a:spcPts val="1293"/>
              </a:spcAft>
              <a:buSzPct val="45000"/>
              <a:buFont typeface="Wingdings" charset="2"/>
              <a:buChar char=""/>
            </a:pPr>
            <a:r>
              <a:rPr lang="en-US" altLang="en-US" sz="2900">
                <a:solidFill>
                  <a:srgbClr val="999999"/>
                </a:solidFill>
              </a:rPr>
              <a:t>History</a:t>
            </a:r>
          </a:p>
          <a:p>
            <a:pPr>
              <a:spcAft>
                <a:spcPts val="1293"/>
              </a:spcAft>
              <a:buSzPct val="45000"/>
              <a:buFont typeface="Wingdings" charset="2"/>
              <a:buChar char=""/>
            </a:pPr>
            <a:r>
              <a:rPr lang="en-US" altLang="en-US" sz="2900">
                <a:solidFill>
                  <a:srgbClr val="999999"/>
                </a:solidFill>
              </a:rPr>
              <a:t>Terminology</a:t>
            </a:r>
          </a:p>
          <a:p>
            <a:pPr>
              <a:spcAft>
                <a:spcPts val="1293"/>
              </a:spcAft>
              <a:buSzPct val="45000"/>
              <a:buFont typeface="Wingdings" charset="2"/>
              <a:buChar char=""/>
            </a:pPr>
            <a:r>
              <a:rPr lang="en-US" altLang="en-US" sz="2900">
                <a:solidFill>
                  <a:srgbClr val="999999"/>
                </a:solidFill>
              </a:rPr>
              <a:t>Why to use OAuth 2.0</a:t>
            </a:r>
          </a:p>
          <a:p>
            <a:pPr>
              <a:spcAft>
                <a:spcPts val="1293"/>
              </a:spcAft>
              <a:buSzPct val="45000"/>
              <a:buFont typeface="Wingdings" charset="2"/>
              <a:buChar char=""/>
            </a:pPr>
            <a:r>
              <a:rPr lang="en-US" altLang="en-US" sz="2900">
                <a:solidFill>
                  <a:srgbClr val="999999"/>
                </a:solidFill>
              </a:rPr>
              <a:t>Authorization Flows</a:t>
            </a:r>
          </a:p>
          <a:p>
            <a:pPr>
              <a:spcAft>
                <a:spcPts val="1293"/>
              </a:spcAft>
              <a:buSzPct val="45000"/>
              <a:buFont typeface="Wingdings" charset="2"/>
              <a:buChar char=""/>
            </a:pPr>
            <a:r>
              <a:rPr lang="en-US" altLang="en-US" sz="2900">
                <a:solidFill>
                  <a:srgbClr val="999999"/>
                </a:solidFill>
              </a:rPr>
              <a:t>What about Mobile Apps ?</a:t>
            </a:r>
          </a:p>
          <a:p>
            <a:pPr>
              <a:spcAft>
                <a:spcPts val="1293"/>
              </a:spcAft>
              <a:buSzPct val="45000"/>
              <a:buFont typeface="Wingdings" charset="2"/>
              <a:buChar char=""/>
            </a:pPr>
            <a:r>
              <a:rPr lang="en-US" altLang="en-US" sz="2900">
                <a:solidFill>
                  <a:srgbClr val="999999"/>
                </a:solidFill>
              </a:rPr>
              <a:t>Tools and Libraries</a:t>
            </a:r>
          </a:p>
          <a:p>
            <a:pPr>
              <a:spcAft>
                <a:spcPts val="1293"/>
              </a:spcAft>
              <a:buSzPct val="45000"/>
              <a:buFont typeface="Wingdings" charset="2"/>
              <a:buChar char=""/>
            </a:pPr>
            <a:r>
              <a:rPr lang="en-US" altLang="en-US" sz="2900">
                <a:solidFill>
                  <a:srgbClr val="999999"/>
                </a:solidFill>
              </a:rPr>
              <a:t>Demo</a:t>
            </a:r>
          </a:p>
          <a:p>
            <a:pPr>
              <a:spcAft>
                <a:spcPts val="1293"/>
              </a:spcAft>
              <a:buSzPct val="45000"/>
              <a:buFont typeface="Wingdings" charset="2"/>
              <a:buChar char=""/>
            </a:pPr>
            <a:r>
              <a:rPr lang="en-US" altLang="en-US" sz="2900">
                <a:solidFill>
                  <a:srgbClr val="999999"/>
                </a:solidFill>
              </a:rPr>
              <a:t>Summary</a:t>
            </a:r>
          </a:p>
        </p:txBody>
      </p:sp>
    </p:spTree>
    <p:extLst>
      <p:ext uri="{BB962C8B-B14F-4D97-AF65-F5344CB8AC3E}">
        <p14:creationId xmlns:p14="http://schemas.microsoft.com/office/powerpoint/2010/main" val="41293203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What about Mobile Apps ?</a:t>
            </a:r>
          </a:p>
        </p:txBody>
      </p:sp>
      <p:sp>
        <p:nvSpPr>
          <p:cNvPr id="32770" name="Rectangle 2"/>
          <p:cNvSpPr>
            <a:spLocks noGrp="1" noChangeArrowheads="1"/>
          </p:cNvSpPr>
          <p:nvPr>
            <p:ph type="body" idx="1"/>
          </p:nvPr>
        </p:nvSpPr>
        <p:spPr>
          <a:xfrm>
            <a:off x="456480" y="1604329"/>
            <a:ext cx="8045280" cy="1374192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Authentication Flows for Native Mobile Apps ?</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Have a Mobile Backend Web Server ?</a:t>
            </a:r>
          </a:p>
          <a:p>
            <a:pPr marL="2064990" lvl="2" indent="-40608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b="1">
                <a:solidFill>
                  <a:srgbClr val="C5000B"/>
                </a:solidFill>
              </a:rPr>
              <a:t>YES:</a:t>
            </a:r>
            <a:r>
              <a:rPr lang="en-US" altLang="en-US"/>
              <a:t> </a:t>
            </a:r>
          </a:p>
          <a:p>
            <a:pPr marL="2895883" lvl="3" indent="-40752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Client-side flow or Server-side web apps flow</a:t>
            </a:r>
          </a:p>
          <a:p>
            <a:pPr marL="2064990" lvl="2" indent="-40608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b="1">
                <a:solidFill>
                  <a:srgbClr val="C5000B"/>
                </a:solidFill>
              </a:rPr>
              <a:t>NO:</a:t>
            </a:r>
            <a:r>
              <a:rPr lang="en-US" altLang="en-US" b="1">
                <a:solidFill>
                  <a:srgbClr val="DD4814"/>
                </a:solidFill>
              </a:rPr>
              <a:t> </a:t>
            </a:r>
          </a:p>
          <a:p>
            <a:pPr marL="2895883" lvl="3" indent="-40752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Client-side flow or Server-side web apps flow with redirect URL is custom URI scheme</a:t>
            </a:r>
          </a:p>
          <a:p>
            <a:pPr marL="2895883" lvl="3" indent="-407526">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Native client flow</a:t>
            </a:r>
          </a:p>
        </p:txBody>
      </p:sp>
    </p:spTree>
    <p:extLst>
      <p:ext uri="{BB962C8B-B14F-4D97-AF65-F5344CB8AC3E}">
        <p14:creationId xmlns:p14="http://schemas.microsoft.com/office/powerpoint/2010/main" val="32352381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What about Mobile Apps ?</a:t>
            </a:r>
          </a:p>
        </p:txBody>
      </p:sp>
      <p:sp>
        <p:nvSpPr>
          <p:cNvPr id="33794" name="Rectangle 2"/>
          <p:cNvSpPr>
            <a:spLocks noGrp="1" noChangeArrowheads="1"/>
          </p:cNvSpPr>
          <p:nvPr>
            <p:ph type="body" idx="1"/>
          </p:nvPr>
        </p:nvSpPr>
        <p:spPr>
          <a:xfrm>
            <a:off x="456480" y="1604329"/>
            <a:ext cx="8045280" cy="1374192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Embedded Web View</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Advantages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Disadvantages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System Web Browser</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Advantages</a:t>
            </a:r>
          </a:p>
          <a:p>
            <a:pPr marL="1339220" lvl="1" indent="-50976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Disadvantages</a:t>
            </a:r>
          </a:p>
        </p:txBody>
      </p:sp>
    </p:spTree>
    <p:extLst>
      <p:ext uri="{BB962C8B-B14F-4D97-AF65-F5344CB8AC3E}">
        <p14:creationId xmlns:p14="http://schemas.microsoft.com/office/powerpoint/2010/main" val="3094386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34818"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13965816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6481" y="273629"/>
            <a:ext cx="8228160" cy="1144921"/>
          </a:xfrm>
          <a:ln/>
        </p:spPr>
        <p:txBody>
          <a:bodyPr lIns="82945" tIns="35268" rIns="82945" bIns="41473"/>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Tools and Libraries</a:t>
            </a:r>
          </a:p>
        </p:txBody>
      </p:sp>
      <p:sp>
        <p:nvSpPr>
          <p:cNvPr id="35842" name="Rectangle 2"/>
          <p:cNvSpPr>
            <a:spLocks noGrp="1" noChangeArrowheads="1"/>
          </p:cNvSpPr>
          <p:nvPr>
            <p:ph type="body" idx="1"/>
          </p:nvPr>
        </p:nvSpPr>
        <p:spPr>
          <a:xfrm>
            <a:off x="414721" y="1244291"/>
            <a:ext cx="8045280" cy="478994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a:t>Tools:</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Google’s OAuth 2.0 Playground</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Google’s TokenInfo Endpoint</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Apigee’s Console</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Facebook’s Access Token Tool and Access Token Debugger</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a:t>Libraries:</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Google APIs Client Libraries for Java, Objective-C, PHP, Python, Ruby, JavaScript</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Facebook SDKs for JavaScript, Android, iOS, PHP </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Foursquare has community-contributed libraries </a:t>
            </a:r>
          </a:p>
        </p:txBody>
      </p:sp>
    </p:spTree>
    <p:extLst>
      <p:ext uri="{BB962C8B-B14F-4D97-AF65-F5344CB8AC3E}">
        <p14:creationId xmlns:p14="http://schemas.microsoft.com/office/powerpoint/2010/main" val="19218895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36866"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1336600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38914"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t>Summary</a:t>
            </a:r>
            <a:endParaRPr lang="en-US" altLang="en-US" sz="2900" dirty="0"/>
          </a:p>
        </p:txBody>
      </p:sp>
    </p:spTree>
    <p:extLst>
      <p:ext uri="{BB962C8B-B14F-4D97-AF65-F5344CB8AC3E}">
        <p14:creationId xmlns:p14="http://schemas.microsoft.com/office/powerpoint/2010/main" val="10308348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Resources</a:t>
            </a:r>
          </a:p>
        </p:txBody>
      </p:sp>
      <p:sp>
        <p:nvSpPr>
          <p:cNvPr id="39938" name="Rectangle 2"/>
          <p:cNvSpPr>
            <a:spLocks noGrp="1" noChangeArrowheads="1"/>
          </p:cNvSpPr>
          <p:nvPr>
            <p:ph type="body" idx="1"/>
          </p:nvPr>
        </p:nvSpPr>
        <p:spPr>
          <a:xfrm>
            <a:off x="361440" y="1221249"/>
            <a:ext cx="8045280" cy="9065752"/>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solidFill>
                  <a:srgbClr val="CCCCFF"/>
                </a:solidFill>
                <a:hlinkClick r:id="rId3"/>
              </a:rPr>
              <a:t>Getting Started with OAuth 2.0</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err="1">
                <a:solidFill>
                  <a:srgbClr val="CCCCFF"/>
                </a:solidFill>
                <a:hlinkClick r:id="rId4"/>
              </a:rPr>
              <a:t>OAuth.Net</a:t>
            </a:r>
            <a:endParaRPr lang="en-US" altLang="en-US" dirty="0">
              <a:solidFill>
                <a:srgbClr val="CCCCFF"/>
              </a:solidFill>
              <a:hlinkClick r:id="rId4"/>
            </a:endParaRP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solidFill>
                  <a:srgbClr val="CCCCFF"/>
                </a:solidFill>
                <a:hlinkClick r:id="rId5"/>
              </a:rPr>
              <a:t>OAuth - The Big Picture</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solidFill>
                  <a:srgbClr val="CCCCFF"/>
                </a:solidFill>
                <a:hlinkClick r:id="rId6"/>
              </a:rPr>
              <a:t>OAuth 2.0 draft</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err="1">
                <a:solidFill>
                  <a:srgbClr val="CCCCFF"/>
                </a:solidFill>
                <a:hlinkClick r:id="rId7"/>
              </a:rPr>
              <a:t>OpenID</a:t>
            </a:r>
            <a:r>
              <a:rPr lang="en-US" altLang="en-US" dirty="0">
                <a:solidFill>
                  <a:srgbClr val="CCCCFF"/>
                </a:solidFill>
                <a:hlinkClick r:id="rId7"/>
              </a:rPr>
              <a:t> Connect Basic, Standard and Messages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solidFill>
                  <a:srgbClr val="CCCCFF"/>
                </a:solidFill>
                <a:hlinkClick r:id="rId8"/>
              </a:rPr>
              <a:t>Google APIs Client Libraries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solidFill>
                  <a:srgbClr val="CCCCFF"/>
                </a:solidFill>
                <a:hlinkClick r:id="rId9"/>
              </a:rPr>
              <a:t>Facebook SDKs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err="1">
                <a:solidFill>
                  <a:srgbClr val="CCCCFF"/>
                </a:solidFill>
                <a:hlinkClick r:id="rId10"/>
              </a:rPr>
              <a:t>Foursquare's</a:t>
            </a:r>
            <a:r>
              <a:rPr lang="en-US" altLang="en-US" dirty="0">
                <a:solidFill>
                  <a:srgbClr val="CCCCFF"/>
                </a:solidFill>
                <a:hlinkClick r:id="rId10"/>
              </a:rPr>
              <a:t> community-contributed </a:t>
            </a:r>
            <a:r>
              <a:rPr lang="en-US" altLang="en-US" dirty="0" smtClean="0">
                <a:solidFill>
                  <a:srgbClr val="CCCCFF"/>
                </a:solidFill>
                <a:hlinkClick r:id="rId10"/>
              </a:rPr>
              <a:t>libraries</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err="1" smtClean="0">
                <a:solidFill>
                  <a:srgbClr val="CCCCFF"/>
                </a:solidFill>
                <a:hlinkClick r:id="rId10"/>
              </a:rPr>
              <a:t>Oauth</a:t>
            </a:r>
            <a:r>
              <a:rPr lang="en-US" altLang="en-US" dirty="0">
                <a:solidFill>
                  <a:srgbClr val="CCCCFF"/>
                </a:solidFill>
                <a:hlinkClick r:id="rId10"/>
              </a:rPr>
              <a:t> Overview - </a:t>
            </a:r>
            <a:r>
              <a:rPr lang="en-US" altLang="en-US" sz="1400" dirty="0">
                <a:solidFill>
                  <a:srgbClr val="CCCCFF"/>
                </a:solidFill>
                <a:hlinkClick r:id="rId10"/>
              </a:rPr>
              <a:t>http://</a:t>
            </a:r>
            <a:r>
              <a:rPr lang="en-US" altLang="en-US" sz="1400" dirty="0" smtClean="0">
                <a:solidFill>
                  <a:srgbClr val="CCCCFF"/>
                </a:solidFill>
                <a:hlinkClick r:id="rId10"/>
              </a:rPr>
              <a:t>tutorials.jenkov.com/oauth2/overview.html</a:t>
            </a:r>
            <a:endParaRPr lang="en-US" altLang="en-US" dirty="0">
              <a:solidFill>
                <a:srgbClr val="CCCCFF"/>
              </a:solidFill>
              <a:hlinkClick r:id="rId10"/>
            </a:endParaRPr>
          </a:p>
          <a:p>
            <a:pPr marL="370086" indent="-275045">
              <a:buClrTx/>
              <a:buSzPct val="45000"/>
              <a:buNone/>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endParaRPr lang="en-US" altLang="en-US" dirty="0">
              <a:solidFill>
                <a:srgbClr val="000080"/>
              </a:solidFill>
            </a:endParaRPr>
          </a:p>
        </p:txBody>
      </p:sp>
    </p:spTree>
    <p:extLst>
      <p:ext uri="{BB962C8B-B14F-4D97-AF65-F5344CB8AC3E}">
        <p14:creationId xmlns:p14="http://schemas.microsoft.com/office/powerpoint/2010/main" val="22627431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What is OAuth</a:t>
            </a:r>
          </a:p>
        </p:txBody>
      </p:sp>
      <p:sp>
        <p:nvSpPr>
          <p:cNvPr id="6146" name="Rectangle 2"/>
          <p:cNvSpPr>
            <a:spLocks noGrp="1" noChangeArrowheads="1"/>
          </p:cNvSpPr>
          <p:nvPr>
            <p:ph type="body" idx="1"/>
          </p:nvPr>
        </p:nvSpPr>
        <p:spPr>
          <a:xfrm>
            <a:off x="456480" y="1604328"/>
            <a:ext cx="8045280" cy="7292926"/>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a:t>“OAuth is an open standard for authorization. It allows users to share their private resources stored on one site with another site without having to hand out their credentials, typically supplying username and password tokens instead. Each token grants access to a specific site for specific resources and for a defined duration. This allows a user to grant a third party site access to their information stored with another service provider, without sharing their access permissions or the full extent of their data.”</a:t>
            </a:r>
          </a:p>
          <a:p>
            <a:pPr marL="761772" lvl="1" indent="-283685">
              <a:buSzPct val="75000"/>
              <a:buFont typeface="Symbol"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200"/>
              <a:t>Source: Wikipedia</a:t>
            </a:r>
          </a:p>
        </p:txBody>
      </p:sp>
    </p:spTree>
    <p:extLst>
      <p:ext uri="{BB962C8B-B14F-4D97-AF65-F5344CB8AC3E}">
        <p14:creationId xmlns:p14="http://schemas.microsoft.com/office/powerpoint/2010/main" val="10636761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0" y="273629"/>
            <a:ext cx="8223840" cy="1140600"/>
          </a:xfrm>
          <a:ln/>
        </p:spPr>
        <p:txBody>
          <a:bodyPr lIns="82945" tIns="41473"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What is OAuth</a:t>
            </a:r>
          </a:p>
        </p:txBody>
      </p:sp>
      <p:sp>
        <p:nvSpPr>
          <p:cNvPr id="7170" name="Rectangle 2"/>
          <p:cNvSpPr>
            <a:spLocks noGrp="1" noChangeArrowheads="1"/>
          </p:cNvSpPr>
          <p:nvPr>
            <p:ph type="body" idx="1"/>
          </p:nvPr>
        </p:nvSpPr>
        <p:spPr>
          <a:xfrm>
            <a:off x="456480" y="1604329"/>
            <a:ext cx="8040960" cy="4958441"/>
          </a:xfrm>
          <a:ln/>
        </p:spPr>
        <p:txBody>
          <a:bodyPr lIns="82945" tIns="41473" rIns="82945" bIns="41473"/>
          <a:lstStyle/>
          <a:p>
            <a:endParaRPr lang="en-IN"/>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40" y="1604328"/>
            <a:ext cx="7464960" cy="42858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41003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6481" y="273629"/>
            <a:ext cx="8228160" cy="1144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8194" name="Text Box 2"/>
          <p:cNvSpPr txBox="1">
            <a:spLocks noChangeArrowheads="1"/>
          </p:cNvSpPr>
          <p:nvPr/>
        </p:nvSpPr>
        <p:spPr bwMode="auto">
          <a:xfrm>
            <a:off x="456480" y="1244290"/>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t>History</a:t>
            </a:r>
          </a:p>
          <a:p>
            <a:pPr>
              <a:spcAft>
                <a:spcPts val="1293"/>
              </a:spcAft>
              <a:buSzPct val="45000"/>
              <a:buFont typeface="Wingdings" charset="2"/>
              <a:buChar char=""/>
            </a:pPr>
            <a:r>
              <a:rPr lang="en-US" altLang="en-US" sz="2900" dirty="0">
                <a:solidFill>
                  <a:srgbClr val="999999"/>
                </a:solidFill>
              </a:rPr>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27394696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History</a:t>
            </a:r>
          </a:p>
        </p:txBody>
      </p:sp>
      <p:sp>
        <p:nvSpPr>
          <p:cNvPr id="9218" name="Rectangle 2"/>
          <p:cNvSpPr>
            <a:spLocks noGrp="1" noChangeArrowheads="1"/>
          </p:cNvSpPr>
          <p:nvPr>
            <p:ph type="body" idx="1"/>
          </p:nvPr>
        </p:nvSpPr>
        <p:spPr>
          <a:xfrm>
            <a:off x="456480" y="1604328"/>
            <a:ext cx="8045280" cy="10219313"/>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dirty="0"/>
              <a:t>HTTP basic authentication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dirty="0"/>
              <a:t>APIs as google calendar API used </a:t>
            </a:r>
            <a:r>
              <a:rPr lang="en-US" altLang="en-US" sz="2500" dirty="0" err="1"/>
              <a:t>ClientLogin</a:t>
            </a:r>
            <a:r>
              <a:rPr lang="en-US" altLang="en-US" sz="2500" dirty="0"/>
              <a:t> protocol.</a:t>
            </a:r>
          </a:p>
          <a:p>
            <a:pPr marL="1334900" lvl="1" indent="-50544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400" dirty="0"/>
              <a:t>Flicker (acquired by Yahoo!) used Blogger ( acquired by Google).</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dirty="0"/>
              <a:t>Specific protocols e.g. Google's </a:t>
            </a:r>
            <a:r>
              <a:rPr lang="en-US" altLang="en-US" sz="2500" dirty="0" err="1"/>
              <a:t>AuthSub</a:t>
            </a:r>
            <a:r>
              <a:rPr lang="en-US" altLang="en-US" sz="2500" dirty="0"/>
              <a:t> and Yahoo!'s </a:t>
            </a:r>
            <a:r>
              <a:rPr lang="en-US" altLang="en-US" sz="2500" dirty="0" err="1"/>
              <a:t>BBAuth</a:t>
            </a:r>
            <a:endParaRPr lang="en-US" altLang="en-US" sz="2500" dirty="0"/>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sz="2500" dirty="0"/>
              <a:t>OAuth Standards</a:t>
            </a:r>
          </a:p>
          <a:p>
            <a:pPr marL="1334900" lvl="1" indent="-50544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t>OAuth 1.0</a:t>
            </a:r>
          </a:p>
          <a:p>
            <a:pPr marL="1334900" lvl="1" indent="-50544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t>OAuth 1.0a</a:t>
            </a:r>
          </a:p>
          <a:p>
            <a:pPr marL="1334900" lvl="1" indent="-50544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dirty="0"/>
              <a:t>OAuth 2.0</a:t>
            </a:r>
          </a:p>
        </p:txBody>
      </p:sp>
    </p:spTree>
    <p:extLst>
      <p:ext uri="{BB962C8B-B14F-4D97-AF65-F5344CB8AC3E}">
        <p14:creationId xmlns:p14="http://schemas.microsoft.com/office/powerpoint/2010/main" val="21540000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6481" y="275069"/>
            <a:ext cx="8228160" cy="11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lgn="ctr">
              <a:buClrTx/>
              <a:buFontTx/>
              <a:buNone/>
            </a:pPr>
            <a:r>
              <a:rPr lang="en-US" altLang="en-US" sz="4000" b="1"/>
              <a:t>Outline</a:t>
            </a:r>
          </a:p>
        </p:txBody>
      </p:sp>
      <p:sp>
        <p:nvSpPr>
          <p:cNvPr id="10242" name="Text Box 2"/>
          <p:cNvSpPr txBox="1">
            <a:spLocks noChangeArrowheads="1"/>
          </p:cNvSpPr>
          <p:nvPr/>
        </p:nvSpPr>
        <p:spPr bwMode="auto">
          <a:xfrm>
            <a:off x="456480" y="1245731"/>
            <a:ext cx="8045280" cy="539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07988" indent="-303213">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1pPr>
            <a:lvl2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2pPr>
            <a:lvl3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3pPr>
            <a:lvl4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4pPr>
            <a:lvl5pPr>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07988" algn="l"/>
                <a:tab pos="865188" algn="l"/>
                <a:tab pos="1322388" algn="l"/>
                <a:tab pos="1779588" algn="l"/>
                <a:tab pos="2236788" algn="l"/>
                <a:tab pos="2693988" algn="l"/>
                <a:tab pos="3151188" algn="l"/>
                <a:tab pos="3608388" algn="l"/>
                <a:tab pos="4065588" algn="l"/>
                <a:tab pos="4522788" algn="l"/>
                <a:tab pos="4979988" algn="l"/>
                <a:tab pos="5437188" algn="l"/>
                <a:tab pos="5894388" algn="l"/>
                <a:tab pos="6351588" algn="l"/>
                <a:tab pos="6808788" algn="l"/>
                <a:tab pos="7265988" algn="l"/>
                <a:tab pos="7723188" algn="l"/>
                <a:tab pos="8180388" algn="l"/>
                <a:tab pos="8637588" algn="l"/>
                <a:tab pos="9094788" algn="l"/>
                <a:tab pos="9551988" algn="l"/>
              </a:tabLst>
              <a:defRPr>
                <a:solidFill>
                  <a:srgbClr val="000000"/>
                </a:solidFill>
                <a:latin typeface="Arial" charset="0"/>
                <a:ea typeface="WenQuanYi Micro Hei" charset="0"/>
                <a:cs typeface="WenQuanYi Micro Hei" charset="0"/>
              </a:defRPr>
            </a:lvl9pPr>
          </a:lstStyle>
          <a:p>
            <a:pPr>
              <a:spcAft>
                <a:spcPts val="1293"/>
              </a:spcAft>
              <a:buSzPct val="45000"/>
              <a:buFont typeface="Wingdings" charset="2"/>
              <a:buChar char=""/>
            </a:pPr>
            <a:r>
              <a:rPr lang="en-US" altLang="en-US" sz="2900" dirty="0">
                <a:solidFill>
                  <a:srgbClr val="999999"/>
                </a:solidFill>
              </a:rPr>
              <a:t>What is OAuth?</a:t>
            </a:r>
          </a:p>
          <a:p>
            <a:pPr>
              <a:spcAft>
                <a:spcPts val="1293"/>
              </a:spcAft>
              <a:buSzPct val="45000"/>
              <a:buFont typeface="Wingdings" charset="2"/>
              <a:buChar char=""/>
            </a:pPr>
            <a:r>
              <a:rPr lang="en-US" altLang="en-US" sz="2900" dirty="0">
                <a:solidFill>
                  <a:srgbClr val="999999"/>
                </a:solidFill>
              </a:rPr>
              <a:t>History</a:t>
            </a:r>
          </a:p>
          <a:p>
            <a:pPr>
              <a:spcAft>
                <a:spcPts val="1293"/>
              </a:spcAft>
              <a:buSzPct val="45000"/>
              <a:buFont typeface="Wingdings" charset="2"/>
              <a:buChar char=""/>
            </a:pPr>
            <a:r>
              <a:rPr lang="en-US" altLang="en-US" sz="2900" dirty="0"/>
              <a:t>Terminology</a:t>
            </a:r>
          </a:p>
          <a:p>
            <a:pPr>
              <a:spcAft>
                <a:spcPts val="1293"/>
              </a:spcAft>
              <a:buSzPct val="45000"/>
              <a:buFont typeface="Wingdings" charset="2"/>
              <a:buChar char=""/>
            </a:pPr>
            <a:r>
              <a:rPr lang="en-US" altLang="en-US" sz="2900" dirty="0">
                <a:solidFill>
                  <a:srgbClr val="999999"/>
                </a:solidFill>
              </a:rPr>
              <a:t>Why to use OAuth 2.0</a:t>
            </a:r>
          </a:p>
          <a:p>
            <a:pPr>
              <a:spcAft>
                <a:spcPts val="1293"/>
              </a:spcAft>
              <a:buSzPct val="45000"/>
              <a:buFont typeface="Wingdings" charset="2"/>
              <a:buChar char=""/>
            </a:pPr>
            <a:r>
              <a:rPr lang="en-US" altLang="en-US" sz="2900" dirty="0">
                <a:solidFill>
                  <a:srgbClr val="999999"/>
                </a:solidFill>
              </a:rPr>
              <a:t>Authorization Flows</a:t>
            </a:r>
          </a:p>
          <a:p>
            <a:pPr>
              <a:spcAft>
                <a:spcPts val="1293"/>
              </a:spcAft>
              <a:buSzPct val="45000"/>
              <a:buFont typeface="Wingdings" charset="2"/>
              <a:buChar char=""/>
            </a:pPr>
            <a:r>
              <a:rPr lang="en-US" altLang="en-US" sz="2900" dirty="0">
                <a:solidFill>
                  <a:srgbClr val="999999"/>
                </a:solidFill>
              </a:rPr>
              <a:t>What about Mobile Apps ?</a:t>
            </a:r>
          </a:p>
          <a:p>
            <a:pPr>
              <a:spcAft>
                <a:spcPts val="1293"/>
              </a:spcAft>
              <a:buSzPct val="45000"/>
              <a:buFont typeface="Wingdings" charset="2"/>
              <a:buChar char=""/>
            </a:pPr>
            <a:r>
              <a:rPr lang="en-US" altLang="en-US" sz="2900" dirty="0">
                <a:solidFill>
                  <a:srgbClr val="999999"/>
                </a:solidFill>
              </a:rPr>
              <a:t>Tools and Libraries</a:t>
            </a:r>
          </a:p>
          <a:p>
            <a:pPr>
              <a:spcAft>
                <a:spcPts val="1293"/>
              </a:spcAft>
              <a:buSzPct val="45000"/>
              <a:buFont typeface="Wingdings" charset="2"/>
              <a:buChar char=""/>
            </a:pPr>
            <a:r>
              <a:rPr lang="en-US" altLang="en-US" sz="2900" dirty="0" smtClean="0">
                <a:solidFill>
                  <a:srgbClr val="999999"/>
                </a:solidFill>
              </a:rPr>
              <a:t>Summary</a:t>
            </a:r>
            <a:endParaRPr lang="en-US" altLang="en-US" sz="2900" dirty="0">
              <a:solidFill>
                <a:srgbClr val="999999"/>
              </a:solidFill>
            </a:endParaRPr>
          </a:p>
        </p:txBody>
      </p:sp>
    </p:spTree>
    <p:extLst>
      <p:ext uri="{BB962C8B-B14F-4D97-AF65-F5344CB8AC3E}">
        <p14:creationId xmlns:p14="http://schemas.microsoft.com/office/powerpoint/2010/main" val="29185603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lIns="82945" tIns="35268" rIns="82945"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Terminology</a:t>
            </a:r>
          </a:p>
        </p:txBody>
      </p:sp>
      <p:sp>
        <p:nvSpPr>
          <p:cNvPr id="11266" name="Rectangle 2"/>
          <p:cNvSpPr>
            <a:spLocks noGrp="1" noChangeArrowheads="1"/>
          </p:cNvSpPr>
          <p:nvPr>
            <p:ph type="body" idx="1"/>
          </p:nvPr>
        </p:nvSpPr>
        <p:spPr>
          <a:xfrm>
            <a:off x="456480" y="1604328"/>
            <a:ext cx="8045280" cy="8836768"/>
          </a:xfrm>
          <a:ln/>
        </p:spPr>
        <p:txBody>
          <a:bodyPr lIns="82945" tIns="41473" rIns="82945" bIns="41473"/>
          <a:lstStyle/>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Authentication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Federated Authentication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Authorization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Delegated Authorization</a:t>
            </a:r>
          </a:p>
          <a:p>
            <a:pPr marL="370086" indent="-275045">
              <a:buSzPct val="45000"/>
              <a:buFont typeface="Wingdings" charset="2"/>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Roles</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Resource server (API provider)</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Resource owner (user of an application)</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Client </a:t>
            </a:r>
          </a:p>
          <a:p>
            <a:pPr marL="1337780" lvl="1" indent="-508328">
              <a:buFont typeface="Times New Roman" pitchFamily="16" charset="0"/>
              <a:buChar char="–"/>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r>
              <a:rPr lang="en-US" altLang="en-US"/>
              <a:t>Authorization server</a:t>
            </a:r>
          </a:p>
          <a:p>
            <a:pPr marL="1337780" lvl="1" indent="-508328">
              <a:buClrTx/>
              <a:buNone/>
              <a:tabLst>
                <a:tab pos="370086" algn="l"/>
                <a:tab pos="472327" algn="l"/>
                <a:tab pos="887053" algn="l"/>
                <a:tab pos="1301779" algn="l"/>
                <a:tab pos="1716505" algn="l"/>
                <a:tab pos="2131231" algn="l"/>
                <a:tab pos="2545958" algn="l"/>
                <a:tab pos="2960684" algn="l"/>
                <a:tab pos="3375410" algn="l"/>
                <a:tab pos="3790136" algn="l"/>
                <a:tab pos="4204862" algn="l"/>
                <a:tab pos="4619588" algn="l"/>
                <a:tab pos="5034314" algn="l"/>
                <a:tab pos="5449040" algn="l"/>
                <a:tab pos="5863767" algn="l"/>
                <a:tab pos="6278493" algn="l"/>
                <a:tab pos="6693219" algn="l"/>
                <a:tab pos="7107945" algn="l"/>
                <a:tab pos="7522671" algn="l"/>
                <a:tab pos="7937397" algn="l"/>
                <a:tab pos="8352123" algn="l"/>
              </a:tabLst>
            </a:pPr>
            <a:endParaRPr lang="en-US" altLang="en-US"/>
          </a:p>
        </p:txBody>
      </p:sp>
    </p:spTree>
    <p:extLst>
      <p:ext uri="{BB962C8B-B14F-4D97-AF65-F5344CB8AC3E}">
        <p14:creationId xmlns:p14="http://schemas.microsoft.com/office/powerpoint/2010/main" val="35362547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2949</TotalTime>
  <Words>1089</Words>
  <Application>Microsoft Office PowerPoint</Application>
  <PresentationFormat>On-screen Show (4:3)</PresentationFormat>
  <Paragraphs>271</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RamSELabs</vt:lpstr>
      <vt:lpstr>Open Authorization 2.0 (OAuth 2.0)</vt:lpstr>
      <vt:lpstr>Outline</vt:lpstr>
      <vt:lpstr>PowerPoint Presentation</vt:lpstr>
      <vt:lpstr>What is OAuth</vt:lpstr>
      <vt:lpstr>What is OAuth</vt:lpstr>
      <vt:lpstr>PowerPoint Presentation</vt:lpstr>
      <vt:lpstr>History</vt:lpstr>
      <vt:lpstr>PowerPoint Presentation</vt:lpstr>
      <vt:lpstr>Terminology</vt:lpstr>
      <vt:lpstr>Terminology</vt:lpstr>
      <vt:lpstr>PowerPoint Presentation</vt:lpstr>
      <vt:lpstr>Why to use OAuth 2.0</vt:lpstr>
      <vt:lpstr>Why to use OAuth 2.0</vt:lpstr>
      <vt:lpstr>PowerPoint Presentation</vt:lpstr>
      <vt:lpstr>Authorization Flows</vt:lpstr>
      <vt:lpstr>Authorization Flows</vt:lpstr>
      <vt:lpstr>Server-Side Web Application Flow</vt:lpstr>
      <vt:lpstr>Server-Side Web Application Flow</vt:lpstr>
      <vt:lpstr>Authorization Flows</vt:lpstr>
      <vt:lpstr>Client-Side Web Applications Flow</vt:lpstr>
      <vt:lpstr>Client-Side Web Applications Flow</vt:lpstr>
      <vt:lpstr>Authorization Flows</vt:lpstr>
      <vt:lpstr>Resource Owner Password Flow</vt:lpstr>
      <vt:lpstr>Resource Owner Password Flow</vt:lpstr>
      <vt:lpstr>Authorization Flows</vt:lpstr>
      <vt:lpstr>Client Credentials Flow</vt:lpstr>
      <vt:lpstr>Client Credentials Flow</vt:lpstr>
      <vt:lpstr>PowerPoint Presentation</vt:lpstr>
      <vt:lpstr>What about Mobile Apps ?</vt:lpstr>
      <vt:lpstr>What about Mobile Apps ?</vt:lpstr>
      <vt:lpstr>What about Mobile Apps ?</vt:lpstr>
      <vt:lpstr>PowerPoint Presentation</vt:lpstr>
      <vt:lpstr>Tools and Libraries</vt:lpstr>
      <vt:lpstr>PowerPoint Presentation</vt:lpstr>
      <vt:lpstr>PowerPoint Presentation</vt:lpstr>
      <vt:lpstr>Resources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Thara S</dc:creator>
  <cp:lastModifiedBy>root</cp:lastModifiedBy>
  <cp:revision>331</cp:revision>
  <cp:lastPrinted>1601-01-01T00:00:00Z</cp:lastPrinted>
  <dcterms:created xsi:type="dcterms:W3CDTF">2012-06-15T07:34:20Z</dcterms:created>
  <dcterms:modified xsi:type="dcterms:W3CDTF">2015-05-13T04:17:50Z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