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3CC"/>
    <a:srgbClr val="A9E023"/>
    <a:srgbClr val="8EA94B"/>
    <a:srgbClr val="F1F9E8"/>
    <a:srgbClr val="E6E6E6"/>
    <a:srgbClr val="ADE133"/>
    <a:srgbClr val="99C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" TargetMode="External"/><Relationship Id="rId2" Type="http://schemas.openxmlformats.org/officeDocument/2006/relationships/hyperlink" Target="https://en.wikipedia.org/wiki/Sens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tern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B61-0232-4BCB-B1E3-C8BFBDE3D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effectLst/>
              </a:rPr>
              <a:t>IOT in SMART CLASSROOMS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48760-836B-48D1-A563-8667BE867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766" y="3429000"/>
            <a:ext cx="8676222" cy="2514600"/>
          </a:xfrm>
        </p:spPr>
        <p:txBody>
          <a:bodyPr>
            <a:normAutofit/>
          </a:bodyPr>
          <a:lstStyle/>
          <a:p>
            <a:r>
              <a:rPr lang="en-US" dirty="0"/>
              <a:t>Observatory Report For International Online Conference on students' research paper </a:t>
            </a:r>
          </a:p>
          <a:p>
            <a:r>
              <a:rPr lang="en-US" dirty="0"/>
              <a:t>By:</a:t>
            </a:r>
          </a:p>
          <a:p>
            <a:r>
              <a:rPr lang="en-GB" dirty="0">
                <a:effectLst/>
              </a:rPr>
              <a:t>Ankesh Agarwal, Prof. Madhuri Abhijit </a:t>
            </a:r>
            <a:r>
              <a:rPr lang="en-GB" dirty="0" err="1">
                <a:effectLst/>
              </a:rPr>
              <a:t>Darekar</a:t>
            </a:r>
            <a:r>
              <a:rPr lang="en-GB" dirty="0">
                <a:effectLst/>
              </a:rPr>
              <a:t> and Prof. Ms. </a:t>
            </a:r>
            <a:r>
              <a:rPr lang="en-GB" dirty="0" err="1">
                <a:effectLst/>
              </a:rPr>
              <a:t>Sayali</a:t>
            </a:r>
            <a:r>
              <a:rPr lang="en-GB" dirty="0">
                <a:effectLst/>
              </a:rPr>
              <a:t> B. Shinde</a:t>
            </a:r>
            <a:endParaRPr lang="en-US" dirty="0">
              <a:effectLst/>
            </a:endParaRPr>
          </a:p>
          <a:p>
            <a:r>
              <a:rPr lang="en-AU" dirty="0">
                <a:effectLst/>
              </a:rPr>
              <a:t>Computer Science Department, DY Patil ACS College.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4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D01B-7891-442B-A365-1CC130E2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7E26-F22D-4CD0-A5BB-6F74864B0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911601"/>
          </a:xfrm>
        </p:spPr>
        <p:txBody>
          <a:bodyPr/>
          <a:lstStyle/>
          <a:p>
            <a:r>
              <a:rPr lang="en-US" dirty="0">
                <a:effectLst/>
              </a:rPr>
              <a:t>The </a:t>
            </a:r>
            <a:r>
              <a:rPr lang="en-US" b="1" dirty="0">
                <a:effectLst/>
              </a:rPr>
              <a:t>Internet of things</a:t>
            </a:r>
            <a:r>
              <a:rPr lang="en-US" dirty="0">
                <a:effectLst/>
              </a:rPr>
              <a:t> (</a:t>
            </a:r>
            <a:r>
              <a:rPr lang="en-US" b="1" dirty="0">
                <a:effectLst/>
              </a:rPr>
              <a:t>IoT</a:t>
            </a:r>
            <a:r>
              <a:rPr lang="en-US" dirty="0">
                <a:effectLst/>
              </a:rPr>
              <a:t>) describes physical objects (or groups of such objects) with </a:t>
            </a:r>
            <a:r>
              <a:rPr lang="en-US" u="sng" dirty="0">
                <a:effectLst/>
                <a:hlinkClick r:id="rId2"/>
              </a:rPr>
              <a:t>sensors</a:t>
            </a:r>
            <a:r>
              <a:rPr lang="en-US" dirty="0">
                <a:effectLst/>
              </a:rPr>
              <a:t>, </a:t>
            </a:r>
            <a:r>
              <a:rPr lang="en-US" u="sng" dirty="0">
                <a:solidFill>
                  <a:srgbClr val="ADE133"/>
                </a:solidFill>
                <a:effectLst/>
              </a:rPr>
              <a:t>processing ability</a:t>
            </a:r>
            <a:r>
              <a:rPr lang="en-US" dirty="0">
                <a:effectLst/>
              </a:rPr>
              <a:t>, </a:t>
            </a:r>
            <a:r>
              <a:rPr lang="en-US" u="sng" dirty="0">
                <a:solidFill>
                  <a:srgbClr val="ADE133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</a:t>
            </a:r>
            <a:r>
              <a:rPr lang="en-US" dirty="0">
                <a:effectLst/>
              </a:rPr>
              <a:t>, and other technologies that connect and exchange data with other devices and systems over the </a:t>
            </a:r>
            <a:r>
              <a:rPr lang="en-US" u="sng" dirty="0">
                <a:effectLst/>
                <a:hlinkClick r:id="rId4"/>
              </a:rPr>
              <a:t>Internet</a:t>
            </a:r>
            <a:r>
              <a:rPr lang="en-US" dirty="0">
                <a:effectLst/>
              </a:rPr>
              <a:t> or other communications networks.</a:t>
            </a:r>
          </a:p>
          <a:p>
            <a:r>
              <a:rPr lang="en-US" dirty="0"/>
              <a:t>Traditional fields of embedded systems, SOCs, sensors, and machine learning and AI is being widely adopted for use in classroom environments and similar environments like seminars and special guest lectures.</a:t>
            </a:r>
          </a:p>
          <a:p>
            <a:r>
              <a:rPr lang="en-US" dirty="0"/>
              <a:t>IoT involves all the devices used to process, accept and display digital data like videos, audio, digital presentations, capture and display of an images through various spectrums of light, etc.</a:t>
            </a:r>
          </a:p>
        </p:txBody>
      </p:sp>
    </p:spTree>
    <p:extLst>
      <p:ext uri="{BB962C8B-B14F-4D97-AF65-F5344CB8AC3E}">
        <p14:creationId xmlns:p14="http://schemas.microsoft.com/office/powerpoint/2010/main" val="340129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2812-4B9E-483C-A276-09C8B26C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C0-D7ED-4968-A581-6F487B55C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7101"/>
            <a:ext cx="9905998" cy="4521200"/>
          </a:xfrm>
        </p:spPr>
        <p:txBody>
          <a:bodyPr>
            <a:normAutofit/>
          </a:bodyPr>
          <a:lstStyle/>
          <a:p>
            <a:r>
              <a:rPr lang="en-AU" i="1" dirty="0">
                <a:effectLst/>
              </a:rPr>
              <a:t>Computer or Laptop</a:t>
            </a:r>
          </a:p>
          <a:p>
            <a:r>
              <a:rPr lang="en-AU" i="1" dirty="0">
                <a:effectLst/>
              </a:rPr>
              <a:t>Projector</a:t>
            </a:r>
            <a:endParaRPr lang="en-US" dirty="0">
              <a:effectLst/>
            </a:endParaRPr>
          </a:p>
          <a:p>
            <a:r>
              <a:rPr lang="en-AU" i="1" dirty="0">
                <a:effectLst/>
              </a:rPr>
              <a:t>Screen</a:t>
            </a:r>
            <a:endParaRPr lang="en-US" dirty="0">
              <a:effectLst/>
            </a:endParaRPr>
          </a:p>
          <a:p>
            <a:r>
              <a:rPr lang="en-AU" i="1" dirty="0">
                <a:effectLst/>
              </a:rPr>
              <a:t>Microphone</a:t>
            </a:r>
            <a:endParaRPr lang="en-US" dirty="0">
              <a:effectLst/>
            </a:endParaRPr>
          </a:p>
          <a:p>
            <a:r>
              <a:rPr lang="en-AU" i="1" dirty="0">
                <a:effectLst/>
              </a:rPr>
              <a:t>Amplifier and Speaker</a:t>
            </a:r>
            <a:endParaRPr lang="en-US" dirty="0">
              <a:effectLst/>
            </a:endParaRPr>
          </a:p>
          <a:p>
            <a:r>
              <a:rPr lang="en-AU" i="1" dirty="0">
                <a:effectLst/>
              </a:rPr>
              <a:t>Podiums</a:t>
            </a:r>
            <a:endParaRPr lang="en-US" dirty="0">
              <a:effectLst/>
            </a:endParaRPr>
          </a:p>
          <a:p>
            <a:r>
              <a:rPr lang="en-AU" i="1" dirty="0">
                <a:effectLst/>
              </a:rPr>
              <a:t>Document Camera</a:t>
            </a:r>
            <a:endParaRPr lang="en-US" dirty="0">
              <a:effectLst/>
            </a:endParaRPr>
          </a:p>
          <a:p>
            <a:r>
              <a:rPr lang="en-AU" i="1" dirty="0">
                <a:effectLst/>
              </a:rPr>
              <a:t>Smart Podiums</a:t>
            </a:r>
            <a:endParaRPr lang="en-US" dirty="0">
              <a:effectLst/>
            </a:endParaRPr>
          </a:p>
          <a:p>
            <a:r>
              <a:rPr lang="en-AU" i="1" dirty="0">
                <a:effectLst/>
              </a:rPr>
              <a:t>DVD or VCD Player</a:t>
            </a:r>
            <a:endParaRPr lang="en-US" dirty="0">
              <a:effectLst/>
            </a:endParaRPr>
          </a:p>
          <a:p>
            <a:r>
              <a:rPr lang="en-AU" i="1" dirty="0">
                <a:effectLst/>
              </a:rPr>
              <a:t>Overhead Projector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6451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4B9E-9051-4303-A3E8-700AEDA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EC67-5A7D-4AAC-AE0A-E6D16D61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Increase Efficiency</a:t>
            </a:r>
            <a:endParaRPr lang="en-US" dirty="0"/>
          </a:p>
          <a:p>
            <a:r>
              <a:rPr lang="en-US" b="1" dirty="0">
                <a:effectLst/>
              </a:rPr>
              <a:t>Minimize human effort</a:t>
            </a:r>
          </a:p>
          <a:p>
            <a:r>
              <a:rPr lang="en-US" b="1" dirty="0">
                <a:effectLst/>
              </a:rPr>
              <a:t>Save time</a:t>
            </a:r>
          </a:p>
          <a:p>
            <a:r>
              <a:rPr lang="en-US" b="1" dirty="0">
                <a:effectLst/>
              </a:rPr>
              <a:t>Enhance Data Collection</a:t>
            </a:r>
          </a:p>
          <a:p>
            <a:r>
              <a:rPr lang="en-US" b="1" dirty="0">
                <a:effectLst/>
              </a:rPr>
              <a:t>Improve security</a:t>
            </a:r>
          </a:p>
        </p:txBody>
      </p:sp>
    </p:spTree>
    <p:extLst>
      <p:ext uri="{BB962C8B-B14F-4D97-AF65-F5344CB8AC3E}">
        <p14:creationId xmlns:p14="http://schemas.microsoft.com/office/powerpoint/2010/main" val="3755380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885A-FB10-437E-913B-B951ED62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E59E-7F5A-479B-824C-C205B0FB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Reduced mental and physical activity</a:t>
            </a:r>
          </a:p>
          <a:p>
            <a:r>
              <a:rPr lang="en-US" b="1" dirty="0">
                <a:effectLst/>
              </a:rPr>
              <a:t>Increased unemployment</a:t>
            </a:r>
          </a:p>
          <a:p>
            <a:r>
              <a:rPr lang="en-US" b="1" dirty="0">
                <a:effectLst/>
              </a:rPr>
              <a:t>complexity of the system</a:t>
            </a:r>
          </a:p>
          <a:p>
            <a:r>
              <a:rPr lang="en-US" b="1" dirty="0">
                <a:effectLst/>
              </a:rPr>
              <a:t>High dependency on the internet and electricity</a:t>
            </a:r>
          </a:p>
          <a:p>
            <a:r>
              <a:rPr lang="en-US" b="1" dirty="0">
                <a:effectLst/>
              </a:rPr>
              <a:t>Security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490B-47E9-4E4C-A09B-6609A846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B5EF0-9382-4CDF-BFA0-F44F8520D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>
                <a:effectLst/>
              </a:rPr>
              <a:t>The Fig. 1 depicts one such example of my class of strength of 200 strong.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57466E7-99B5-48EB-9512-7A4CE39E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681" y="-18289"/>
            <a:ext cx="185124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1F4853C-4029-426E-80EE-F763CA3FD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023450"/>
              </p:ext>
            </p:extLst>
          </p:nvPr>
        </p:nvGraphicFramePr>
        <p:xfrm>
          <a:off x="6005682" y="27430"/>
          <a:ext cx="6186318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hart" r:id="rId3" imgW="3133725" imgH="1962150" progId="MSGraph.Chart.8">
                  <p:embed/>
                </p:oleObj>
              </mc:Choice>
              <mc:Fallback>
                <p:oleObj name="Chart" r:id="rId3" imgW="3133725" imgH="1962150" progId="MSGraph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682" y="27430"/>
                        <a:ext cx="6186318" cy="3873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35B6D05-B711-407E-886D-E75F0FC3C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33481"/>
              </p:ext>
            </p:extLst>
          </p:nvPr>
        </p:nvGraphicFramePr>
        <p:xfrm>
          <a:off x="6066472" y="4216399"/>
          <a:ext cx="5960427" cy="195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7341">
                  <a:extLst>
                    <a:ext uri="{9D8B030D-6E8A-4147-A177-3AD203B41FA5}">
                      <a16:colId xmlns:a16="http://schemas.microsoft.com/office/drawing/2014/main" val="3671598949"/>
                    </a:ext>
                  </a:extLst>
                </a:gridCol>
                <a:gridCol w="863830">
                  <a:extLst>
                    <a:ext uri="{9D8B030D-6E8A-4147-A177-3AD203B41FA5}">
                      <a16:colId xmlns:a16="http://schemas.microsoft.com/office/drawing/2014/main" val="621978396"/>
                    </a:ext>
                  </a:extLst>
                </a:gridCol>
                <a:gridCol w="755851">
                  <a:extLst>
                    <a:ext uri="{9D8B030D-6E8A-4147-A177-3AD203B41FA5}">
                      <a16:colId xmlns:a16="http://schemas.microsoft.com/office/drawing/2014/main" val="880676900"/>
                    </a:ext>
                  </a:extLst>
                </a:gridCol>
                <a:gridCol w="1187766">
                  <a:extLst>
                    <a:ext uri="{9D8B030D-6E8A-4147-A177-3AD203B41FA5}">
                      <a16:colId xmlns:a16="http://schemas.microsoft.com/office/drawing/2014/main" val="1434081543"/>
                    </a:ext>
                  </a:extLst>
                </a:gridCol>
                <a:gridCol w="755851">
                  <a:extLst>
                    <a:ext uri="{9D8B030D-6E8A-4147-A177-3AD203B41FA5}">
                      <a16:colId xmlns:a16="http://schemas.microsoft.com/office/drawing/2014/main" val="1426712537"/>
                    </a:ext>
                  </a:extLst>
                </a:gridCol>
                <a:gridCol w="1079788">
                  <a:extLst>
                    <a:ext uri="{9D8B030D-6E8A-4147-A177-3AD203B41FA5}">
                      <a16:colId xmlns:a16="http://schemas.microsoft.com/office/drawing/2014/main" val="284366510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8EA9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Before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EA9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Early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EA9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Mid-phase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EA9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Late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EA9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Idealized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8EA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11419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Number of students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EA9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90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A9E0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80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A9E0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110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A9E0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150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A9E0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200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A9E0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31191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Average Grades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EA9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50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E2F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60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E2F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65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E2F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75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E2F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89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E2F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28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648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B3DE-E1FE-4FE8-8E5E-6FBBCE79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2222500"/>
            <a:ext cx="9842499" cy="241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!!! Thank you !!!</a:t>
            </a:r>
          </a:p>
        </p:txBody>
      </p:sp>
    </p:spTree>
    <p:extLst>
      <p:ext uri="{BB962C8B-B14F-4D97-AF65-F5344CB8AC3E}">
        <p14:creationId xmlns:p14="http://schemas.microsoft.com/office/powerpoint/2010/main" val="688640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78</TotalTime>
  <Words>257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Mesh</vt:lpstr>
      <vt:lpstr>Chart</vt:lpstr>
      <vt:lpstr>IOT in SMART CLASSROOMS </vt:lpstr>
      <vt:lpstr>Introduction</vt:lpstr>
      <vt:lpstr>Devices</vt:lpstr>
      <vt:lpstr>Advantages</vt:lpstr>
      <vt:lpstr>disadvantages</vt:lpstr>
      <vt:lpstr>Conclusion</vt:lpstr>
      <vt:lpstr>!!! 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in SMART CLASSROOMS</dc:title>
  <dc:creator>Ankesh</dc:creator>
  <cp:lastModifiedBy> </cp:lastModifiedBy>
  <cp:revision>7</cp:revision>
  <dcterms:created xsi:type="dcterms:W3CDTF">2022-04-25T13:37:26Z</dcterms:created>
  <dcterms:modified xsi:type="dcterms:W3CDTF">2022-04-25T14:58:47Z</dcterms:modified>
</cp:coreProperties>
</file>