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18"/>
  </p:notesMasterIdLst>
  <p:handoutMasterIdLst>
    <p:handoutMasterId r:id="rId19"/>
  </p:handoutMasterIdLst>
  <p:sldIdLst>
    <p:sldId id="312" r:id="rId5"/>
    <p:sldId id="304" r:id="rId6"/>
    <p:sldId id="307" r:id="rId7"/>
    <p:sldId id="281" r:id="rId8"/>
    <p:sldId id="282" r:id="rId9"/>
    <p:sldId id="314" r:id="rId10"/>
    <p:sldId id="315" r:id="rId11"/>
    <p:sldId id="317" r:id="rId12"/>
    <p:sldId id="318" r:id="rId13"/>
    <p:sldId id="319" r:id="rId14"/>
    <p:sldId id="321" r:id="rId15"/>
    <p:sldId id="322" r:id="rId16"/>
    <p:sldId id="297" r:id="rId17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388" autoAdjust="0"/>
  </p:normalViewPr>
  <p:slideViewPr>
    <p:cSldViewPr snapToGrid="0" snapToObjects="1">
      <p:cViewPr varScale="1">
        <p:scale>
          <a:sx n="81" d="100"/>
          <a:sy n="81" d="100"/>
        </p:scale>
        <p:origin x="754" y="62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5" d="100"/>
          <a:sy n="25" d="100"/>
        </p:scale>
        <p:origin x="348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1387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6683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8148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307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736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9312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6530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3977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670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7422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146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541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/>
          <a:lstStyle>
            <a:lvl1pPr algn="ctr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Picture Placeholder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indent="-283464">
              <a:spcBef>
                <a:spcPts val="1000"/>
              </a:spcBef>
              <a:defRPr sz="1800"/>
            </a:lvl2pPr>
            <a:lvl3pPr indent="-283464">
              <a:spcBef>
                <a:spcPts val="1000"/>
              </a:spcBef>
              <a:defRPr sz="1800"/>
            </a:lvl3pPr>
            <a:lvl4pPr indent="-283464">
              <a:spcBef>
                <a:spcPts val="1000"/>
              </a:spcBef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Shape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21" name="Freeform: Shape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9790" y="810227"/>
            <a:ext cx="6392421" cy="3831221"/>
          </a:xfrm>
        </p:spPr>
        <p:txBody>
          <a:bodyPr anchor="ctr"/>
          <a:lstStyle/>
          <a:p>
            <a:r>
              <a:rPr lang="en-US" dirty="0"/>
              <a:t>Basic </a:t>
            </a:r>
            <a:br>
              <a:rPr lang="en-US" dirty="0"/>
            </a:br>
            <a:r>
              <a:rPr lang="en-US" dirty="0"/>
              <a:t>presentation</a:t>
            </a:r>
          </a:p>
        </p:txBody>
      </p:sp>
    </p:spTree>
    <p:extLst>
      <p:ext uri="{BB962C8B-B14F-4D97-AF65-F5344CB8AC3E}">
        <p14:creationId xmlns:p14="http://schemas.microsoft.com/office/powerpoint/2010/main" val="2202437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136FCF6-982C-CC37-9625-3EBFC7E7D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563" y="1089213"/>
            <a:ext cx="9879437" cy="980844"/>
          </a:xfrm>
        </p:spPr>
        <p:txBody>
          <a:bodyPr/>
          <a:lstStyle/>
          <a:p>
            <a:r>
              <a:rPr lang="en-US" dirty="0"/>
              <a:t>Dynamic delivery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DCC342-9FD1-7055-EAAC-008DC851B13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50564" y="2331958"/>
            <a:ext cx="2975217" cy="3704266"/>
          </a:xfrm>
        </p:spPr>
        <p:txBody>
          <a:bodyPr/>
          <a:lstStyle/>
          <a:p>
            <a:r>
              <a:rPr lang="en-US" dirty="0"/>
              <a:t>Learn to infuse energy into your delivery to leave a lasting impression</a:t>
            </a:r>
          </a:p>
          <a:p>
            <a:r>
              <a:rPr lang="en-US" dirty="0"/>
              <a:t>One of the goals of effective communication is to motivate your audience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4DB3991E-0605-C20E-53AD-D64E13638DA5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133818870"/>
              </p:ext>
            </p:extLst>
          </p:nvPr>
        </p:nvGraphicFramePr>
        <p:xfrm>
          <a:off x="5087938" y="2332038"/>
          <a:ext cx="6345236" cy="3879279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227408">
                  <a:extLst>
                    <a:ext uri="{9D8B030D-6E8A-4147-A177-3AD203B41FA5}">
                      <a16:colId xmlns:a16="http://schemas.microsoft.com/office/drawing/2014/main" val="180956085"/>
                    </a:ext>
                  </a:extLst>
                </a:gridCol>
                <a:gridCol w="2227408">
                  <a:extLst>
                    <a:ext uri="{9D8B030D-6E8A-4147-A177-3AD203B41FA5}">
                      <a16:colId xmlns:a16="http://schemas.microsoft.com/office/drawing/2014/main" val="1180706872"/>
                    </a:ext>
                  </a:extLst>
                </a:gridCol>
                <a:gridCol w="945210">
                  <a:extLst>
                    <a:ext uri="{9D8B030D-6E8A-4147-A177-3AD203B41FA5}">
                      <a16:colId xmlns:a16="http://schemas.microsoft.com/office/drawing/2014/main" val="2050154702"/>
                    </a:ext>
                  </a:extLst>
                </a:gridCol>
                <a:gridCol w="945210">
                  <a:extLst>
                    <a:ext uri="{9D8B030D-6E8A-4147-A177-3AD203B41FA5}">
                      <a16:colId xmlns:a16="http://schemas.microsoft.com/office/drawing/2014/main" val="1872764148"/>
                    </a:ext>
                  </a:extLst>
                </a:gridCol>
              </a:tblGrid>
              <a:tr h="60612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Metric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Measurement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Target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Actual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9142786"/>
                  </a:ext>
                </a:extLst>
              </a:tr>
              <a:tr h="60612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Audience attendance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# of attendees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150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120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8576737"/>
                  </a:ext>
                </a:extLst>
              </a:tr>
              <a:tr h="643498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Engagement duration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Minutes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75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6410507"/>
                  </a:ext>
                </a:extLst>
              </a:tr>
              <a:tr h="60612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Q&amp;A interaction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# of questions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8116840"/>
                  </a:ext>
                </a:extLst>
              </a:tr>
              <a:tr h="60612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Positive feedback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3592559"/>
                  </a:ext>
                </a:extLst>
              </a:tr>
              <a:tr h="811265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Rate of information retention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85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6564953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913EEC9-16E3-6C86-97D0-A7EC7EA09CD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9961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D62608-F5E4-7EC0-5EF0-4F988DDD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564" y="1057274"/>
            <a:ext cx="9875463" cy="999746"/>
          </a:xfrm>
        </p:spPr>
        <p:txBody>
          <a:bodyPr/>
          <a:lstStyle/>
          <a:p>
            <a:r>
              <a:rPr lang="en-US" dirty="0"/>
              <a:t>Final tips &amp; takeaways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288BD9B8-D6A6-D55A-830D-4D3CC2DC39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50564" y="2303028"/>
            <a:ext cx="5829147" cy="3961593"/>
          </a:xfrm>
        </p:spPr>
        <p:txBody>
          <a:bodyPr>
            <a:normAutofit/>
          </a:bodyPr>
          <a:lstStyle/>
          <a:p>
            <a:r>
              <a:rPr lang="en-US" dirty="0"/>
              <a:t>Consistent rehearsal</a:t>
            </a:r>
          </a:p>
          <a:p>
            <a:pPr lvl="1"/>
            <a:r>
              <a:rPr lang="en-US" dirty="0"/>
              <a:t>Strengthen your familiarity</a:t>
            </a:r>
          </a:p>
          <a:p>
            <a:r>
              <a:rPr lang="en-US" dirty="0"/>
              <a:t>Refine delivery style</a:t>
            </a:r>
          </a:p>
          <a:p>
            <a:pPr lvl="1"/>
            <a:r>
              <a:rPr lang="en-US" dirty="0"/>
              <a:t>Pacing, tone, and emphasis</a:t>
            </a:r>
          </a:p>
          <a:p>
            <a:r>
              <a:rPr lang="en-US" dirty="0"/>
              <a:t>Timing and transitions</a:t>
            </a:r>
          </a:p>
          <a:p>
            <a:pPr lvl="1"/>
            <a:r>
              <a:rPr lang="en-US" dirty="0"/>
              <a:t>Aim for seamless, professional delivery</a:t>
            </a:r>
          </a:p>
          <a:p>
            <a:r>
              <a:rPr lang="en-US" dirty="0"/>
              <a:t>Practice audience</a:t>
            </a:r>
          </a:p>
          <a:p>
            <a:pPr lvl="1"/>
            <a:r>
              <a:rPr lang="en-US" dirty="0"/>
              <a:t>Enlist colleagues to listen &amp; provide feedback</a:t>
            </a:r>
          </a:p>
        </p:txBody>
      </p:sp>
      <p:sp>
        <p:nvSpPr>
          <p:cNvPr id="13" name="Content Placeholder 7">
            <a:extLst>
              <a:ext uri="{FF2B5EF4-FFF2-40B4-BE49-F238E27FC236}">
                <a16:creationId xmlns:a16="http://schemas.microsoft.com/office/drawing/2014/main" id="{0853098E-C088-D323-4BF2-987893F262F6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7940842" y="2303028"/>
            <a:ext cx="3485184" cy="3961593"/>
          </a:xfrm>
        </p:spPr>
        <p:txBody>
          <a:bodyPr/>
          <a:lstStyle/>
          <a:p>
            <a:r>
              <a:rPr lang="en-US" dirty="0"/>
              <a:t>Seek feedback</a:t>
            </a:r>
          </a:p>
          <a:p>
            <a:r>
              <a:rPr lang="en-US" dirty="0"/>
              <a:t>Reflect on performance</a:t>
            </a:r>
          </a:p>
          <a:p>
            <a:r>
              <a:rPr lang="en-US" dirty="0"/>
              <a:t>Explore new techniques</a:t>
            </a:r>
          </a:p>
          <a:p>
            <a:r>
              <a:rPr lang="en-US" dirty="0"/>
              <a:t>Set personal goals</a:t>
            </a:r>
          </a:p>
          <a:p>
            <a:r>
              <a:rPr lang="en-US" dirty="0"/>
              <a:t>Iterate and adapt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CFAD14-1AAA-8CDA-A49B-523FD6C66F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0216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0A324-0737-F0DA-1F7D-10CBE06D7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10511627" cy="1012785"/>
          </a:xfrm>
        </p:spPr>
        <p:txBody>
          <a:bodyPr/>
          <a:lstStyle/>
          <a:p>
            <a:r>
              <a:rPr lang="en-US" dirty="0"/>
              <a:t>Speaking engagement metrics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AC0C7FF8-9CAF-6C67-C1E5-AF40401D0B3D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999503228"/>
              </p:ext>
            </p:extLst>
          </p:nvPr>
        </p:nvGraphicFramePr>
        <p:xfrm>
          <a:off x="914400" y="2316163"/>
          <a:ext cx="10510836" cy="3948462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4080076">
                  <a:extLst>
                    <a:ext uri="{9D8B030D-6E8A-4147-A177-3AD203B41FA5}">
                      <a16:colId xmlns:a16="http://schemas.microsoft.com/office/drawing/2014/main" val="1764027237"/>
                    </a:ext>
                  </a:extLst>
                </a:gridCol>
                <a:gridCol w="4080076">
                  <a:extLst>
                    <a:ext uri="{9D8B030D-6E8A-4147-A177-3AD203B41FA5}">
                      <a16:colId xmlns:a16="http://schemas.microsoft.com/office/drawing/2014/main" val="778914542"/>
                    </a:ext>
                  </a:extLst>
                </a:gridCol>
                <a:gridCol w="1175342">
                  <a:extLst>
                    <a:ext uri="{9D8B030D-6E8A-4147-A177-3AD203B41FA5}">
                      <a16:colId xmlns:a16="http://schemas.microsoft.com/office/drawing/2014/main" val="4233386372"/>
                    </a:ext>
                  </a:extLst>
                </a:gridCol>
                <a:gridCol w="1175342">
                  <a:extLst>
                    <a:ext uri="{9D8B030D-6E8A-4147-A177-3AD203B41FA5}">
                      <a16:colId xmlns:a16="http://schemas.microsoft.com/office/drawing/2014/main" val="1626524931"/>
                    </a:ext>
                  </a:extLst>
                </a:gridCol>
              </a:tblGrid>
              <a:tr h="658077">
                <a:tc>
                  <a:txBody>
                    <a:bodyPr/>
                    <a:lstStyle/>
                    <a:p>
                      <a:r>
                        <a:rPr lang="en-US" dirty="0"/>
                        <a:t>Impact factor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Measurement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Target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Achieved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5033212"/>
                  </a:ext>
                </a:extLst>
              </a:tr>
              <a:tr h="658077">
                <a:tc>
                  <a:txBody>
                    <a:bodyPr/>
                    <a:lstStyle/>
                    <a:p>
                      <a:r>
                        <a:rPr lang="en-US" dirty="0"/>
                        <a:t>Audience interaction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3796761"/>
                  </a:ext>
                </a:extLst>
              </a:tr>
              <a:tr h="658077">
                <a:tc>
                  <a:txBody>
                    <a:bodyPr/>
                    <a:lstStyle/>
                    <a:p>
                      <a:r>
                        <a:rPr lang="en-US" dirty="0"/>
                        <a:t>Knowledge retention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9202252"/>
                  </a:ext>
                </a:extLst>
              </a:tr>
              <a:tr h="658077">
                <a:tc>
                  <a:txBody>
                    <a:bodyPr/>
                    <a:lstStyle/>
                    <a:p>
                      <a:r>
                        <a:rPr lang="en-US" dirty="0"/>
                        <a:t>Post-presentation surveys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Average rating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5356481"/>
                  </a:ext>
                </a:extLst>
              </a:tr>
              <a:tr h="658077">
                <a:tc>
                  <a:txBody>
                    <a:bodyPr/>
                    <a:lstStyle/>
                    <a:p>
                      <a:r>
                        <a:rPr lang="en-US" dirty="0"/>
                        <a:t>Referral rate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2085491"/>
                  </a:ext>
                </a:extLst>
              </a:tr>
              <a:tr h="658077">
                <a:tc>
                  <a:txBody>
                    <a:bodyPr/>
                    <a:lstStyle/>
                    <a:p>
                      <a:r>
                        <a:rPr lang="en-US" dirty="0"/>
                        <a:t>Collaboration opportunities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 of opportunities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2318458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C21286A-7B29-3B58-1636-0F45723890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2132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D22C5-0C9E-B582-A8FE-B45E70A01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1" y="849782"/>
            <a:ext cx="5715000" cy="2727709"/>
          </a:xfrm>
        </p:spPr>
        <p:txBody>
          <a:bodyPr/>
          <a:lstStyle/>
          <a:p>
            <a:r>
              <a:rPr lang="en-US" dirty="0"/>
              <a:t>Thank </a:t>
            </a:r>
            <a:br>
              <a:rPr lang="en-US" dirty="0"/>
            </a:br>
            <a:r>
              <a:rPr lang="en-US" dirty="0"/>
              <a:t>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B5CEF2-E667-BBB5-2EA6-C06F93B6DE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1" y="3813606"/>
            <a:ext cx="5715000" cy="2234642"/>
          </a:xfrm>
        </p:spPr>
        <p:txBody>
          <a:bodyPr/>
          <a:lstStyle/>
          <a:p>
            <a:r>
              <a:rPr lang="en-US" dirty="0"/>
              <a:t>Brita Tamm</a:t>
            </a:r>
          </a:p>
          <a:p>
            <a:r>
              <a:rPr lang="en-US" dirty="0"/>
              <a:t>502-555-0152</a:t>
            </a:r>
          </a:p>
          <a:p>
            <a:r>
              <a:rPr lang="en-US" dirty="0"/>
              <a:t>brita@firstupconsultants.com </a:t>
            </a:r>
          </a:p>
          <a:p>
            <a:r>
              <a:rPr lang="en-US" dirty="0"/>
              <a:t>www.firstupconsultants.com</a:t>
            </a:r>
          </a:p>
        </p:txBody>
      </p:sp>
    </p:spTree>
    <p:extLst>
      <p:ext uri="{BB962C8B-B14F-4D97-AF65-F5344CB8AC3E}">
        <p14:creationId xmlns:p14="http://schemas.microsoft.com/office/powerpoint/2010/main" val="1973173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21072-4A77-DB4D-DF41-58EADB7DA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6583680" cy="1531357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22962-3C7F-E480-5C35-7F4860A09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834640"/>
            <a:ext cx="6583680" cy="3207344"/>
          </a:xfrm>
        </p:spPr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Building confidence</a:t>
            </a:r>
          </a:p>
          <a:p>
            <a:r>
              <a:rPr lang="en-US" dirty="0"/>
              <a:t>Engaging the audience</a:t>
            </a:r>
          </a:p>
          <a:p>
            <a:r>
              <a:rPr lang="en-US" dirty="0"/>
              <a:t>Visual aids</a:t>
            </a:r>
          </a:p>
          <a:p>
            <a:r>
              <a:rPr lang="en-US" dirty="0"/>
              <a:t>Final tips &amp; takeaways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5CFA2-4E67-F157-5FFD-A246307D41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219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EDA75-0988-2AC2-87F8-8DEC83A7B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2441" y="1061623"/>
            <a:ext cx="5723586" cy="4739104"/>
          </a:xfrm>
        </p:spPr>
        <p:txBody>
          <a:bodyPr/>
          <a:lstStyle/>
          <a:p>
            <a:r>
              <a:rPr lang="en-US" dirty="0"/>
              <a:t>The power of communication</a:t>
            </a:r>
          </a:p>
        </p:txBody>
      </p:sp>
      <p:pic>
        <p:nvPicPr>
          <p:cNvPr id="7" name="Picture Placeholder 6" descr="A person standing in front of a whiteboard">
            <a:extLst>
              <a:ext uri="{FF2B5EF4-FFF2-40B4-BE49-F238E27FC236}">
                <a16:creationId xmlns:a16="http://schemas.microsoft.com/office/drawing/2014/main" id="{DD186EAB-37C7-E7E6-AE8D-F077D02804F9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 l="27208" r="27208"/>
          <a:stretch/>
        </p:blipFill>
        <p:spPr>
          <a:xfrm>
            <a:off x="443345" y="0"/>
            <a:ext cx="4344695" cy="6359525"/>
          </a:xfrm>
        </p:spPr>
      </p:pic>
    </p:spTree>
    <p:extLst>
      <p:ext uri="{BB962C8B-B14F-4D97-AF65-F5344CB8AC3E}">
        <p14:creationId xmlns:p14="http://schemas.microsoft.com/office/powerpoint/2010/main" val="2906491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5"/>
            <a:ext cx="5259554" cy="2495028"/>
          </a:xfrm>
        </p:spPr>
        <p:txBody>
          <a:bodyPr/>
          <a:lstStyle/>
          <a:p>
            <a:r>
              <a:rPr lang="en-US" dirty="0"/>
              <a:t>Overcoming nervousness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3808750"/>
            <a:ext cx="5259554" cy="2233233"/>
          </a:xfrm>
        </p:spPr>
        <p:txBody>
          <a:bodyPr/>
          <a:lstStyle/>
          <a:p>
            <a:r>
              <a:rPr lang="en-US" dirty="0"/>
              <a:t>Confidence-building strategies</a:t>
            </a:r>
          </a:p>
        </p:txBody>
      </p:sp>
      <p:pic>
        <p:nvPicPr>
          <p:cNvPr id="6" name="Picture Placeholder 5" descr="A person holding a microphone and standing in front of a group of people">
            <a:extLst>
              <a:ext uri="{FF2B5EF4-FFF2-40B4-BE49-F238E27FC236}">
                <a16:creationId xmlns:a16="http://schemas.microsoft.com/office/drawing/2014/main" id="{FECDA901-DD88-89EB-E10E-A2994D0A92DB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 l="27745" r="27745"/>
          <a:stretch/>
        </p:blipFill>
        <p:spPr>
          <a:xfrm>
            <a:off x="7414194" y="410780"/>
            <a:ext cx="4344695" cy="6447220"/>
          </a:xfrm>
        </p:spPr>
      </p:pic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565" y="1057274"/>
            <a:ext cx="7965461" cy="994164"/>
          </a:xfrm>
        </p:spPr>
        <p:txBody>
          <a:bodyPr/>
          <a:lstStyle/>
          <a:p>
            <a:r>
              <a:rPr lang="en-US" dirty="0"/>
              <a:t>Engaging the audience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11C33-898C-4414-4665-5136EB6FC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60565" y="2303029"/>
            <a:ext cx="7965460" cy="3497698"/>
          </a:xfrm>
        </p:spPr>
        <p:txBody>
          <a:bodyPr/>
          <a:lstStyle/>
          <a:p>
            <a:r>
              <a:rPr lang="en-US" dirty="0"/>
              <a:t>Make eye contact with your audience to create a sense of intimacy and involvement</a:t>
            </a:r>
          </a:p>
          <a:p>
            <a:r>
              <a:rPr lang="en-US" dirty="0"/>
              <a:t>Weave relatable stories into your presentation using narratives that make your message memorable and impactful</a:t>
            </a:r>
          </a:p>
          <a:p>
            <a:r>
              <a:rPr lang="en-US" dirty="0"/>
              <a:t>Encourage questions and provide thoughtful responses to enhance audience participation</a:t>
            </a:r>
          </a:p>
          <a:p>
            <a:r>
              <a:rPr lang="en-US" dirty="0"/>
              <a:t>Use live polls or surveys to gather audience opinions, promoting engagement and making sure the audience feel involved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10199-C129-11F0-56F2-2D1AED21C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4809" y="1057274"/>
            <a:ext cx="7043617" cy="2520217"/>
          </a:xfrm>
        </p:spPr>
        <p:txBody>
          <a:bodyPr/>
          <a:lstStyle/>
          <a:p>
            <a:r>
              <a:rPr lang="en-US" dirty="0"/>
              <a:t>Selecting </a:t>
            </a:r>
            <a:br>
              <a:rPr lang="en-US" dirty="0"/>
            </a:br>
            <a:r>
              <a:rPr lang="en-US" dirty="0"/>
              <a:t>visual aids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0AEC4F-E711-8552-9C34-82C1514A1E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DD6BDC-E008-6AB7-55A1-46ED9BCF054F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364808" y="3808750"/>
            <a:ext cx="7043618" cy="2233233"/>
          </a:xfrm>
        </p:spPr>
        <p:txBody>
          <a:bodyPr/>
          <a:lstStyle/>
          <a:p>
            <a:r>
              <a:rPr lang="en-US" dirty="0"/>
              <a:t>Enhancing your presentation</a:t>
            </a:r>
          </a:p>
        </p:txBody>
      </p:sp>
    </p:spTree>
    <p:extLst>
      <p:ext uri="{BB962C8B-B14F-4D97-AF65-F5344CB8AC3E}">
        <p14:creationId xmlns:p14="http://schemas.microsoft.com/office/powerpoint/2010/main" val="1131718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A34A6-22BC-27A4-2C79-EE98A4943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834635"/>
            <a:ext cx="7796464" cy="1222385"/>
          </a:xfrm>
        </p:spPr>
        <p:txBody>
          <a:bodyPr/>
          <a:lstStyle/>
          <a:p>
            <a:r>
              <a:rPr lang="en-US" dirty="0"/>
              <a:t>Effective delivery techniques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67C004-8B72-C872-98FB-00A2A584D0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AEF9954A-E263-8A7E-58B1-4D03F7D1B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4400" y="2303028"/>
            <a:ext cx="3283119" cy="3720337"/>
          </a:xfrm>
        </p:spPr>
        <p:txBody>
          <a:bodyPr>
            <a:normAutofit/>
          </a:bodyPr>
          <a:lstStyle/>
          <a:p>
            <a:r>
              <a:rPr lang="en-US" dirty="0"/>
              <a:t>This is a powerful tool in public speaking. It involves varying pitch, tone, and volume to convey emotion, emphasize points, and maintain interest. </a:t>
            </a:r>
          </a:p>
          <a:p>
            <a:pPr lvl="1"/>
            <a:r>
              <a:rPr lang="en-US" dirty="0"/>
              <a:t>Pitch variation</a:t>
            </a:r>
          </a:p>
          <a:p>
            <a:pPr lvl="1"/>
            <a:r>
              <a:rPr lang="en-US" dirty="0"/>
              <a:t>Tone inflection</a:t>
            </a:r>
          </a:p>
          <a:p>
            <a:pPr lvl="1"/>
            <a:r>
              <a:rPr lang="en-US" dirty="0"/>
              <a:t>Volume control</a:t>
            </a:r>
          </a:p>
        </p:txBody>
      </p:sp>
      <p:sp>
        <p:nvSpPr>
          <p:cNvPr id="17" name="Content Placeholder 6">
            <a:extLst>
              <a:ext uri="{FF2B5EF4-FFF2-40B4-BE49-F238E27FC236}">
                <a16:creationId xmlns:a16="http://schemas.microsoft.com/office/drawing/2014/main" id="{33680A80-5C61-DD02-1119-0565C0AD53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82159" y="2303028"/>
            <a:ext cx="3284951" cy="3720337"/>
          </a:xfrm>
        </p:spPr>
        <p:txBody>
          <a:bodyPr>
            <a:normAutofit/>
          </a:bodyPr>
          <a:lstStyle/>
          <a:p>
            <a:r>
              <a:rPr lang="en-US" dirty="0"/>
              <a:t>Effective body language enhances your message, making it more impactful and memorable.</a:t>
            </a:r>
          </a:p>
          <a:p>
            <a:pPr lvl="1"/>
            <a:r>
              <a:rPr lang="en-US" dirty="0"/>
              <a:t>Meaningful eye contact</a:t>
            </a:r>
          </a:p>
          <a:p>
            <a:pPr lvl="1"/>
            <a:r>
              <a:rPr lang="en-US" dirty="0"/>
              <a:t>Purposeful gestures</a:t>
            </a:r>
          </a:p>
          <a:p>
            <a:pPr lvl="1"/>
            <a:r>
              <a:rPr lang="en-US" dirty="0"/>
              <a:t>Maintain good posture</a:t>
            </a:r>
          </a:p>
          <a:p>
            <a:pPr lvl="1"/>
            <a:r>
              <a:rPr lang="en-US" dirty="0"/>
              <a:t>Control your expressions</a:t>
            </a:r>
          </a:p>
        </p:txBody>
      </p:sp>
    </p:spTree>
    <p:extLst>
      <p:ext uri="{BB962C8B-B14F-4D97-AF65-F5344CB8AC3E}">
        <p14:creationId xmlns:p14="http://schemas.microsoft.com/office/powerpoint/2010/main" val="2468595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D55F2D4-C20E-BEBC-1CCF-4449B0456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65393"/>
            <a:ext cx="7631709" cy="1091627"/>
          </a:xfrm>
        </p:spPr>
        <p:txBody>
          <a:bodyPr/>
          <a:lstStyle/>
          <a:p>
            <a:r>
              <a:rPr lang="en-US" dirty="0"/>
              <a:t>Navigating Q&amp;A </a:t>
            </a:r>
            <a:br>
              <a:rPr lang="en-US" dirty="0"/>
            </a:br>
            <a:r>
              <a:rPr lang="en-US" dirty="0"/>
              <a:t>sessions</a:t>
            </a:r>
          </a:p>
        </p:txBody>
      </p:sp>
      <p:sp>
        <p:nvSpPr>
          <p:cNvPr id="14" name="Content Placeholder 7">
            <a:extLst>
              <a:ext uri="{FF2B5EF4-FFF2-40B4-BE49-F238E27FC236}">
                <a16:creationId xmlns:a16="http://schemas.microsoft.com/office/drawing/2014/main" id="{749C7CD1-A9AA-49E3-6734-AD9546F2DF5B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914400" y="2303463"/>
            <a:ext cx="3282950" cy="4143375"/>
          </a:xfrm>
        </p:spPr>
        <p:txBody>
          <a:bodyPr>
            <a:normAutofit/>
          </a:bodyPr>
          <a:lstStyle/>
          <a:p>
            <a:r>
              <a:rPr lang="en-US" dirty="0"/>
              <a:t>Maintaining composure during the Q&amp;A session is essential for projecting confidence and authority. Consider the following tips for staying composed:</a:t>
            </a:r>
          </a:p>
          <a:p>
            <a:r>
              <a:rPr lang="en-US" dirty="0"/>
              <a:t>Stay calm</a:t>
            </a:r>
          </a:p>
          <a:p>
            <a:r>
              <a:rPr lang="en-US" dirty="0"/>
              <a:t>Actively listen</a:t>
            </a:r>
          </a:p>
          <a:p>
            <a:r>
              <a:rPr lang="en-US" dirty="0"/>
              <a:t>Pause and reflect</a:t>
            </a:r>
          </a:p>
          <a:p>
            <a:r>
              <a:rPr lang="en-US" dirty="0"/>
              <a:t>Maintain eye contact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58AC0C8B-8A7A-9FAE-2D0F-4D1C3A8C3F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81550" y="2303463"/>
            <a:ext cx="3763963" cy="4143375"/>
          </a:xfrm>
        </p:spPr>
        <p:txBody>
          <a:bodyPr/>
          <a:lstStyle/>
          <a:p>
            <a:r>
              <a:rPr lang="en-US" dirty="0"/>
              <a:t>Know your material in advance</a:t>
            </a:r>
          </a:p>
          <a:p>
            <a:r>
              <a:rPr lang="en-US" dirty="0"/>
              <a:t>Anticipate common questions</a:t>
            </a:r>
          </a:p>
          <a:p>
            <a:r>
              <a:rPr lang="en-US" dirty="0"/>
              <a:t>Rehearse your responses</a:t>
            </a:r>
          </a:p>
        </p:txBody>
      </p:sp>
      <p:pic>
        <p:nvPicPr>
          <p:cNvPr id="10" name="Picture Placeholder 9" descr="A person wearing a blue suit and headphones pointing at a computer">
            <a:extLst>
              <a:ext uri="{FF2B5EF4-FFF2-40B4-BE49-F238E27FC236}">
                <a16:creationId xmlns:a16="http://schemas.microsoft.com/office/drawing/2014/main" id="{DD0A0899-5B02-CEB5-E5DD-448B169C237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 l="31888" r="31888"/>
          <a:stretch/>
        </p:blipFill>
        <p:spPr>
          <a:xfrm>
            <a:off x="8989454" y="965393"/>
            <a:ext cx="3202545" cy="5892607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2CE1B8-1C92-D6D2-444B-652DB90E86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619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443EC8A-1733-CCF7-081F-EB4667CB3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/>
          <a:lstStyle/>
          <a:p>
            <a:r>
              <a:rPr lang="en-US" dirty="0"/>
              <a:t>Speaking impact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E55D3D-AA24-CF53-6679-29B3C83F7646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914400" y="2331791"/>
            <a:ext cx="6903076" cy="3721817"/>
          </a:xfrm>
        </p:spPr>
        <p:txBody>
          <a:bodyPr/>
          <a:lstStyle/>
          <a:p>
            <a:r>
              <a:rPr lang="en-US" dirty="0"/>
              <a:t>Your ability to communicate effectively will leave a lasting impact on your audience</a:t>
            </a:r>
          </a:p>
          <a:p>
            <a:endParaRPr lang="en-US" dirty="0"/>
          </a:p>
          <a:p>
            <a:r>
              <a:rPr lang="en-US" dirty="0"/>
              <a:t>Effectively communicating involves not only delivering a message but also resonating with the experiences, values, and emotions of those listening </a:t>
            </a:r>
          </a:p>
        </p:txBody>
      </p:sp>
      <p:pic>
        <p:nvPicPr>
          <p:cNvPr id="7" name="Picture Placeholder 6" descr="A person wearing glasses and a blue shirt">
            <a:extLst>
              <a:ext uri="{FF2B5EF4-FFF2-40B4-BE49-F238E27FC236}">
                <a16:creationId xmlns:a16="http://schemas.microsoft.com/office/drawing/2014/main" id="{C570EB79-053B-0283-9D2D-6266701EEDDD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 l="19088" r="19088"/>
          <a:stretch/>
        </p:blipFill>
        <p:spPr>
          <a:xfrm>
            <a:off x="8989454" y="3405189"/>
            <a:ext cx="3202546" cy="3452811"/>
          </a:xfr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B69D854-FB65-0E93-CFE2-041F7C41DD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10172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SL_v14" id="{59749740-91A0-46B8-82A8-B436C7A8A142}" vid="{B3F8D047-377B-4FC8-B21C-47530C6DE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{B8AB3D2A-F30F-4D7D-9D65-CCC3E4649CD6}tf78438558_win32</Template>
  <TotalTime>0</TotalTime>
  <Words>422</Words>
  <Application>Microsoft Office PowerPoint</Application>
  <PresentationFormat>Widescreen</PresentationFormat>
  <Paragraphs>120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Arial Black</vt:lpstr>
      <vt:lpstr>Calibri</vt:lpstr>
      <vt:lpstr>Sabon Next LT</vt:lpstr>
      <vt:lpstr>Custom</vt:lpstr>
      <vt:lpstr>Basic  presentation</vt:lpstr>
      <vt:lpstr>agenda</vt:lpstr>
      <vt:lpstr>The power of communication</vt:lpstr>
      <vt:lpstr>Overcoming nervousness</vt:lpstr>
      <vt:lpstr>Engaging the audience</vt:lpstr>
      <vt:lpstr>Selecting  visual aids</vt:lpstr>
      <vt:lpstr>Effective delivery techniques</vt:lpstr>
      <vt:lpstr>Navigating Q&amp;A  sessions</vt:lpstr>
      <vt:lpstr>Speaking impact</vt:lpstr>
      <vt:lpstr>Dynamic delivery</vt:lpstr>
      <vt:lpstr>Final tips &amp; takeaways</vt:lpstr>
      <vt:lpstr>Speaking engagement metrics</vt:lpstr>
      <vt:lpstr>Thank 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Ankesh Pal</dc:creator>
  <cp:lastModifiedBy>Ankesh Pal</cp:lastModifiedBy>
  <cp:revision>1</cp:revision>
  <dcterms:created xsi:type="dcterms:W3CDTF">2024-12-28T20:18:28Z</dcterms:created>
  <dcterms:modified xsi:type="dcterms:W3CDTF">2024-12-28T20:19:17Z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