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1" r:id="rId2"/>
    <p:sldId id="257" r:id="rId3"/>
    <p:sldId id="256" r:id="rId4"/>
    <p:sldId id="455" r:id="rId5"/>
    <p:sldId id="457" r:id="rId6"/>
    <p:sldId id="426" r:id="rId7"/>
    <p:sldId id="458" r:id="rId8"/>
    <p:sldId id="464" r:id="rId9"/>
    <p:sldId id="465" r:id="rId10"/>
    <p:sldId id="475" r:id="rId11"/>
    <p:sldId id="473" r:id="rId12"/>
    <p:sldId id="474" r:id="rId13"/>
    <p:sldId id="476" r:id="rId14"/>
    <p:sldId id="466" r:id="rId15"/>
    <p:sldId id="467" r:id="rId16"/>
    <p:sldId id="427" r:id="rId17"/>
    <p:sldId id="463" r:id="rId18"/>
    <p:sldId id="477" r:id="rId19"/>
    <p:sldId id="482" r:id="rId20"/>
    <p:sldId id="483" r:id="rId21"/>
    <p:sldId id="484" r:id="rId22"/>
    <p:sldId id="430" r:id="rId23"/>
    <p:sldId id="472" r:id="rId24"/>
    <p:sldId id="435" r:id="rId25"/>
    <p:sldId id="436" r:id="rId26"/>
    <p:sldId id="470" r:id="rId27"/>
    <p:sldId id="469" r:id="rId28"/>
    <p:sldId id="448" r:id="rId29"/>
    <p:sldId id="485" r:id="rId30"/>
    <p:sldId id="486" r:id="rId31"/>
    <p:sldId id="437" r:id="rId32"/>
    <p:sldId id="479" r:id="rId33"/>
    <p:sldId id="443" r:id="rId34"/>
    <p:sldId id="487" r:id="rId35"/>
    <p:sldId id="444" r:id="rId36"/>
    <p:sldId id="454" r:id="rId37"/>
    <p:sldId id="423" r:id="rId38"/>
    <p:sldId id="42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SHI JAISWAL" initials="S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7712-6F03-4FA1-8746-BD3852A04B10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0752-C3B9-47AA-AF62-A7DC24CCE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20752-C3B9-47AA-AF62-A7DC24CCE33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20752-C3B9-47AA-AF62-A7DC24CCE33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20752-C3B9-47AA-AF62-A7DC24CCE33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20752-C3B9-47AA-AF62-A7DC24CCE33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676400" y="19812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Presented by</a:t>
            </a:r>
            <a:endParaRPr lang="en-US" sz="40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Ankesh</a:t>
            </a:r>
            <a:r>
              <a:rPr kumimoji="0" lang="en-US" sz="4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Raj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67200"/>
            <a:ext cx="9144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Century" pitchFamily="18" charset="0"/>
              </a:rPr>
              <a:t>Prof. Dr. Arup Kumar Pal</a:t>
            </a:r>
            <a:endParaRPr lang="en-IN" sz="2800" b="1" dirty="0" smtClean="0">
              <a:latin typeface="Century" pitchFamily="18" charset="0"/>
            </a:endParaRPr>
          </a:p>
          <a:p>
            <a:pPr algn="ctr"/>
            <a:r>
              <a:rPr lang="en-IN" sz="2000" dirty="0" smtClean="0">
                <a:latin typeface="Century" pitchFamily="18" charset="0"/>
              </a:rPr>
              <a:t>Department </a:t>
            </a:r>
            <a:r>
              <a:rPr lang="en-IN" sz="2000" dirty="0" smtClean="0">
                <a:latin typeface="Century" pitchFamily="18" charset="0"/>
              </a:rPr>
              <a:t>of Computer Science &amp; Engineering</a:t>
            </a:r>
          </a:p>
          <a:p>
            <a:pPr algn="ctr"/>
            <a:r>
              <a:rPr lang="en-US" dirty="0" smtClean="0">
                <a:latin typeface="Century" pitchFamily="18" charset="0"/>
              </a:rPr>
              <a:t>INDIAN INSTITUTE OF TECHNOLOGY </a:t>
            </a:r>
          </a:p>
          <a:p>
            <a:pPr algn="ctr"/>
            <a:r>
              <a:rPr lang="en-US" dirty="0" smtClean="0">
                <a:latin typeface="Century" pitchFamily="18" charset="0"/>
              </a:rPr>
              <a:t>(INDIAN SCHOOL OF MINES)</a:t>
            </a:r>
          </a:p>
          <a:p>
            <a:pPr algn="ctr"/>
            <a:r>
              <a:rPr lang="en-US" dirty="0" smtClean="0">
                <a:latin typeface="Century" pitchFamily="18" charset="0"/>
              </a:rPr>
              <a:t>DHANBAD – 826004, INDIA</a:t>
            </a:r>
          </a:p>
          <a:p>
            <a:pPr algn="ctr"/>
            <a:endParaRPr lang="en-US" sz="2800" dirty="0" smtClean="0">
              <a:latin typeface="Times New Roman" pitchFamily="18" charset="0"/>
            </a:endParaRPr>
          </a:p>
          <a:p>
            <a:pPr algn="ctr"/>
            <a:endParaRPr lang="en-IN" sz="2800" b="1" dirty="0">
              <a:latin typeface="Century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032" y="1628800"/>
            <a:ext cx="8316416" cy="72008"/>
          </a:xfrm>
          <a:prstGeom prst="rect">
            <a:avLst/>
          </a:prstGeom>
          <a:gradFill flip="none" rotWithShape="1">
            <a:gsLst>
              <a:gs pos="0">
                <a:srgbClr val="2D23F5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cap="rnd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895600"/>
            <a:ext cx="1368152" cy="129643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Multi-Focus Image </a:t>
            </a:r>
            <a:r>
              <a:rPr lang="en-US" sz="3200" b="1" dirty="0" smtClean="0"/>
              <a:t>Fusion using </a:t>
            </a:r>
            <a:r>
              <a:rPr lang="en-US" sz="3200" b="1" dirty="0" err="1" smtClean="0"/>
              <a:t>Convolutional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 </a:t>
            </a:r>
            <a:r>
              <a:rPr lang="en-US" sz="3200" b="1" dirty="0" smtClean="0"/>
              <a:t>N</a:t>
            </a:r>
            <a:r>
              <a:rPr lang="en-US" sz="3200" b="1" dirty="0" smtClean="0"/>
              <a:t>eural </a:t>
            </a:r>
            <a:r>
              <a:rPr lang="en-US" sz="3200" b="1" dirty="0" smtClean="0"/>
              <a:t>N</a:t>
            </a:r>
            <a:r>
              <a:rPr lang="en-US" sz="3200" b="1" dirty="0" smtClean="0"/>
              <a:t>etwork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42" name="Picture 2" descr="C:\Users\Ankesh Raj\Desktop\Book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76325"/>
            <a:ext cx="8162926" cy="57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3490" name="Picture 2" descr="C:\Users\Ankesh Raj\Desktop\Book1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76325"/>
            <a:ext cx="8162925" cy="57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2466" name="Picture 2" descr="C:\Users\Ankesh Raj\Desktop\Book1_1+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162925" cy="57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0418" name="Picture 2" descr="C:\Users\Ankesh Raj\Desktop\Book2_1+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8162925" cy="57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33588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Source Images have different depth of field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Due to different camera settings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Focused Plane have more information than unfocused part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information of any image is understood by the quality of texture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Solution of this problem is to aggregate all details into one image </a:t>
            </a:r>
          </a:p>
          <a:p>
            <a:pPr lvl="1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1430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Observation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1430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Desired Image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Content Placeholder 3" descr="fig8.9c-758x57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066800"/>
            <a:ext cx="8153400" cy="53676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Basic Steps of Image Fusion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905000" y="1219200"/>
            <a:ext cx="7162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Major steps of any typical Image Fusion are as follows: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Preprocessing: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source images may have some defects like noise or may have different frames .Therefore noise reduction and Image registration is required. 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Fusion Algorithm: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combine all the Information of source images Appropriate algorithms are applied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Post Processing: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Image enhancement and Performance evaluation 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 Image: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Final single fused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2133600" y="2636837"/>
            <a:ext cx="3352800" cy="361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1.Color Information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2.Texturural Information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3.Figure Information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752600" y="-228600"/>
            <a:ext cx="7391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Block Diagram of typical Image Fusion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5" descr="D:\Studies\Winter 2002\Project\Presentation\colou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438400"/>
            <a:ext cx="1703388" cy="1646238"/>
          </a:xfrm>
          <a:prstGeom prst="rect">
            <a:avLst/>
          </a:prstGeom>
          <a:noFill/>
        </p:spPr>
      </p:pic>
      <p:pic>
        <p:nvPicPr>
          <p:cNvPr id="16" name="Picture 16" descr="D:\Studies\Winter 2002\Project\Presentation\textur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5387" y="3581400"/>
            <a:ext cx="1703388" cy="1646238"/>
          </a:xfrm>
          <a:prstGeom prst="rect">
            <a:avLst/>
          </a:prstGeom>
          <a:noFill/>
        </p:spPr>
      </p:pic>
      <p:pic>
        <p:nvPicPr>
          <p:cNvPr id="17" name="Picture 17" descr="D:\Studies\Winter 2002\Project\Presentation\shap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9787" y="4648200"/>
            <a:ext cx="1725613" cy="1439863"/>
          </a:xfrm>
          <a:prstGeom prst="rect">
            <a:avLst/>
          </a:prstGeom>
          <a:noFill/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057400" y="990600"/>
            <a:ext cx="7010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9" name="Picture 18" descr="Captur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600" y="1371601"/>
            <a:ext cx="7772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2133600" y="2636837"/>
            <a:ext cx="3352800" cy="3611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Neural network 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57400" y="990600"/>
            <a:ext cx="7467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057400" y="990600"/>
            <a:ext cx="7086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Capture22.JPG"/>
          <p:cNvPicPr/>
          <p:nvPr/>
        </p:nvPicPr>
        <p:blipFill>
          <a:blip r:embed="rId3" cstate="print"/>
          <a:srcRect l="9971" t="6876" r="4941" b="38112"/>
          <a:stretch>
            <a:fillRect/>
          </a:stretch>
        </p:blipFill>
        <p:spPr>
          <a:xfrm>
            <a:off x="1600200" y="3810000"/>
            <a:ext cx="75438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2057400" y="914400"/>
            <a:ext cx="708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 smtClean="0"/>
              <a:t>Deep </a:t>
            </a:r>
            <a:r>
              <a:rPr lang="en-IN" sz="2000" dirty="0" smtClean="0"/>
              <a:t>learning (DL) has achieved great success in a number of computer vision and image processing problems.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M</a:t>
            </a:r>
            <a:r>
              <a:rPr lang="en-IN" sz="2000" dirty="0" smtClean="0"/>
              <a:t>ethods </a:t>
            </a:r>
            <a:r>
              <a:rPr lang="en-IN" sz="2000" dirty="0" smtClean="0"/>
              <a:t>based on DL techniques </a:t>
            </a:r>
            <a:r>
              <a:rPr lang="en-IN" sz="2000" dirty="0" smtClean="0"/>
              <a:t>including CNNs, CSR </a:t>
            </a:r>
            <a:r>
              <a:rPr lang="en-IN" sz="2000" dirty="0" smtClean="0"/>
              <a:t>and </a:t>
            </a:r>
            <a:r>
              <a:rPr lang="en-IN" sz="2000" dirty="0" smtClean="0"/>
              <a:t>tacked auto encoders </a:t>
            </a:r>
            <a:r>
              <a:rPr lang="en-US" sz="2000" dirty="0" smtClean="0"/>
              <a:t>(SAEs</a:t>
            </a:r>
            <a:r>
              <a:rPr lang="en-US" sz="2000" dirty="0" smtClean="0"/>
              <a:t>) are introduced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NN is used for classification problems therefore it can also be used in </a:t>
            </a:r>
            <a:r>
              <a:rPr lang="en-IN" sz="2000" dirty="0" smtClean="0"/>
              <a:t>image fusion issues </a:t>
            </a:r>
            <a:r>
              <a:rPr lang="en-IN" sz="2000" dirty="0" smtClean="0"/>
              <a:t>which can </a:t>
            </a:r>
            <a:r>
              <a:rPr lang="en-IN" sz="2000" dirty="0" smtClean="0"/>
              <a:t>be </a:t>
            </a:r>
            <a:r>
              <a:rPr lang="en-IN" sz="2000" dirty="0" smtClean="0"/>
              <a:t>considered as classification problems.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2133600" y="2636837"/>
            <a:ext cx="3352800" cy="3611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Neuron and Network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57400" y="9906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057400" y="990600"/>
            <a:ext cx="7086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9394" name="Picture 2" descr="Image result for simple single neur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591" y="990600"/>
            <a:ext cx="3023054" cy="1752600"/>
          </a:xfrm>
          <a:prstGeom prst="rect">
            <a:avLst/>
          </a:prstGeom>
          <a:noFill/>
        </p:spPr>
      </p:pic>
      <p:pic>
        <p:nvPicPr>
          <p:cNvPr id="59396" name="Picture 4" descr="Image result for simple single neur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1400" y="2971800"/>
            <a:ext cx="3420999" cy="234315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981200" y="914401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A Neural Network is combinations of </a:t>
            </a:r>
            <a:r>
              <a:rPr lang="en-IN" b="1" dirty="0" smtClean="0"/>
              <a:t> </a:t>
            </a:r>
            <a:r>
              <a:rPr lang="en-IN" b="1" dirty="0" smtClean="0"/>
              <a:t>Neurons</a:t>
            </a:r>
            <a:r>
              <a:rPr lang="en-IN" dirty="0" smtClean="0"/>
              <a:t> — also called </a:t>
            </a:r>
            <a:r>
              <a:rPr lang="en-IN" b="1" dirty="0" err="1" smtClean="0"/>
              <a:t>perceptrons</a:t>
            </a:r>
            <a:r>
              <a:rPr lang="en-IN" dirty="0" smtClean="0"/>
              <a:t> 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00200" y="1600200"/>
            <a:ext cx="434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Each </a:t>
            </a:r>
            <a:r>
              <a:rPr lang="en-US" dirty="0" smtClean="0"/>
              <a:t>input node </a:t>
            </a:r>
            <a:r>
              <a:rPr lang="en-US" dirty="0" smtClean="0"/>
              <a:t>is </a:t>
            </a:r>
            <a:r>
              <a:rPr lang="en-IN" dirty="0" smtClean="0"/>
              <a:t>connected </a:t>
            </a:r>
            <a:r>
              <a:rPr lang="en-IN" dirty="0" smtClean="0"/>
              <a:t>via a weighted link to the output node. The weighted link is used </a:t>
            </a:r>
            <a:r>
              <a:rPr lang="en-IN" dirty="0" smtClean="0"/>
              <a:t>to emulate </a:t>
            </a:r>
            <a:r>
              <a:rPr lang="en-IN" dirty="0" smtClean="0"/>
              <a:t>the strength of synaptic connection between </a:t>
            </a:r>
            <a:r>
              <a:rPr lang="en-IN" dirty="0" smtClean="0"/>
              <a:t>neurons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Weight is the measure of strength up to what extent a neuron can effect the output.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multiple layer stacked to form a network call NN.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Feeding entire image is not wise as local features  and edges are more important than individual pixel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20080"/>
          </a:xfr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omic Sans MS" pitchFamily="66" charset="0"/>
                <a:cs typeface="Times New Roman" pitchFamily="18" charset="0"/>
              </a:rPr>
              <a:t>    </a:t>
            </a:r>
            <a:r>
              <a:rPr lang="en-IN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Outlines</a:t>
            </a: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362200" y="1600201"/>
            <a:ext cx="6602288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 to Image Fusion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 Focus Images</a:t>
            </a:r>
            <a:endParaRPr lang="en-US" sz="2400" dirty="0" smtClean="0"/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Works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Experimental Analysis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133600" y="980728"/>
            <a:ext cx="6614864" cy="9872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589094" y="2589094"/>
            <a:ext cx="6858002" cy="1679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2133600" y="2636837"/>
            <a:ext cx="3352800" cy="3611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CNN components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57400" y="990600"/>
            <a:ext cx="7467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057400" y="990600"/>
            <a:ext cx="7086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762001"/>
            <a:ext cx="762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Convolution </a:t>
            </a:r>
            <a:r>
              <a:rPr lang="en-IN" dirty="0" smtClean="0"/>
              <a:t>is the first layer to extract features from an input image. </a:t>
            </a:r>
            <a:r>
              <a:rPr lang="en-IN" dirty="0" smtClean="0"/>
              <a:t>It </a:t>
            </a:r>
            <a:r>
              <a:rPr lang="en-IN" dirty="0" smtClean="0"/>
              <a:t>is a mathematical operation that takes two inputs such as image matrix and a filter or </a:t>
            </a:r>
            <a:r>
              <a:rPr lang="en-IN" dirty="0" err="1" smtClean="0"/>
              <a:t>kernal</a:t>
            </a:r>
            <a:endParaRPr lang="en-IN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Pooling Layers</a:t>
            </a:r>
          </a:p>
          <a:p>
            <a:r>
              <a:rPr lang="en-IN" dirty="0" smtClean="0"/>
              <a:t>Its </a:t>
            </a:r>
            <a:r>
              <a:rPr lang="en-IN" dirty="0" smtClean="0"/>
              <a:t>function is to progressively reduce the spatial size of the representation to reduce the amount of parameters and computation in the network. Pooling layer operates on each feature map independently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err="1" smtClean="0"/>
              <a:t>ReLU</a:t>
            </a:r>
            <a:r>
              <a:rPr lang="en-IN" dirty="0" smtClean="0"/>
              <a:t> stands for Rectified Linear Unit for a non-linear operation. The output is </a:t>
            </a:r>
            <a:r>
              <a:rPr lang="en-IN" b="1" i="1" dirty="0" smtClean="0"/>
              <a:t>ƒ(x) = max(0,x</a:t>
            </a:r>
            <a:r>
              <a:rPr lang="en-IN" b="1" i="1" dirty="0" smtClean="0"/>
              <a:t>).</a:t>
            </a:r>
            <a:r>
              <a:rPr lang="en-IN" dirty="0" smtClean="0"/>
              <a:t> Why </a:t>
            </a:r>
            <a:r>
              <a:rPr lang="en-IN" dirty="0" err="1" smtClean="0"/>
              <a:t>ReLU</a:t>
            </a:r>
            <a:r>
              <a:rPr lang="en-IN" dirty="0" smtClean="0"/>
              <a:t> is important : </a:t>
            </a:r>
            <a:r>
              <a:rPr lang="en-IN" dirty="0" err="1" smtClean="0"/>
              <a:t>ReLU’s</a:t>
            </a:r>
            <a:r>
              <a:rPr lang="en-IN" dirty="0" smtClean="0"/>
              <a:t> purpose is to introduce non-linearity in our </a:t>
            </a:r>
            <a:r>
              <a:rPr lang="en-IN" dirty="0" err="1" smtClean="0"/>
              <a:t>ConvNet</a:t>
            </a:r>
            <a:r>
              <a:rPr lang="en-IN" dirty="0" smtClean="0"/>
              <a:t>. </a:t>
            </a:r>
            <a:endParaRPr lang="en-IN" dirty="0"/>
          </a:p>
        </p:txBody>
      </p:sp>
      <p:pic>
        <p:nvPicPr>
          <p:cNvPr id="60418" name="Picture 2" descr="https://cdn-images-1.medium.com/max/1600/1*4yv0yIH0nVhSOv3AkLUIiw.png"/>
          <p:cNvPicPr>
            <a:picLocks noChangeAspect="1" noChangeArrowheads="1"/>
          </p:cNvPicPr>
          <p:nvPr/>
        </p:nvPicPr>
        <p:blipFill>
          <a:blip r:embed="rId3" cstate="print"/>
          <a:srcRect r="4990" b="27273"/>
          <a:stretch>
            <a:fillRect/>
          </a:stretch>
        </p:blipFill>
        <p:spPr bwMode="auto">
          <a:xfrm>
            <a:off x="4045432" y="1389792"/>
            <a:ext cx="3200400" cy="990600"/>
          </a:xfrm>
          <a:prstGeom prst="rect">
            <a:avLst/>
          </a:prstGeom>
          <a:noFill/>
        </p:spPr>
      </p:pic>
      <p:pic>
        <p:nvPicPr>
          <p:cNvPr id="60420" name="Picture 4" descr="https://cdn-images-1.medium.com/max/1600/1*gcvuKm3nUePXwUOLXfLIMQ.png"/>
          <p:cNvPicPr>
            <a:picLocks noChangeAspect="1" noChangeArrowheads="1"/>
          </p:cNvPicPr>
          <p:nvPr/>
        </p:nvPicPr>
        <p:blipFill>
          <a:blip r:embed="rId4" cstate="print"/>
          <a:srcRect t="11429" b="14286"/>
          <a:stretch>
            <a:fillRect/>
          </a:stretch>
        </p:blipFill>
        <p:spPr bwMode="auto">
          <a:xfrm>
            <a:off x="3657600" y="3657600"/>
            <a:ext cx="2824253" cy="990600"/>
          </a:xfrm>
          <a:prstGeom prst="rect">
            <a:avLst/>
          </a:prstGeom>
          <a:noFill/>
        </p:spPr>
      </p:pic>
      <p:pic>
        <p:nvPicPr>
          <p:cNvPr id="60422" name="Picture 6" descr="https://cdn-images-1.medium.com/max/1600/1*SmiydxM5lbTjoKWYPiuzWQ.png"/>
          <p:cNvPicPr>
            <a:picLocks noChangeAspect="1" noChangeArrowheads="1"/>
          </p:cNvPicPr>
          <p:nvPr/>
        </p:nvPicPr>
        <p:blipFill>
          <a:blip r:embed="rId5" cstate="print"/>
          <a:srcRect l="7638" b="18262"/>
          <a:stretch>
            <a:fillRect/>
          </a:stretch>
        </p:blipFill>
        <p:spPr bwMode="auto">
          <a:xfrm>
            <a:off x="3886200" y="5486400"/>
            <a:ext cx="2832778" cy="1058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6322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478208" y="2550993"/>
            <a:ext cx="6858002" cy="17560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05888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/>
              <a:t> 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14400" y="-228600"/>
            <a:ext cx="9144000" cy="1066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524000" y="5887134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 : (a) normal image  (b) output image after use of non-linear anisotropic diffusion scheme on normal image.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752" y="27296"/>
            <a:ext cx="8950656" cy="6830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478208" y="2550993"/>
            <a:ext cx="6858002" cy="17560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6800" y="1066800"/>
            <a:ext cx="784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b="1" dirty="0" err="1" smtClean="0"/>
              <a:t>Softmax</a:t>
            </a:r>
            <a:r>
              <a:rPr lang="en-IN" b="1" dirty="0" smtClean="0"/>
              <a:t> activation function </a:t>
            </a:r>
            <a:r>
              <a:rPr lang="en-IN" b="1" dirty="0" smtClean="0"/>
              <a:t>: </a:t>
            </a:r>
            <a:r>
              <a:rPr lang="en-IN" dirty="0" smtClean="0"/>
              <a:t>probability </a:t>
            </a:r>
            <a:r>
              <a:rPr lang="en-IN" dirty="0" smtClean="0"/>
              <a:t>of each class (each digit) given the input image. </a:t>
            </a:r>
            <a:r>
              <a:rPr lang="en-IN" dirty="0" smtClean="0"/>
              <a:t>The </a:t>
            </a:r>
            <a:r>
              <a:rPr lang="en-IN" dirty="0" smtClean="0"/>
              <a:t>output of this dense layer then passes through the </a:t>
            </a:r>
            <a:r>
              <a:rPr lang="en-IN" dirty="0" err="1" smtClean="0"/>
              <a:t>Softmax</a:t>
            </a:r>
            <a:r>
              <a:rPr lang="en-IN" dirty="0" smtClean="0"/>
              <a:t> activation function, which maps all the final dense layer outputs to a vector whose elements sum up to </a:t>
            </a:r>
            <a:r>
              <a:rPr lang="en-IN" dirty="0" smtClean="0"/>
              <a:t>one</a:t>
            </a:r>
          </a:p>
          <a:p>
            <a:r>
              <a:rPr lang="en-IN" b="1" dirty="0" smtClean="0"/>
              <a:t>           </a:t>
            </a:r>
          </a:p>
          <a:p>
            <a:r>
              <a:rPr lang="en-IN" b="1" dirty="0" smtClean="0"/>
              <a:t>        Calculating </a:t>
            </a:r>
            <a:r>
              <a:rPr lang="en-IN" b="1" dirty="0" smtClean="0"/>
              <a:t>the </a:t>
            </a:r>
            <a:r>
              <a:rPr lang="en-IN" b="1" dirty="0" smtClean="0"/>
              <a:t>Loss: </a:t>
            </a:r>
            <a:r>
              <a:rPr lang="en-IN" dirty="0" smtClean="0"/>
              <a:t>To </a:t>
            </a:r>
            <a:r>
              <a:rPr lang="en-IN" dirty="0" smtClean="0"/>
              <a:t>measure </a:t>
            </a:r>
            <a:r>
              <a:rPr lang="en-IN" dirty="0" smtClean="0"/>
              <a:t>the accuracy network use </a:t>
            </a:r>
            <a:r>
              <a:rPr lang="en-IN" dirty="0" smtClean="0"/>
              <a:t>of a </a:t>
            </a:r>
            <a:r>
              <a:rPr lang="en-IN" dirty="0" smtClean="0"/>
              <a:t>loss function. A common </a:t>
            </a:r>
            <a:r>
              <a:rPr lang="en-IN" dirty="0" smtClean="0"/>
              <a:t>loss function to use when predicting multiple output classes </a:t>
            </a:r>
            <a:r>
              <a:rPr lang="en-IN" dirty="0" smtClean="0"/>
              <a:t>is the</a:t>
            </a:r>
            <a:r>
              <a:rPr lang="en-IN" dirty="0" smtClean="0"/>
              <a:t> </a:t>
            </a:r>
            <a:r>
              <a:rPr lang="en-IN" b="1" dirty="0" smtClean="0"/>
              <a:t>Categorical Cross-Entropy Loss function, </a:t>
            </a:r>
            <a:r>
              <a:rPr lang="en-IN" dirty="0" smtClean="0"/>
              <a:t>defined as follows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r>
              <a:rPr lang="en-IN" b="1" dirty="0" smtClean="0"/>
              <a:t>Back propagation</a:t>
            </a:r>
            <a:r>
              <a:rPr lang="en-IN" dirty="0" smtClean="0"/>
              <a:t>: To </a:t>
            </a:r>
            <a:r>
              <a:rPr lang="en-IN" dirty="0" smtClean="0"/>
              <a:t>compute the gradients that will force the network to update its weights and optimize its objective, </a:t>
            </a:r>
            <a:r>
              <a:rPr lang="en-IN" dirty="0" smtClean="0"/>
              <a:t>backpropagate </a:t>
            </a:r>
            <a:r>
              <a:rPr lang="en-IN" dirty="0" smtClean="0"/>
              <a:t>gradients through the convolutional and max pooling layers. </a:t>
            </a:r>
          </a:p>
          <a:p>
            <a:pPr lvl="2"/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144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Evaluation and Back Propagation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906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Image Fusion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914400"/>
            <a:ext cx="693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Pair </a:t>
            </a:r>
            <a:r>
              <a:rPr lang="en-IN" dirty="0" smtClean="0"/>
              <a:t>of image patches { </a:t>
            </a:r>
            <a:r>
              <a:rPr lang="en-IN" i="1" dirty="0" smtClean="0"/>
              <a:t>p A , p B } of the same scene, </a:t>
            </a:r>
            <a:r>
              <a:rPr lang="en-IN" dirty="0" smtClean="0"/>
              <a:t>output value should be close to 1 when </a:t>
            </a:r>
            <a:r>
              <a:rPr lang="en-IN" i="1" dirty="0" smtClean="0"/>
              <a:t>p A is focused while p B is defocused, and the value should be close to 0 when p B is defocused while p A is focused</a:t>
            </a:r>
            <a:r>
              <a:rPr lang="en-IN" i="1" dirty="0" smtClean="0"/>
              <a:t>.</a:t>
            </a:r>
          </a:p>
          <a:p>
            <a:r>
              <a:rPr lang="en-IN" i="1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Input </a:t>
            </a:r>
            <a:r>
              <a:rPr lang="en-IN" dirty="0" smtClean="0"/>
              <a:t>the source images into the network as a whole without dividing them into patches, as was applied </a:t>
            </a:r>
            <a:r>
              <a:rPr lang="en-IN" dirty="0" smtClean="0"/>
              <a:t>in the </a:t>
            </a:r>
            <a:r>
              <a:rPr lang="en-IN" dirty="0" smtClean="0"/>
              <a:t>fully-connected layers should be firstly converted into </a:t>
            </a:r>
            <a:r>
              <a:rPr lang="en-IN" dirty="0" smtClean="0"/>
              <a:t>convolutional </a:t>
            </a:r>
            <a:r>
              <a:rPr lang="en-IN" dirty="0" smtClean="0"/>
              <a:t>layers by reshaping </a:t>
            </a:r>
            <a:r>
              <a:rPr lang="en-IN" dirty="0" smtClean="0"/>
              <a:t>parameters.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E</a:t>
            </a:r>
            <a:r>
              <a:rPr lang="en-IN" dirty="0" smtClean="0"/>
              <a:t>ach image </a:t>
            </a:r>
            <a:r>
              <a:rPr lang="en-IN" dirty="0" smtClean="0"/>
              <a:t>(converted into </a:t>
            </a:r>
            <a:r>
              <a:rPr lang="en-IN" dirty="0" smtClean="0"/>
              <a:t>gray scale </a:t>
            </a:r>
            <a:r>
              <a:rPr lang="en-IN" dirty="0" smtClean="0"/>
              <a:t>space at first), five blurred versions with different blurring level are obtained using Gaussian filtering. </a:t>
            </a:r>
            <a:r>
              <a:rPr lang="en-IN" dirty="0" smtClean="0"/>
              <a:t>Gaussian </a:t>
            </a:r>
            <a:r>
              <a:rPr lang="en-IN" dirty="0" smtClean="0"/>
              <a:t>filter with a standard deviation of 2 and cut </a:t>
            </a:r>
            <a:r>
              <a:rPr lang="en-IN" dirty="0" smtClean="0"/>
              <a:t>off to </a:t>
            </a:r>
            <a:r>
              <a:rPr lang="en-IN" dirty="0" smtClean="0"/>
              <a:t>7 ×7 is adopted here. 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The </a:t>
            </a:r>
            <a:r>
              <a:rPr lang="en-IN" dirty="0" smtClean="0"/>
              <a:t>first blurred image is </a:t>
            </a:r>
            <a:r>
              <a:rPr lang="en-IN" dirty="0" smtClean="0"/>
              <a:t>obtained </a:t>
            </a:r>
            <a:r>
              <a:rPr lang="en-IN" dirty="0" smtClean="0"/>
              <a:t>from the original clear image with the Gaussian filter. The second blurred image is obtained from the first blurred image with the filter, and so </a:t>
            </a:r>
            <a:r>
              <a:rPr lang="en-IN" dirty="0" smtClean="0"/>
              <a:t>on.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Choose-max strategy </a:t>
            </a:r>
            <a:r>
              <a:rPr lang="en-IN" dirty="0" smtClean="0"/>
              <a:t>to </a:t>
            </a:r>
            <a:r>
              <a:rPr lang="en-IN" dirty="0" smtClean="0"/>
              <a:t>process </a:t>
            </a:r>
            <a:r>
              <a:rPr lang="en-IN" i="1" dirty="0" smtClean="0"/>
              <a:t>, </a:t>
            </a:r>
            <a:r>
              <a:rPr lang="en-IN" i="1" dirty="0" smtClean="0"/>
              <a:t>a fixed threshold of 0.5 is applied to segment M is into a binary map T , which is in accord with the </a:t>
            </a:r>
            <a:r>
              <a:rPr lang="en-IN" i="1" dirty="0" smtClean="0"/>
              <a:t>classification </a:t>
            </a:r>
            <a:r>
              <a:rPr lang="en-IN" i="1" dirty="0" smtClean="0"/>
              <a:t>principle of the learned CNN model. That is, the focus map is segmented by </a:t>
            </a:r>
            <a:endParaRPr lang="en-IN" i="1" dirty="0" smtClean="0"/>
          </a:p>
          <a:p>
            <a:r>
              <a:rPr lang="en-IN" i="1" dirty="0" smtClean="0"/>
              <a:t>		T </a:t>
            </a:r>
            <a:r>
              <a:rPr lang="en-IN" i="1" dirty="0" smtClean="0"/>
              <a:t>(x, y ) =  1 , M(x, y ) &gt; 0 . 5 </a:t>
            </a:r>
            <a:endParaRPr lang="en-IN" i="1" dirty="0" smtClean="0"/>
          </a:p>
          <a:p>
            <a:r>
              <a:rPr lang="en-IN" i="1" dirty="0" smtClean="0"/>
              <a:t>                			0 </a:t>
            </a:r>
            <a:r>
              <a:rPr lang="en-IN" i="1" dirty="0" smtClean="0"/>
              <a:t>, </a:t>
            </a:r>
            <a:r>
              <a:rPr lang="en-IN" i="1" dirty="0" smtClean="0"/>
              <a:t>otherwise </a:t>
            </a:r>
            <a:r>
              <a:rPr lang="en-IN" i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2192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Network Architecture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cnn_Page-1.jpg"/>
          <p:cNvPicPr>
            <a:picLocks noChangeAspect="1"/>
          </p:cNvPicPr>
          <p:nvPr/>
        </p:nvPicPr>
        <p:blipFill>
          <a:blip r:embed="rId2" cstate="print"/>
          <a:srcRect t="16500" r="39166" b="5714"/>
          <a:stretch>
            <a:fillRect/>
          </a:stretch>
        </p:blipFill>
        <p:spPr>
          <a:xfrm>
            <a:off x="152400" y="1295400"/>
            <a:ext cx="89916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906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I1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105888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I:\DataSet\jug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7551174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906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I2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105888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3" name="Picture 3" descr="I:\DataSet\ju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14400"/>
            <a:ext cx="75438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906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Fused Image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105888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6" name="Picture 8" descr="I:\Outputs\jug_prewitt_3.jpg"/>
          <p:cNvPicPr>
            <a:picLocks noChangeAspect="1" noChangeArrowheads="1"/>
          </p:cNvPicPr>
          <p:nvPr/>
        </p:nvPicPr>
        <p:blipFill>
          <a:blip r:embed="rId3" cstate="print"/>
          <a:srcRect l="9236" t="5189" r="9236" b="11779"/>
          <a:stretch>
            <a:fillRect/>
          </a:stretch>
        </p:blipFill>
        <p:spPr bwMode="auto">
          <a:xfrm>
            <a:off x="1371600" y="838200"/>
            <a:ext cx="76200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Convolution </a:t>
            </a:r>
            <a:r>
              <a:rPr lang="en-US" dirty="0" err="1" smtClean="0"/>
              <a:t>feaure</a:t>
            </a:r>
            <a:endParaRPr lang="en-US" dirty="0"/>
          </a:p>
        </p:txBody>
      </p:sp>
      <p:pic>
        <p:nvPicPr>
          <p:cNvPr id="3" name="Picture 2" descr="im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0413" y="1646238"/>
            <a:ext cx="3394075" cy="226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m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989513" y="1646238"/>
            <a:ext cx="3394075" cy="226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8.jpg"/>
          <p:cNvPicPr>
            <a:picLocks noGrp="1" noChangeAspect="1"/>
          </p:cNvPicPr>
          <p:nvPr isPhoto="1"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760413" y="4137025"/>
            <a:ext cx="3394075" cy="226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m3.jpg"/>
          <p:cNvPicPr>
            <a:picLocks noGrp="1" noChangeAspect="1"/>
          </p:cNvPicPr>
          <p:nvPr isPhoto="1"/>
        </p:nvPicPr>
        <p:blipFill>
          <a:blip r:embed="rId5" cstate="print">
            <a:lum/>
          </a:blip>
          <a:stretch>
            <a:fillRect/>
          </a:stretch>
        </p:blipFill>
        <p:spPr>
          <a:xfrm>
            <a:off x="4989513" y="4137025"/>
            <a:ext cx="3394075" cy="226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0200" y="44624"/>
            <a:ext cx="7543800" cy="792088"/>
          </a:xfrm>
          <a:noFill/>
          <a:ln w="44450" cmpd="sng">
            <a:noFill/>
          </a:ln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 - “What is Image Fusion”</a:t>
            </a:r>
            <a:endParaRPr lang="en-US" sz="3600" dirty="0" smtClean="0">
              <a:solidFill>
                <a:srgbClr val="002060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148136" y="980728"/>
            <a:ext cx="6691064" cy="9872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828800" y="12954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IN" sz="2400" dirty="0" smtClean="0"/>
              <a:t>Integrating the details of different source images to a single image for more clarity in visuals as well as in information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" name="Picture 8" descr="panSharp12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2667000"/>
            <a:ext cx="7322075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Convolution </a:t>
            </a:r>
            <a:r>
              <a:rPr lang="en-US" dirty="0" err="1" smtClean="0"/>
              <a:t>feaure</a:t>
            </a:r>
            <a:endParaRPr lang="en-US" dirty="0"/>
          </a:p>
        </p:txBody>
      </p:sp>
      <p:pic>
        <p:nvPicPr>
          <p:cNvPr id="3" name="Picture 2" descr="im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0413" y="1646238"/>
            <a:ext cx="3394075" cy="226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m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989513" y="1646238"/>
            <a:ext cx="3394075" cy="226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6.jpg"/>
          <p:cNvPicPr>
            <a:picLocks noGrp="1" noChangeAspect="1"/>
          </p:cNvPicPr>
          <p:nvPr isPhoto="1"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760413" y="4137025"/>
            <a:ext cx="3394075" cy="226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m7.jpg"/>
          <p:cNvPicPr>
            <a:picLocks noGrp="1" noChangeAspect="1"/>
          </p:cNvPicPr>
          <p:nvPr isPhoto="1"/>
        </p:nvPicPr>
        <p:blipFill>
          <a:blip r:embed="rId5" cstate="print">
            <a:lum/>
          </a:blip>
          <a:stretch>
            <a:fillRect/>
          </a:stretch>
        </p:blipFill>
        <p:spPr>
          <a:xfrm>
            <a:off x="4989513" y="4137025"/>
            <a:ext cx="3394075" cy="226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478208" y="2550993"/>
            <a:ext cx="6858002" cy="17560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906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Fusion Results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227707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E:\gbvs\Ankesh\GR-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1" y="762000"/>
            <a:ext cx="7467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335881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More edges comes out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Minute details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Localized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Selection criteria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Simple and straight forward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Easy to implement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No artifacts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No details lost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No noise created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Lesser space required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Better than many state of the art methods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1430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Algorithm Advantages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906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1266885"/>
            <a:ext cx="6934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Introduced a CNN architecture for </a:t>
            </a:r>
            <a:r>
              <a:rPr lang="en-IN" sz="2400" dirty="0" err="1" smtClean="0">
                <a:solidFill>
                  <a:srgbClr val="002060"/>
                </a:solidFill>
                <a:latin typeface="+mj-lt"/>
              </a:rPr>
              <a:t>Multiscale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 Image fusion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learning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a CNN model to achieve a direct mapping between source images and the focus map. </a:t>
            </a:r>
            <a:endParaRPr lang="en-US" sz="24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Build a dataset using high quality imaged and Gaussian filter for learning example of the network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Experimental results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demonstrate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the proposed method can achieve state-of-the-art results in terms of visual quality and objective assessment. </a:t>
            </a:r>
            <a:endParaRPr lang="en-IN" sz="2400" dirty="0" smtClean="0">
              <a:solidFill>
                <a:srgbClr val="002060"/>
              </a:solidFill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Development of more complicated fusion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schemes. </a:t>
            </a:r>
            <a:endParaRPr lang="en-US" sz="24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The fused image is then enhanced (sharpening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906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685800"/>
            <a:ext cx="693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There is a vast application of Neural network in computer vision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Deconvolutional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Neural Network is used for segmentation of objects, it can also be implemented in image fusion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Fusion of images can be viewed as the segmentation of focused regions from source images. </a:t>
            </a:r>
            <a:endParaRPr lang="en-US" sz="24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sz="24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62466" name="Picture 2" descr="Image result for deconvolutional neural network"/>
          <p:cNvPicPr>
            <a:picLocks noChangeAspect="1" noChangeArrowheads="1"/>
          </p:cNvPicPr>
          <p:nvPr/>
        </p:nvPicPr>
        <p:blipFill>
          <a:blip r:embed="rId4" cstate="print"/>
          <a:srcRect t="28914" b="28679"/>
          <a:stretch>
            <a:fillRect/>
          </a:stretch>
        </p:blipFill>
        <p:spPr bwMode="auto">
          <a:xfrm>
            <a:off x="1409700" y="4953000"/>
            <a:ext cx="77343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8382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748634"/>
            <a:ext cx="7010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A .A . </a:t>
            </a:r>
            <a:r>
              <a:rPr lang="en-US" sz="1400" dirty="0" err="1" smtClean="0"/>
              <a:t>Goshtasby</a:t>
            </a:r>
            <a:r>
              <a:rPr lang="en-US" sz="1400" dirty="0" smtClean="0"/>
              <a:t> , S. </a:t>
            </a:r>
            <a:r>
              <a:rPr lang="en-US" sz="1400" dirty="0" err="1" smtClean="0"/>
              <a:t>Nikolov</a:t>
            </a:r>
            <a:r>
              <a:rPr lang="en-US" sz="1400" dirty="0" smtClean="0"/>
              <a:t> , Image fusion: Advances in the state of the art, Inf. </a:t>
            </a:r>
            <a:r>
              <a:rPr lang="en-US" sz="1400" dirty="0" err="1" smtClean="0"/>
              <a:t>Fus</a:t>
            </a:r>
            <a:r>
              <a:rPr lang="en-US" sz="1400" dirty="0" smtClean="0"/>
              <a:t>. 8 (2) (2007) 114–118 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H.A. </a:t>
            </a:r>
            <a:r>
              <a:rPr lang="en-US" sz="1400" dirty="0" err="1" smtClean="0"/>
              <a:t>Eltoukhy</a:t>
            </a:r>
            <a:r>
              <a:rPr lang="en-US" sz="1400" dirty="0" smtClean="0"/>
              <a:t>, S. </a:t>
            </a:r>
            <a:r>
              <a:rPr lang="en-US" sz="1400" dirty="0" err="1" smtClean="0"/>
              <a:t>Kavusi</a:t>
            </a:r>
            <a:r>
              <a:rPr lang="en-US" sz="1400" dirty="0" smtClean="0"/>
              <a:t>, A computationally efficient algorithm for multi-focus image reconstruction, Proceedings of SPIE Electronic Imaging (June 2003) 332–341.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Z. Zhang , R.S. Blum , A categorization of </a:t>
            </a:r>
            <a:r>
              <a:rPr lang="en-US" sz="1400" dirty="0" err="1" smtClean="0"/>
              <a:t>multiscale</a:t>
            </a:r>
            <a:r>
              <a:rPr lang="en-US" sz="1400" dirty="0" smtClean="0"/>
              <a:t>-decomposition-based </a:t>
            </a:r>
            <a:r>
              <a:rPr lang="en-US" sz="1400" dirty="0" err="1" smtClean="0"/>
              <a:t>im</a:t>
            </a:r>
            <a:r>
              <a:rPr lang="en-US" sz="1400" dirty="0" smtClean="0"/>
              <a:t>- age fusion schemes with a performance study for a digital camera </a:t>
            </a:r>
            <a:r>
              <a:rPr lang="en-US" sz="1400" dirty="0" err="1" smtClean="0"/>
              <a:t>applica</a:t>
            </a:r>
            <a:r>
              <a:rPr lang="en-US" sz="1400" dirty="0" smtClean="0"/>
              <a:t>- </a:t>
            </a:r>
            <a:r>
              <a:rPr lang="en-US" sz="1400" dirty="0" err="1" smtClean="0"/>
              <a:t>tion</a:t>
            </a:r>
            <a:r>
              <a:rPr lang="en-US" sz="1400" dirty="0" smtClean="0"/>
              <a:t>, Proc. IEEE 87 (8) (1999) 1315–1326.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A.P. James , B.V. </a:t>
            </a:r>
            <a:r>
              <a:rPr lang="en-US" sz="1400" dirty="0" err="1" smtClean="0"/>
              <a:t>Dasarathy</a:t>
            </a:r>
            <a:r>
              <a:rPr lang="en-US" sz="1400" dirty="0" smtClean="0"/>
              <a:t> , Medical image fusion: A survey of the state of the art, Inf. Fusion 19 (3) (2014) 4–19 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Wavelets for Image Fusion, Authors, Authors and affiliations, </a:t>
            </a:r>
            <a:r>
              <a:rPr lang="en-US" sz="1400" dirty="0" err="1" smtClean="0"/>
              <a:t>Stavri</a:t>
            </a:r>
            <a:r>
              <a:rPr lang="en-US" sz="1400" dirty="0" smtClean="0"/>
              <a:t> </a:t>
            </a:r>
            <a:r>
              <a:rPr lang="en-US" sz="1400" dirty="0" err="1" smtClean="0"/>
              <a:t>Nikolov</a:t>
            </a:r>
            <a:r>
              <a:rPr lang="en-US" sz="1400" dirty="0" smtClean="0"/>
              <a:t> Paul Hill David Bull </a:t>
            </a:r>
            <a:r>
              <a:rPr lang="en-US" sz="1400" dirty="0" err="1" smtClean="0"/>
              <a:t>Nishan</a:t>
            </a:r>
            <a:r>
              <a:rPr lang="en-US" sz="1400" dirty="0" smtClean="0"/>
              <a:t>, </a:t>
            </a:r>
            <a:r>
              <a:rPr lang="en-US" sz="1400" dirty="0" err="1" smtClean="0"/>
              <a:t>Canagarajah</a:t>
            </a:r>
            <a:r>
              <a:rPr lang="en-US" sz="1400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err="1" smtClean="0"/>
              <a:t>Gemma</a:t>
            </a:r>
            <a:r>
              <a:rPr lang="en-US" sz="1400" dirty="0" smtClean="0"/>
              <a:t> </a:t>
            </a:r>
            <a:r>
              <a:rPr lang="en-US" sz="1400" dirty="0" err="1" smtClean="0"/>
              <a:t>Piella</a:t>
            </a:r>
            <a:r>
              <a:rPr lang="en-US" sz="1400" dirty="0" smtClean="0"/>
              <a:t>, A general framework for </a:t>
            </a:r>
            <a:r>
              <a:rPr lang="en-US" sz="1400" dirty="0" err="1" smtClean="0"/>
              <a:t>multiresolution</a:t>
            </a:r>
            <a:r>
              <a:rPr lang="en-US" sz="1400" dirty="0" smtClean="0"/>
              <a:t> image fusion: from pixels to regions, In Information Fusion, Volume 4, Issue 4, 2003, Pages 259-280.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L. Yang, B.L. </a:t>
            </a:r>
            <a:r>
              <a:rPr lang="en-US" sz="1400" dirty="0" err="1" smtClean="0"/>
              <a:t>Guo</a:t>
            </a:r>
            <a:r>
              <a:rPr lang="en-US" sz="1400" dirty="0" smtClean="0"/>
              <a:t>, W. Ni, Multimodality medical image fusion based on </a:t>
            </a:r>
            <a:r>
              <a:rPr lang="en-US" sz="1400" dirty="0" err="1" smtClean="0"/>
              <a:t>multiscale</a:t>
            </a:r>
            <a:r>
              <a:rPr lang="en-US" sz="1400" dirty="0" smtClean="0"/>
              <a:t> geometric analysis of </a:t>
            </a:r>
            <a:r>
              <a:rPr lang="en-US" sz="1400" dirty="0" err="1" smtClean="0"/>
              <a:t>contourlet</a:t>
            </a:r>
            <a:r>
              <a:rPr lang="en-US" sz="1400" dirty="0" smtClean="0"/>
              <a:t> transform, In </a:t>
            </a:r>
            <a:r>
              <a:rPr lang="en-US" sz="1400" dirty="0" err="1" smtClean="0"/>
              <a:t>Neurocomputing</a:t>
            </a:r>
            <a:r>
              <a:rPr lang="en-US" sz="1400" dirty="0" smtClean="0"/>
              <a:t>, Volume 72, Issues 1–3, 2008, Pages 203-211.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D. Looney and D. P. </a:t>
            </a:r>
            <a:r>
              <a:rPr lang="en-US" sz="1400" dirty="0" err="1" smtClean="0"/>
              <a:t>Mandic</a:t>
            </a:r>
            <a:r>
              <a:rPr lang="en-US" sz="1400" dirty="0" smtClean="0"/>
              <a:t>, "</a:t>
            </a:r>
            <a:r>
              <a:rPr lang="en-US" sz="1400" dirty="0" err="1" smtClean="0"/>
              <a:t>Multiscale</a:t>
            </a:r>
            <a:r>
              <a:rPr lang="en-US" sz="1400" dirty="0" smtClean="0"/>
              <a:t> Image Fusion Using Complex Extensions of EMD," in IEEE Transactions on Signal Processing, vol. 57, no. 4, pp. 1626-1630, April 2009. </a:t>
            </a:r>
            <a:r>
              <a:rPr lang="en-US" sz="1400" dirty="0" err="1" smtClean="0"/>
              <a:t>doi</a:t>
            </a:r>
            <a:r>
              <a:rPr lang="en-US" sz="1400" dirty="0" smtClean="0"/>
              <a:t>: 10.1109/TSP.2008.2011836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A. </a:t>
            </a:r>
            <a:r>
              <a:rPr lang="en-US" sz="1400" dirty="0" err="1" smtClean="0"/>
              <a:t>Ellmauthaler</a:t>
            </a:r>
            <a:r>
              <a:rPr lang="en-US" sz="1400" dirty="0" smtClean="0"/>
              <a:t>, C. L. </a:t>
            </a:r>
            <a:r>
              <a:rPr lang="en-US" sz="1400" dirty="0" err="1" smtClean="0"/>
              <a:t>Pagliari</a:t>
            </a:r>
            <a:r>
              <a:rPr lang="en-US" sz="1400" dirty="0" smtClean="0"/>
              <a:t> and E. A. B. </a:t>
            </a:r>
            <a:r>
              <a:rPr lang="en-US" sz="1400" dirty="0" err="1" smtClean="0"/>
              <a:t>da</a:t>
            </a:r>
            <a:r>
              <a:rPr lang="en-US" sz="1400" dirty="0" smtClean="0"/>
              <a:t> Silva, "</a:t>
            </a:r>
            <a:r>
              <a:rPr lang="en-US" sz="1400" dirty="0" err="1" smtClean="0"/>
              <a:t>Multiscale</a:t>
            </a:r>
            <a:r>
              <a:rPr lang="en-US" sz="1400" dirty="0" smtClean="0"/>
              <a:t> Image Fusion Using the </a:t>
            </a:r>
            <a:r>
              <a:rPr lang="en-US" sz="1400" dirty="0" err="1" smtClean="0"/>
              <a:t>Undecimated</a:t>
            </a:r>
            <a:r>
              <a:rPr lang="en-US" sz="1400" dirty="0" smtClean="0"/>
              <a:t> Wavelet Transform With Spectral Factorization and </a:t>
            </a:r>
            <a:r>
              <a:rPr lang="en-US" sz="1400" dirty="0" err="1" smtClean="0"/>
              <a:t>Nonorthogonal</a:t>
            </a:r>
            <a:r>
              <a:rPr lang="en-US" sz="1400" dirty="0" smtClean="0"/>
              <a:t> Filter Banks," in IEEE Transactions on Image Processing, vol. 22, no. 3, pp. 1005-1017, March 2013. </a:t>
            </a:r>
            <a:r>
              <a:rPr lang="en-US" sz="1400" dirty="0" err="1" smtClean="0"/>
              <a:t>doi</a:t>
            </a:r>
            <a:r>
              <a:rPr lang="en-US" sz="1400" dirty="0" smtClean="0"/>
              <a:t>: 10.1109/TIP.2012.2226045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L. Zhang and J. Zhang, "A New Saliency-Driven Fusion Method Based on Complex Wavelet Transform for Remote Sensing Images," in IEEE </a:t>
            </a:r>
            <a:r>
              <a:rPr lang="en-US" sz="1400" dirty="0" err="1" smtClean="0"/>
              <a:t>Geoscience</a:t>
            </a:r>
            <a:r>
              <a:rPr lang="en-US" sz="1400" dirty="0" smtClean="0"/>
              <a:t> and Remote Sensing Letters, vol. PP, no. 99, pp. 1-5. </a:t>
            </a:r>
            <a:r>
              <a:rPr lang="en-US" sz="1400" dirty="0" err="1" smtClean="0"/>
              <a:t>doi</a:t>
            </a:r>
            <a:r>
              <a:rPr lang="en-US" sz="1400" dirty="0" smtClean="0"/>
              <a:t>: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83820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 (Conti…)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973753"/>
            <a:ext cx="7010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10.1109/LGRS.2017.2768070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Joachim </a:t>
            </a:r>
            <a:r>
              <a:rPr lang="en-US" sz="1400" dirty="0" err="1" smtClean="0"/>
              <a:t>Weickert</a:t>
            </a:r>
            <a:r>
              <a:rPr lang="en-US" sz="1400" dirty="0" smtClean="0"/>
              <a:t> , “Anisotropic Diffusion in Image Processing” University of Copenhagen </a:t>
            </a:r>
            <a:r>
              <a:rPr lang="en-US" sz="1400" dirty="0" err="1" smtClean="0"/>
              <a:t>Copenhagen</a:t>
            </a:r>
            <a:r>
              <a:rPr lang="en-US" sz="1400" dirty="0" smtClean="0"/>
              <a:t>, Denmark B.G. </a:t>
            </a:r>
            <a:r>
              <a:rPr lang="en-US" sz="1400" dirty="0" err="1" smtClean="0"/>
              <a:t>Teubner</a:t>
            </a:r>
            <a:r>
              <a:rPr lang="en-US" sz="1400" dirty="0" smtClean="0"/>
              <a:t> Stuttgart 1998.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H.F. Li , Y. </a:t>
            </a:r>
            <a:r>
              <a:rPr lang="en-US" sz="1400" dirty="0" err="1" smtClean="0"/>
              <a:t>Chai</a:t>
            </a:r>
            <a:r>
              <a:rPr lang="en-US" sz="1400" dirty="0" smtClean="0"/>
              <a:t> , R. Ling , H.P. Yin , </a:t>
            </a:r>
            <a:r>
              <a:rPr lang="en-US" sz="1400" dirty="0" err="1" smtClean="0"/>
              <a:t>Multifocus</a:t>
            </a:r>
            <a:r>
              <a:rPr lang="en-US" sz="1400" dirty="0" smtClean="0"/>
              <a:t> image fusion scheme using </a:t>
            </a:r>
            <a:r>
              <a:rPr lang="en-US" sz="1400" dirty="0" err="1" smtClean="0"/>
              <a:t>fea</a:t>
            </a:r>
            <a:r>
              <a:rPr lang="en-US" sz="1400" dirty="0" smtClean="0"/>
              <a:t>- </a:t>
            </a:r>
            <a:r>
              <a:rPr lang="en-US" sz="1400" dirty="0" err="1" smtClean="0"/>
              <a:t>ture</a:t>
            </a:r>
            <a:r>
              <a:rPr lang="en-US" sz="1400" dirty="0" smtClean="0"/>
              <a:t> contrast of orientation information measure in lifting stationary wavelet domain, J. Inf. Sci. Eng. 29 (2) (2013) 227–247 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A. </a:t>
            </a:r>
            <a:r>
              <a:rPr lang="en-US" sz="1400" dirty="0" err="1" smtClean="0"/>
              <a:t>Saha</a:t>
            </a:r>
            <a:r>
              <a:rPr lang="en-US" sz="1400" dirty="0" smtClean="0"/>
              <a:t> , G. </a:t>
            </a:r>
            <a:r>
              <a:rPr lang="en-US" sz="1400" dirty="0" err="1" smtClean="0"/>
              <a:t>Bhatnagar</a:t>
            </a:r>
            <a:r>
              <a:rPr lang="en-US" sz="1400" dirty="0" smtClean="0"/>
              <a:t> , Q.M.J. Wu , Mutual spectral residual approach for multi- focus image fusion, Digit. Signal Process 23 (4) (2013) 1121–1135 . 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Y.A.V. </a:t>
            </a:r>
            <a:r>
              <a:rPr lang="en-US" sz="1400" dirty="0" err="1" smtClean="0"/>
              <a:t>Phamila</a:t>
            </a:r>
            <a:r>
              <a:rPr lang="en-US" sz="1400" dirty="0" smtClean="0"/>
              <a:t> , R. </a:t>
            </a:r>
            <a:r>
              <a:rPr lang="en-US" sz="1400" dirty="0" err="1" smtClean="0"/>
              <a:t>Amutha</a:t>
            </a:r>
            <a:r>
              <a:rPr lang="en-US" sz="1400" dirty="0" smtClean="0"/>
              <a:t> , Discrete cosine transform based fusion of multi-</a:t>
            </a:r>
            <a:r>
              <a:rPr lang="en-US" sz="1400" dirty="0" err="1" smtClean="0"/>
              <a:t>fo</a:t>
            </a:r>
            <a:r>
              <a:rPr lang="en-US" sz="1400" dirty="0" smtClean="0"/>
              <a:t>- </a:t>
            </a:r>
            <a:r>
              <a:rPr lang="en-US" sz="1400" dirty="0" err="1" smtClean="0"/>
              <a:t>cus</a:t>
            </a:r>
            <a:r>
              <a:rPr lang="en-US" sz="1400" dirty="0" smtClean="0"/>
              <a:t> images for visual sensor networks, Signal Process 95 (2014) 161–170 . 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 V.N. </a:t>
            </a:r>
            <a:r>
              <a:rPr lang="en-US" sz="1400" dirty="0" err="1" smtClean="0"/>
              <a:t>Gangapure</a:t>
            </a:r>
            <a:r>
              <a:rPr lang="en-US" sz="1400" dirty="0" smtClean="0"/>
              <a:t> , S. </a:t>
            </a:r>
            <a:r>
              <a:rPr lang="en-US" sz="1400" dirty="0" err="1" smtClean="0"/>
              <a:t>Banerjee</a:t>
            </a:r>
            <a:r>
              <a:rPr lang="en-US" sz="1400" dirty="0" smtClean="0"/>
              <a:t> , A.S. </a:t>
            </a:r>
            <a:r>
              <a:rPr lang="en-US" sz="1400" dirty="0" err="1" smtClean="0"/>
              <a:t>Chowdhury</a:t>
            </a:r>
            <a:r>
              <a:rPr lang="en-US" sz="1400" dirty="0" smtClean="0"/>
              <a:t> , Steerable local frequency based multispectral </a:t>
            </a:r>
            <a:r>
              <a:rPr lang="en-US" sz="1400" dirty="0" err="1" smtClean="0"/>
              <a:t>multifocus</a:t>
            </a:r>
            <a:r>
              <a:rPr lang="en-US" sz="1400" dirty="0" smtClean="0"/>
              <a:t> image fusion, Inf. Fusion 23 (2015) 99–115 . 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 T. </a:t>
            </a:r>
            <a:r>
              <a:rPr lang="en-US" sz="1400" dirty="0" err="1" smtClean="0"/>
              <a:t>Stathaki</a:t>
            </a:r>
            <a:r>
              <a:rPr lang="en-US" sz="1400" dirty="0" smtClean="0"/>
              <a:t> , Image Fusion: Algorithms and Applications, first ed., Elsevier, Lon- don, 2008 . 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 W.W. Kong , Y. Lei , H.X. Zhao , Adaptive fusion method of visible light and in- </a:t>
            </a:r>
            <a:r>
              <a:rPr lang="en-US" sz="1400" dirty="0" err="1" smtClean="0"/>
              <a:t>frared</a:t>
            </a:r>
            <a:r>
              <a:rPr lang="en-US" sz="1400" dirty="0" smtClean="0"/>
              <a:t> images based on non-</a:t>
            </a:r>
            <a:r>
              <a:rPr lang="en-US" sz="1400" dirty="0" err="1" smtClean="0"/>
              <a:t>subsampled</a:t>
            </a:r>
            <a:r>
              <a:rPr lang="en-US" sz="1400" dirty="0" smtClean="0"/>
              <a:t> </a:t>
            </a:r>
            <a:r>
              <a:rPr lang="en-US" sz="1400" dirty="0" err="1" smtClean="0"/>
              <a:t>shearlet</a:t>
            </a:r>
            <a:r>
              <a:rPr lang="en-US" sz="1400" dirty="0" smtClean="0"/>
              <a:t> transform and fast non-</a:t>
            </a:r>
            <a:r>
              <a:rPr lang="en-US" sz="1400" dirty="0" err="1" smtClean="0"/>
              <a:t>neg</a:t>
            </a:r>
            <a:r>
              <a:rPr lang="en-US" sz="1400" dirty="0" smtClean="0"/>
              <a:t>- </a:t>
            </a:r>
            <a:r>
              <a:rPr lang="en-US" sz="1400" dirty="0" err="1" smtClean="0"/>
              <a:t>ative</a:t>
            </a:r>
            <a:r>
              <a:rPr lang="en-US" sz="1400" dirty="0" smtClean="0"/>
              <a:t> matrix factorization, Infrared Phys. </a:t>
            </a:r>
            <a:r>
              <a:rPr lang="en-US" sz="1400" dirty="0" err="1" smtClean="0"/>
              <a:t>Techn</a:t>
            </a:r>
            <a:r>
              <a:rPr lang="en-US" sz="1400" dirty="0" smtClean="0"/>
              <a:t> 67 (2014) 161–172 . 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Z. Liu , H.P. Yin , Y. </a:t>
            </a:r>
            <a:r>
              <a:rPr lang="en-US" sz="1400" dirty="0" err="1" smtClean="0"/>
              <a:t>Chai</a:t>
            </a:r>
            <a:r>
              <a:rPr lang="en-US" sz="1400" dirty="0" smtClean="0"/>
              <a:t> , S.X. Yang , A novel approach for multimodal medical image fusion, Expert Syst. </a:t>
            </a:r>
            <a:r>
              <a:rPr lang="en-US" sz="1400" dirty="0" err="1" smtClean="0"/>
              <a:t>Appl</a:t>
            </a:r>
            <a:r>
              <a:rPr lang="en-US" sz="1400" dirty="0" smtClean="0"/>
              <a:t> 41 (16) (2014) 7425–7435 . 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smtClean="0"/>
              <a:t> Z.D. Liu , H.P. Yin , B. Fang , Y. </a:t>
            </a:r>
            <a:r>
              <a:rPr lang="en-US" sz="1400" dirty="0" err="1" smtClean="0"/>
              <a:t>Chai</a:t>
            </a:r>
            <a:r>
              <a:rPr lang="en-US" sz="1400" dirty="0" smtClean="0"/>
              <a:t> , A novel fusion scheme for visible and infrared images based on compressive sensing, Opt. </a:t>
            </a:r>
            <a:r>
              <a:rPr lang="en-US" sz="1400" dirty="0" err="1" smtClean="0"/>
              <a:t>Commun</a:t>
            </a:r>
            <a:r>
              <a:rPr lang="en-US" sz="1400" dirty="0" smtClean="0"/>
              <a:t>. 335 (2015) 168–177.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dirty="0" err="1" smtClean="0"/>
              <a:t>Zhaodong</a:t>
            </a:r>
            <a:r>
              <a:rPr lang="en-US" sz="1400" dirty="0" smtClean="0"/>
              <a:t> Liu, Yi </a:t>
            </a:r>
            <a:r>
              <a:rPr lang="en-US" sz="1400" dirty="0" err="1" smtClean="0"/>
              <a:t>Chai</a:t>
            </a:r>
            <a:r>
              <a:rPr lang="en-US" sz="1400" dirty="0" smtClean="0"/>
              <a:t>, </a:t>
            </a:r>
            <a:r>
              <a:rPr lang="en-US" sz="1400" dirty="0" err="1" smtClean="0"/>
              <a:t>Hongpeng</a:t>
            </a:r>
            <a:r>
              <a:rPr lang="en-US" sz="1400" dirty="0" smtClean="0"/>
              <a:t> Yin, </a:t>
            </a:r>
            <a:r>
              <a:rPr lang="en-US" sz="1400" dirty="0" err="1" smtClean="0"/>
              <a:t>Jiayi</a:t>
            </a:r>
            <a:r>
              <a:rPr lang="en-US" sz="1400" dirty="0" smtClean="0"/>
              <a:t> Zhou, </a:t>
            </a:r>
            <a:r>
              <a:rPr lang="en-US" sz="1400" dirty="0" err="1" smtClean="0"/>
              <a:t>Zhiqin</a:t>
            </a:r>
            <a:r>
              <a:rPr lang="en-US" sz="1400" dirty="0" smtClean="0"/>
              <a:t> Zhu, A novel multi-focus image fusion approach based on image decomposition, In Information Fusion, Volume 35, 2017, Pages 102-116.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 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image.slidesharecdn.com/ib-130826173609-phpapp01/95/presentation-on-dell-corporation-23-638.jpg?cb=13775386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895600" y="5105400"/>
            <a:ext cx="3801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Suggestion…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 descr="C:\Users\Hello\Desktop\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8001000" cy="6858000"/>
          </a:xfrm>
          <a:prstGeom prst="rect">
            <a:avLst/>
          </a:prstGeom>
          <a:noFill/>
        </p:spPr>
      </p:pic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0200" y="44624"/>
            <a:ext cx="7543800" cy="792088"/>
          </a:xfrm>
          <a:noFill/>
          <a:ln w="44450" cmpd="sng">
            <a:noFill/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Image Fusion ?</a:t>
            </a:r>
            <a:endParaRPr lang="en-US" sz="3600" dirty="0" smtClean="0">
              <a:solidFill>
                <a:srgbClr val="002060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148136" y="980728"/>
            <a:ext cx="6691064" cy="9872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2057400" y="1295400"/>
            <a:ext cx="7086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400" dirty="0" smtClean="0"/>
              <a:t>To bring all the details of source images into a single image so that lesser memory and better visual is achieved. Here details mean color texture and information. 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Aspects of Image fusion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SzPct val="103000"/>
              <a:buFont typeface="Wingdings" pitchFamily="2" charset="2"/>
              <a:buChar char="v"/>
            </a:pPr>
            <a:r>
              <a:rPr lang="en-IN" sz="2400" dirty="0" smtClean="0"/>
              <a:t>More informative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SzPct val="103000"/>
              <a:buFont typeface="Wingdings" pitchFamily="2" charset="2"/>
              <a:buChar char="v"/>
            </a:pPr>
            <a:r>
              <a:rPr lang="en-IN" sz="2400" dirty="0" smtClean="0"/>
              <a:t>Better visuals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SzPct val="103000"/>
              <a:buFont typeface="Wingdings" pitchFamily="2" charset="2"/>
              <a:buChar char="v"/>
            </a:pPr>
            <a:r>
              <a:rPr lang="en-IN" sz="2400" dirty="0" smtClean="0"/>
              <a:t>Superiority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SzPct val="103000"/>
              <a:buFont typeface="Wingdings" pitchFamily="2" charset="2"/>
              <a:buChar char="v"/>
            </a:pPr>
            <a:r>
              <a:rPr lang="en-IN" sz="2400" dirty="0" smtClean="0"/>
              <a:t>Lesser space required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SzPct val="103000"/>
              <a:buFont typeface="Wingdings" pitchFamily="2" charset="2"/>
              <a:buChar char="v"/>
            </a:pPr>
            <a:r>
              <a:rPr lang="en-IN" sz="2400" dirty="0" smtClean="0"/>
              <a:t>More details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SzPct val="103000"/>
              <a:buFont typeface="Wingdings" pitchFamily="2" charset="2"/>
              <a:buChar char="v"/>
            </a:pPr>
            <a:r>
              <a:rPr lang="en-IN" sz="2400" dirty="0" smtClean="0"/>
              <a:t>Enhanced quality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buFont typeface="Wingdings" pitchFamily="2" charset="2"/>
              <a:buChar char="v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2133600" y="3962400"/>
            <a:ext cx="4800600" cy="2590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multi-focus image fusion </a:t>
            </a:r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visible-infrared image fusion</a:t>
            </a:r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multi-modal medical image fusion</a:t>
            </a:r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 Resolution image fusion</a:t>
            </a:r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 Sensor image fusion						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Application and Types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57400" y="990600"/>
            <a:ext cx="7010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endParaRPr lang="en-I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Photography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Military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 Remote sensing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 Machine vision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Robotic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Medical imaging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 Astronomy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algn="just">
              <a:spcBef>
                <a:spcPct val="20000"/>
              </a:spcBef>
              <a:buFont typeface="Wingdings" pitchFamily="2" charset="2"/>
              <a:buChar char="v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2133600" y="2636837"/>
            <a:ext cx="3352800" cy="361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1.Color Information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2.Texturural Information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3.Figure Information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What an Image contains ?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5" descr="D:\Studies\Winter 2002\Project\Presentation\colou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438400"/>
            <a:ext cx="1703388" cy="1646238"/>
          </a:xfrm>
          <a:prstGeom prst="rect">
            <a:avLst/>
          </a:prstGeom>
          <a:noFill/>
        </p:spPr>
      </p:pic>
      <p:pic>
        <p:nvPicPr>
          <p:cNvPr id="16" name="Picture 16" descr="D:\Studies\Winter 2002\Project\Presentation\textur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5387" y="3581400"/>
            <a:ext cx="1703388" cy="1646238"/>
          </a:xfrm>
          <a:prstGeom prst="rect">
            <a:avLst/>
          </a:prstGeom>
          <a:noFill/>
        </p:spPr>
      </p:pic>
      <p:pic>
        <p:nvPicPr>
          <p:cNvPr id="17" name="Picture 17" descr="D:\Studies\Winter 2002\Project\Presentation\shap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9787" y="4648200"/>
            <a:ext cx="1725613" cy="1439863"/>
          </a:xfrm>
          <a:prstGeom prst="rect">
            <a:avLst/>
          </a:prstGeom>
          <a:noFill/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057400" y="990600"/>
            <a:ext cx="7010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just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of any image refers to the Visual Features present with in that images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Visual Features can be distinguish by human eyes and these features are :-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-2325808" y="2398593"/>
            <a:ext cx="6858002" cy="2060814"/>
            <a:chOff x="1" y="609602"/>
            <a:chExt cx="9144001" cy="1904996"/>
          </a:xfrm>
        </p:grpSpPr>
        <p:sp>
          <p:nvSpPr>
            <p:cNvPr id="4" name="Freeform 3"/>
            <p:cNvSpPr/>
            <p:nvPr/>
          </p:nvSpPr>
          <p:spPr>
            <a:xfrm>
              <a:off x="2" y="685800"/>
              <a:ext cx="9144000" cy="1828798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" y="609602"/>
              <a:ext cx="9144000" cy="1752601"/>
            </a:xfrm>
            <a:custGeom>
              <a:avLst/>
              <a:gdLst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0 w 9144000"/>
                <a:gd name="connsiteY3" fmla="*/ 1752600 h 1752600"/>
                <a:gd name="connsiteX4" fmla="*/ 0 w 9144000"/>
                <a:gd name="connsiteY4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1752600"/>
                <a:gd name="connsiteX1" fmla="*/ 9144000 w 9144000"/>
                <a:gd name="connsiteY1" fmla="*/ 0 h 1752600"/>
                <a:gd name="connsiteX2" fmla="*/ 9144000 w 9144000"/>
                <a:gd name="connsiteY2" fmla="*/ 1752600 h 1752600"/>
                <a:gd name="connsiteX3" fmla="*/ 6429375 w 9144000"/>
                <a:gd name="connsiteY3" fmla="*/ 1752600 h 1752600"/>
                <a:gd name="connsiteX4" fmla="*/ 0 w 9144000"/>
                <a:gd name="connsiteY4" fmla="*/ 1752600 h 1752600"/>
                <a:gd name="connsiteX5" fmla="*/ 0 w 9144000"/>
                <a:gd name="connsiteY5" fmla="*/ 0 h 1752600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  <a:gd name="connsiteX0" fmla="*/ 0 w 9144000"/>
                <a:gd name="connsiteY0" fmla="*/ 0 h 2143125"/>
                <a:gd name="connsiteX1" fmla="*/ 9144000 w 9144000"/>
                <a:gd name="connsiteY1" fmla="*/ 0 h 2143125"/>
                <a:gd name="connsiteX2" fmla="*/ 9144000 w 9144000"/>
                <a:gd name="connsiteY2" fmla="*/ 1752600 h 2143125"/>
                <a:gd name="connsiteX3" fmla="*/ 6429375 w 9144000"/>
                <a:gd name="connsiteY3" fmla="*/ 1752600 h 2143125"/>
                <a:gd name="connsiteX4" fmla="*/ 0 w 9144000"/>
                <a:gd name="connsiteY4" fmla="*/ 1752600 h 2143125"/>
                <a:gd name="connsiteX5" fmla="*/ 0 w 9144000"/>
                <a:gd name="connsiteY5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2143125">
                  <a:moveTo>
                    <a:pt x="0" y="0"/>
                  </a:moveTo>
                  <a:lnTo>
                    <a:pt x="9144000" y="0"/>
                  </a:lnTo>
                  <a:lnTo>
                    <a:pt x="9144000" y="1752600"/>
                  </a:lnTo>
                  <a:cubicBezTo>
                    <a:pt x="8353425" y="2085975"/>
                    <a:pt x="7400925" y="2143125"/>
                    <a:pt x="6429375" y="1752600"/>
                  </a:cubicBezTo>
                  <a:cubicBezTo>
                    <a:pt x="3514725" y="533400"/>
                    <a:pt x="2143125" y="1752600"/>
                    <a:pt x="0" y="1752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" descr="J:\kshiramani_thesis\Frontp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486400"/>
            <a:ext cx="1368152" cy="129643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314532" y="648072"/>
            <a:ext cx="6586332" cy="1588"/>
          </a:xfrm>
          <a:prstGeom prst="line">
            <a:avLst/>
          </a:prstGeom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2133600" y="2636837"/>
            <a:ext cx="3352800" cy="3611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 Focus Images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57400" y="990600"/>
            <a:ext cx="7010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sz="2400" dirty="0" smtClean="0"/>
              <a:t>optical devices have limited depth of focus </a:t>
            </a: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endParaRPr lang="en-IN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/>
              <a:t>It is nearly Impossible for normal camera to capture every plane in-focus. 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/>
              <a:t>Only some fields can be captured with detail called Depth of field.    			</a:t>
            </a:r>
            <a:r>
              <a:rPr lang="en-IN" sz="2400" dirty="0" smtClean="0">
                <a:solidFill>
                  <a:srgbClr val="FF0000"/>
                </a:solidFill>
              </a:rPr>
              <a:t>	:-Exposure Triangle</a:t>
            </a:r>
          </a:p>
        </p:txBody>
      </p:sp>
      <p:pic>
        <p:nvPicPr>
          <p:cNvPr id="19" name="Picture 18" descr="42cf16f40841921de910e1045a4d8e2c--depth-of-field-photography-photography-came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3276600" y="990600"/>
            <a:ext cx="3962400" cy="777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I1</a:t>
            </a:r>
            <a:endParaRPr lang="en-US" dirty="0"/>
          </a:p>
        </p:txBody>
      </p:sp>
      <p:pic>
        <p:nvPicPr>
          <p:cNvPr id="6" name="Content Placeholder 5" descr="fig8.9a-758x56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4655" y="838199"/>
            <a:ext cx="7821978" cy="54102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ig8.9b-758x5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762000"/>
            <a:ext cx="7848600" cy="5481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1752</Words>
  <Application>Microsoft Office PowerPoint</Application>
  <PresentationFormat>On-screen Show (4:3)</PresentationFormat>
  <Paragraphs>204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    Outlines</vt:lpstr>
      <vt:lpstr>Introduction - “What is Image Fusion”</vt:lpstr>
      <vt:lpstr>Why Image Fusion ?</vt:lpstr>
      <vt:lpstr>        Application and Types</vt:lpstr>
      <vt:lpstr>        What an Image contains ?</vt:lpstr>
      <vt:lpstr>Multi Focus Images</vt:lpstr>
      <vt:lpstr>I1</vt:lpstr>
      <vt:lpstr>I2</vt:lpstr>
      <vt:lpstr>I2</vt:lpstr>
      <vt:lpstr>I2</vt:lpstr>
      <vt:lpstr>I2</vt:lpstr>
      <vt:lpstr>I2</vt:lpstr>
      <vt:lpstr>Observation</vt:lpstr>
      <vt:lpstr>Desired Image</vt:lpstr>
      <vt:lpstr>        Basic Steps of Image Fusion</vt:lpstr>
      <vt:lpstr> Block Diagram of typical Image Fusion</vt:lpstr>
      <vt:lpstr>Neural network </vt:lpstr>
      <vt:lpstr>Neuron and Network</vt:lpstr>
      <vt:lpstr>CNN components</vt:lpstr>
      <vt:lpstr>Slide 21</vt:lpstr>
      <vt:lpstr>CNN</vt:lpstr>
      <vt:lpstr>Evaluation and Back Propagation</vt:lpstr>
      <vt:lpstr>Proposed Image Fusion</vt:lpstr>
      <vt:lpstr>Network Architecture</vt:lpstr>
      <vt:lpstr>I1</vt:lpstr>
      <vt:lpstr>I2</vt:lpstr>
      <vt:lpstr>Fused Image</vt:lpstr>
      <vt:lpstr>Different Convolution feaure</vt:lpstr>
      <vt:lpstr>Different Convolution feaure</vt:lpstr>
      <vt:lpstr>Fusion Results</vt:lpstr>
      <vt:lpstr>Proposed Algorithm Advantages</vt:lpstr>
      <vt:lpstr>Conclusions</vt:lpstr>
      <vt:lpstr>Future Work</vt:lpstr>
      <vt:lpstr>Reference</vt:lpstr>
      <vt:lpstr>Reference (Conti…)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jitesh pradhan</dc:creator>
  <cp:lastModifiedBy>SHASHI JAISWAL</cp:lastModifiedBy>
  <cp:revision>332</cp:revision>
  <dcterms:created xsi:type="dcterms:W3CDTF">2006-08-16T00:00:00Z</dcterms:created>
  <dcterms:modified xsi:type="dcterms:W3CDTF">2018-10-28T06:43:19Z</dcterms:modified>
</cp:coreProperties>
</file>