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3" r:id="rId2"/>
  </p:sldMasterIdLst>
  <p:notesMasterIdLst>
    <p:notesMasterId r:id="rId11"/>
  </p:notesMasterIdLst>
  <p:sldIdLst>
    <p:sldId id="303" r:id="rId3"/>
    <p:sldId id="261" r:id="rId4"/>
    <p:sldId id="270" r:id="rId5"/>
    <p:sldId id="299" r:id="rId6"/>
    <p:sldId id="269" r:id="rId7"/>
    <p:sldId id="284" r:id="rId8"/>
    <p:sldId id="301" r:id="rId9"/>
    <p:sldId id="302" r:id="rId1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guide id="3" orient="horz" pos="18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63" autoAdjust="0"/>
    <p:restoredTop sz="96196" autoAdjust="0"/>
  </p:normalViewPr>
  <p:slideViewPr>
    <p:cSldViewPr>
      <p:cViewPr varScale="1">
        <p:scale>
          <a:sx n="98" d="100"/>
          <a:sy n="98" d="100"/>
        </p:scale>
        <p:origin x="-762" y="-90"/>
      </p:cViewPr>
      <p:guideLst>
        <p:guide orient="horz" pos="1620"/>
        <p:guide orient="horz" pos="1847"/>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089311-B830-475E-80F1-E166C91F26EF}" type="datetimeFigureOut">
              <a:rPr lang="en-US" smtClean="0"/>
              <a:pPr/>
              <a:t>3/14/2019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794226-DCFC-4059-B351-D1AEFFD67F25}" type="slidenum">
              <a:rPr lang="en-US" smtClean="0"/>
              <a:pPr/>
              <a:t>‹#›</a:t>
            </a:fld>
            <a:endParaRPr lang="en-US" dirty="0"/>
          </a:p>
        </p:txBody>
      </p:sp>
    </p:spTree>
    <p:extLst>
      <p:ext uri="{BB962C8B-B14F-4D97-AF65-F5344CB8AC3E}">
        <p14:creationId xmlns="" xmlns:p14="http://schemas.microsoft.com/office/powerpoint/2010/main" val="791528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1C794226-DCFC-4059-B351-D1AEFFD67F25}" type="slidenum">
              <a:rPr lang="en-US" smtClean="0"/>
              <a:pPr/>
              <a:t>5</a:t>
            </a:fld>
            <a:endParaRPr lang="en-US" dirty="0"/>
          </a:p>
        </p:txBody>
      </p:sp>
    </p:spTree>
    <p:extLst>
      <p:ext uri="{BB962C8B-B14F-4D97-AF65-F5344CB8AC3E}">
        <p14:creationId xmlns="" xmlns:p14="http://schemas.microsoft.com/office/powerpoint/2010/main" val="33760739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875712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Images and Contents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 xmlns:p14="http://schemas.microsoft.com/office/powerpoint/2010/main" val="3273148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4000" b="0" baseline="0">
                <a:solidFill>
                  <a:schemeClr val="bg1"/>
                </a:solidFill>
                <a:latin typeface="Arial" pitchFamily="34" charset="0"/>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Arial" pitchFamily="34" charset="0"/>
                <a:cs typeface="Arial" pitchFamily="34" charset="0"/>
              </a:defRPr>
            </a:lvl1pPr>
          </a:lstStyle>
          <a:p>
            <a:pPr lvl="0"/>
            <a:r>
              <a:rPr lang="en-US" altLang="ko-KR" dirty="0"/>
              <a:t>Insert the title of your subtitle Here</a:t>
            </a:r>
          </a:p>
        </p:txBody>
      </p:sp>
      <p:sp>
        <p:nvSpPr>
          <p:cNvPr id="4" name="Frame 3"/>
          <p:cNvSpPr/>
          <p:nvPr userDrawn="1"/>
        </p:nvSpPr>
        <p:spPr>
          <a:xfrm>
            <a:off x="540000" y="2427734"/>
            <a:ext cx="2591840" cy="2175766"/>
          </a:xfrm>
          <a:prstGeom prst="frame">
            <a:avLst>
              <a:gd name="adj1" fmla="val 157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5" name="Frame 4"/>
          <p:cNvSpPr/>
          <p:nvPr userDrawn="1"/>
        </p:nvSpPr>
        <p:spPr>
          <a:xfrm>
            <a:off x="3276080" y="2427734"/>
            <a:ext cx="2591840" cy="2175766"/>
          </a:xfrm>
          <a:prstGeom prst="frame">
            <a:avLst>
              <a:gd name="adj1" fmla="val 157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 name="Frame 5"/>
          <p:cNvSpPr/>
          <p:nvPr userDrawn="1"/>
        </p:nvSpPr>
        <p:spPr>
          <a:xfrm>
            <a:off x="6012160" y="2427734"/>
            <a:ext cx="2591840" cy="2175766"/>
          </a:xfrm>
          <a:prstGeom prst="frame">
            <a:avLst>
              <a:gd name="adj1" fmla="val 157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7" name="Picture Placeholder 2"/>
          <p:cNvSpPr>
            <a:spLocks noGrp="1"/>
          </p:cNvSpPr>
          <p:nvPr>
            <p:ph type="pic" idx="12" hasCustomPrompt="1"/>
          </p:nvPr>
        </p:nvSpPr>
        <p:spPr>
          <a:xfrm>
            <a:off x="753718" y="1498354"/>
            <a:ext cx="2164404" cy="186548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Picture Placeholder 2"/>
          <p:cNvSpPr>
            <a:spLocks noGrp="1"/>
          </p:cNvSpPr>
          <p:nvPr>
            <p:ph type="pic" idx="13" hasCustomPrompt="1"/>
          </p:nvPr>
        </p:nvSpPr>
        <p:spPr>
          <a:xfrm>
            <a:off x="3483054" y="1498354"/>
            <a:ext cx="2164404" cy="186548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4" hasCustomPrompt="1"/>
          </p:nvPr>
        </p:nvSpPr>
        <p:spPr>
          <a:xfrm>
            <a:off x="6225878" y="1498354"/>
            <a:ext cx="2164404" cy="186548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 xmlns:p14="http://schemas.microsoft.com/office/powerpoint/2010/main" val="963757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3" name="Rectangle 2"/>
          <p:cNvSpPr/>
          <p:nvPr userDrawn="1"/>
        </p:nvSpPr>
        <p:spPr>
          <a:xfrm>
            <a:off x="755576" y="466625"/>
            <a:ext cx="7620148" cy="421284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2"/>
          <p:cNvSpPr>
            <a:spLocks noGrp="1"/>
          </p:cNvSpPr>
          <p:nvPr>
            <p:ph type="pic" idx="1" hasCustomPrompt="1"/>
          </p:nvPr>
        </p:nvSpPr>
        <p:spPr>
          <a:xfrm>
            <a:off x="3275856" y="0"/>
            <a:ext cx="2592288"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 xmlns:p14="http://schemas.microsoft.com/office/powerpoint/2010/main" val="1095394507"/>
      </p:ext>
    </p:extLst>
  </p:cSld>
  <p:clrMapOvr>
    <a:masterClrMapping/>
  </p:clrMapOvr>
  <p:extLst>
    <p:ext uri="{DCECCB84-F9BA-43D5-87BE-67443E8EF086}">
      <p15:sldGuideLst xmlns=""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Images and Contents Layout">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411510"/>
            <a:ext cx="6444208" cy="43204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그림 개체 틀 7">
            <a:extLst>
              <a:ext uri="{FF2B5EF4-FFF2-40B4-BE49-F238E27FC236}">
                <a16:creationId xmlns="" xmlns:a16="http://schemas.microsoft.com/office/drawing/2014/main" id="{9F2EC2D3-607F-4842-8AB5-DAC56E382FAF}"/>
              </a:ext>
            </a:extLst>
          </p:cNvPr>
          <p:cNvSpPr>
            <a:spLocks noGrp="1"/>
          </p:cNvSpPr>
          <p:nvPr>
            <p:ph type="pic" idx="1" hasCustomPrompt="1"/>
          </p:nvPr>
        </p:nvSpPr>
        <p:spPr>
          <a:xfrm>
            <a:off x="135622" y="195487"/>
            <a:ext cx="6120680" cy="4752526"/>
          </a:xfrm>
          <a:custGeom>
            <a:avLst/>
            <a:gdLst>
              <a:gd name="connsiteX0" fmla="*/ 2088232 w 6120680"/>
              <a:gd name="connsiteY0" fmla="*/ 0 h 4752526"/>
              <a:gd name="connsiteX1" fmla="*/ 4032448 w 6120680"/>
              <a:gd name="connsiteY1" fmla="*/ 0 h 4752526"/>
              <a:gd name="connsiteX2" fmla="*/ 4032448 w 6120680"/>
              <a:gd name="connsiteY2" fmla="*/ 4752526 h 4752526"/>
              <a:gd name="connsiteX3" fmla="*/ 2088232 w 6120680"/>
              <a:gd name="connsiteY3" fmla="*/ 4752526 h 4752526"/>
              <a:gd name="connsiteX4" fmla="*/ 0 w 6120680"/>
              <a:gd name="connsiteY4" fmla="*/ 0 h 4752526"/>
              <a:gd name="connsiteX5" fmla="*/ 1944216 w 6120680"/>
              <a:gd name="connsiteY5" fmla="*/ 0 h 4752526"/>
              <a:gd name="connsiteX6" fmla="*/ 1944216 w 6120680"/>
              <a:gd name="connsiteY6" fmla="*/ 4752526 h 4752526"/>
              <a:gd name="connsiteX7" fmla="*/ 0 w 6120680"/>
              <a:gd name="connsiteY7" fmla="*/ 4752526 h 4752526"/>
              <a:gd name="connsiteX8" fmla="*/ 4176464 w 6120680"/>
              <a:gd name="connsiteY8" fmla="*/ 0 h 4752526"/>
              <a:gd name="connsiteX9" fmla="*/ 6120680 w 6120680"/>
              <a:gd name="connsiteY9" fmla="*/ 0 h 4752526"/>
              <a:gd name="connsiteX10" fmla="*/ 6120680 w 6120680"/>
              <a:gd name="connsiteY10" fmla="*/ 4752526 h 4752526"/>
              <a:gd name="connsiteX11" fmla="*/ 4176464 w 6120680"/>
              <a:gd name="connsiteY11" fmla="*/ 4752526 h 4752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20680" h="4752526">
                <a:moveTo>
                  <a:pt x="2088232" y="0"/>
                </a:moveTo>
                <a:lnTo>
                  <a:pt x="4032448" y="0"/>
                </a:lnTo>
                <a:lnTo>
                  <a:pt x="4032448" y="4752526"/>
                </a:lnTo>
                <a:lnTo>
                  <a:pt x="2088232" y="4752526"/>
                </a:lnTo>
                <a:close/>
                <a:moveTo>
                  <a:pt x="0" y="0"/>
                </a:moveTo>
                <a:lnTo>
                  <a:pt x="1944216" y="0"/>
                </a:lnTo>
                <a:lnTo>
                  <a:pt x="1944216" y="4752526"/>
                </a:lnTo>
                <a:lnTo>
                  <a:pt x="0" y="4752526"/>
                </a:lnTo>
                <a:close/>
                <a:moveTo>
                  <a:pt x="4176464" y="0"/>
                </a:moveTo>
                <a:lnTo>
                  <a:pt x="6120680" y="0"/>
                </a:lnTo>
                <a:lnTo>
                  <a:pt x="6120680" y="4752526"/>
                </a:lnTo>
                <a:lnTo>
                  <a:pt x="4176464" y="4752526"/>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 xmlns:p14="http://schemas.microsoft.com/office/powerpoint/2010/main" val="2123843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 xmlns:p14="http://schemas.microsoft.com/office/powerpoint/2010/main" val="2981579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Images and Contents Layout">
    <p:bg>
      <p:bgPr>
        <a:blipFill>
          <a:blip r:embed="rId2" cstate="prin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3960440" y="267494"/>
            <a:ext cx="3294112"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4" hasCustomPrompt="1"/>
          </p:nvPr>
        </p:nvSpPr>
        <p:spPr>
          <a:xfrm>
            <a:off x="7308472" y="1851670"/>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5742552" y="3435846"/>
            <a:ext cx="307792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3960440" y="1851670"/>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5742552" y="1851099"/>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8" hasCustomPrompt="1"/>
          </p:nvPr>
        </p:nvSpPr>
        <p:spPr>
          <a:xfrm>
            <a:off x="7308472" y="267494"/>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9" hasCustomPrompt="1"/>
          </p:nvPr>
        </p:nvSpPr>
        <p:spPr>
          <a:xfrm>
            <a:off x="323528" y="267494"/>
            <a:ext cx="3273112" cy="468052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 xmlns:p14="http://schemas.microsoft.com/office/powerpoint/2010/main" val="2295949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2" name="Rounded Rectangle 1"/>
          <p:cNvSpPr/>
          <p:nvPr userDrawn="1"/>
        </p:nvSpPr>
        <p:spPr>
          <a:xfrm>
            <a:off x="395536" y="1131589"/>
            <a:ext cx="2808312" cy="3649171"/>
          </a:xfrm>
          <a:prstGeom prst="roundRect">
            <a:avLst>
              <a:gd name="adj" fmla="val 3471"/>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latin typeface="+mn-lt"/>
                <a:cs typeface="Arial" pitchFamily="34" charset="0"/>
              </a:defRPr>
            </a:lvl1pPr>
          </a:lstStyle>
          <a:p>
            <a:pPr lvl="0"/>
            <a:r>
              <a:rPr lang="en-US" altLang="ko-KR" dirty="0"/>
              <a:t>ICON SETS LAYOUT</a:t>
            </a:r>
          </a:p>
        </p:txBody>
      </p:sp>
      <p:grpSp>
        <p:nvGrpSpPr>
          <p:cNvPr id="5" name="Group 4"/>
          <p:cNvGrpSpPr/>
          <p:nvPr userDrawn="1"/>
        </p:nvGrpSpPr>
        <p:grpSpPr>
          <a:xfrm>
            <a:off x="531932" y="1238201"/>
            <a:ext cx="2563041" cy="3349772"/>
            <a:chOff x="531932" y="1238201"/>
            <a:chExt cx="2563041" cy="3349772"/>
          </a:xfrm>
        </p:grpSpPr>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sp>
        <p:nvSpPr>
          <p:cNvPr id="11" name="Rounded Rectangle 10"/>
          <p:cNvSpPr/>
          <p:nvPr userDrawn="1"/>
        </p:nvSpPr>
        <p:spPr>
          <a:xfrm>
            <a:off x="3419872" y="1143150"/>
            <a:ext cx="5544616" cy="3649171"/>
          </a:xfrm>
          <a:prstGeom prst="roundRect">
            <a:avLst>
              <a:gd name="adj" fmla="val 3471"/>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738182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1691680" y="1843719"/>
            <a:ext cx="7452320" cy="1440160"/>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p:cNvSpPr>
            <a:spLocks noGrp="1"/>
          </p:cNvSpPr>
          <p:nvPr>
            <p:ph type="body" sz="quarter" idx="10" hasCustomPrompt="1"/>
          </p:nvPr>
        </p:nvSpPr>
        <p:spPr>
          <a:xfrm>
            <a:off x="3960440" y="2181679"/>
            <a:ext cx="5183560" cy="473576"/>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960440" y="2655255"/>
            <a:ext cx="51835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3"/>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539552" y="1317545"/>
            <a:ext cx="3151673" cy="2675420"/>
          </a:xfrm>
          <a:prstGeom prst="rect">
            <a:avLst/>
          </a:prstGeom>
        </p:spPr>
      </p:pic>
    </p:spTree>
    <p:extLst>
      <p:ext uri="{BB962C8B-B14F-4D97-AF65-F5344CB8AC3E}">
        <p14:creationId xmlns=""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 xmlns:p14="http://schemas.microsoft.com/office/powerpoint/2010/main" val="312904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91680" y="123478"/>
            <a:ext cx="745232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91680" y="699542"/>
            <a:ext cx="745232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 xmlns:p14="http://schemas.microsoft.com/office/powerpoint/2010/main" val="307713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398" y="555526"/>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398" y="1131590"/>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 xmlns:p14="http://schemas.microsoft.com/office/powerpoint/2010/main" val="335081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398" y="555526"/>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398" y="1131590"/>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552185" y="1599886"/>
            <a:ext cx="1944000" cy="21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 name="Picture Placeholder 2"/>
          <p:cNvSpPr>
            <a:spLocks noGrp="1"/>
          </p:cNvSpPr>
          <p:nvPr>
            <p:ph type="pic" idx="1" hasCustomPrompt="1"/>
          </p:nvPr>
        </p:nvSpPr>
        <p:spPr>
          <a:xfrm>
            <a:off x="657514" y="1742290"/>
            <a:ext cx="1730767" cy="1909596"/>
          </a:xfrm>
          <a:custGeom>
            <a:avLst/>
            <a:gdLst>
              <a:gd name="connsiteX0" fmla="*/ 0 w 1728191"/>
              <a:gd name="connsiteY0" fmla="*/ 0 h 1908000"/>
              <a:gd name="connsiteX1" fmla="*/ 1728191 w 1728191"/>
              <a:gd name="connsiteY1" fmla="*/ 0 h 1908000"/>
              <a:gd name="connsiteX2" fmla="*/ 1728191 w 1728191"/>
              <a:gd name="connsiteY2" fmla="*/ 1908000 h 1908000"/>
              <a:gd name="connsiteX3" fmla="*/ 0 w 1728191"/>
              <a:gd name="connsiteY3" fmla="*/ 1908000 h 1908000"/>
              <a:gd name="connsiteX4" fmla="*/ 0 w 1728191"/>
              <a:gd name="connsiteY4" fmla="*/ 0 h 1908000"/>
              <a:gd name="connsiteX0" fmla="*/ 0 w 1728191"/>
              <a:gd name="connsiteY0" fmla="*/ 1596 h 1909596"/>
              <a:gd name="connsiteX1" fmla="*/ 301499 w 1728191"/>
              <a:gd name="connsiteY1" fmla="*/ 0 h 1909596"/>
              <a:gd name="connsiteX2" fmla="*/ 1728191 w 1728191"/>
              <a:gd name="connsiteY2" fmla="*/ 1596 h 1909596"/>
              <a:gd name="connsiteX3" fmla="*/ 1728191 w 1728191"/>
              <a:gd name="connsiteY3" fmla="*/ 1909596 h 1909596"/>
              <a:gd name="connsiteX4" fmla="*/ 0 w 1728191"/>
              <a:gd name="connsiteY4" fmla="*/ 1909596 h 1909596"/>
              <a:gd name="connsiteX5" fmla="*/ 0 w 1728191"/>
              <a:gd name="connsiteY5" fmla="*/ 1596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909596 h 1909596"/>
              <a:gd name="connsiteX4" fmla="*/ 2576 w 1730767"/>
              <a:gd name="connsiteY4" fmla="*/ 1909596 h 1909596"/>
              <a:gd name="connsiteX5" fmla="*/ 0 w 1730767"/>
              <a:gd name="connsiteY5" fmla="*/ 308113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909596 h 1909596"/>
              <a:gd name="connsiteX4" fmla="*/ 1401355 w 1730767"/>
              <a:gd name="connsiteY4" fmla="*/ 1906073 h 1909596"/>
              <a:gd name="connsiteX5" fmla="*/ 2576 w 1730767"/>
              <a:gd name="connsiteY5" fmla="*/ 1909596 h 1909596"/>
              <a:gd name="connsiteX6" fmla="*/ 0 w 1730767"/>
              <a:gd name="connsiteY6" fmla="*/ 308113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579897 h 1909596"/>
              <a:gd name="connsiteX4" fmla="*/ 1401355 w 1730767"/>
              <a:gd name="connsiteY4" fmla="*/ 1906073 h 1909596"/>
              <a:gd name="connsiteX5" fmla="*/ 2576 w 1730767"/>
              <a:gd name="connsiteY5" fmla="*/ 1909596 h 1909596"/>
              <a:gd name="connsiteX6" fmla="*/ 0 w 1730767"/>
              <a:gd name="connsiteY6" fmla="*/ 308113 h 190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0767" h="1909596">
                <a:moveTo>
                  <a:pt x="0" y="308113"/>
                </a:moveTo>
                <a:lnTo>
                  <a:pt x="304075" y="0"/>
                </a:lnTo>
                <a:lnTo>
                  <a:pt x="1730767" y="1596"/>
                </a:lnTo>
                <a:lnTo>
                  <a:pt x="1730767" y="1579897"/>
                </a:lnTo>
                <a:lnTo>
                  <a:pt x="1401355" y="1906073"/>
                </a:lnTo>
                <a:lnTo>
                  <a:pt x="2576" y="1909596"/>
                </a:lnTo>
                <a:cubicBezTo>
                  <a:pt x="1717" y="1375768"/>
                  <a:pt x="859" y="841941"/>
                  <a:pt x="0" y="308113"/>
                </a:cubicBezTo>
                <a:close/>
              </a:path>
            </a:pathLst>
          </a:custGeom>
          <a:solidFill>
            <a:schemeClr val="bg1">
              <a:lumMod val="95000"/>
            </a:schemeClr>
          </a:solidFill>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Rectangle 5"/>
          <p:cNvSpPr/>
          <p:nvPr userDrawn="1"/>
        </p:nvSpPr>
        <p:spPr>
          <a:xfrm>
            <a:off x="2582135" y="1599886"/>
            <a:ext cx="1944000" cy="219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 name="Picture Placeholder 2"/>
          <p:cNvSpPr>
            <a:spLocks noGrp="1"/>
          </p:cNvSpPr>
          <p:nvPr>
            <p:ph type="pic" idx="12" hasCustomPrompt="1"/>
          </p:nvPr>
        </p:nvSpPr>
        <p:spPr>
          <a:xfrm>
            <a:off x="2687893" y="1742290"/>
            <a:ext cx="1730767" cy="1909596"/>
          </a:xfrm>
          <a:custGeom>
            <a:avLst/>
            <a:gdLst>
              <a:gd name="connsiteX0" fmla="*/ 0 w 1728191"/>
              <a:gd name="connsiteY0" fmla="*/ 0 h 1908000"/>
              <a:gd name="connsiteX1" fmla="*/ 1728191 w 1728191"/>
              <a:gd name="connsiteY1" fmla="*/ 0 h 1908000"/>
              <a:gd name="connsiteX2" fmla="*/ 1728191 w 1728191"/>
              <a:gd name="connsiteY2" fmla="*/ 1908000 h 1908000"/>
              <a:gd name="connsiteX3" fmla="*/ 0 w 1728191"/>
              <a:gd name="connsiteY3" fmla="*/ 1908000 h 1908000"/>
              <a:gd name="connsiteX4" fmla="*/ 0 w 1728191"/>
              <a:gd name="connsiteY4" fmla="*/ 0 h 1908000"/>
              <a:gd name="connsiteX0" fmla="*/ 0 w 1728191"/>
              <a:gd name="connsiteY0" fmla="*/ 1596 h 1909596"/>
              <a:gd name="connsiteX1" fmla="*/ 301499 w 1728191"/>
              <a:gd name="connsiteY1" fmla="*/ 0 h 1909596"/>
              <a:gd name="connsiteX2" fmla="*/ 1728191 w 1728191"/>
              <a:gd name="connsiteY2" fmla="*/ 1596 h 1909596"/>
              <a:gd name="connsiteX3" fmla="*/ 1728191 w 1728191"/>
              <a:gd name="connsiteY3" fmla="*/ 1909596 h 1909596"/>
              <a:gd name="connsiteX4" fmla="*/ 0 w 1728191"/>
              <a:gd name="connsiteY4" fmla="*/ 1909596 h 1909596"/>
              <a:gd name="connsiteX5" fmla="*/ 0 w 1728191"/>
              <a:gd name="connsiteY5" fmla="*/ 1596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909596 h 1909596"/>
              <a:gd name="connsiteX4" fmla="*/ 2576 w 1730767"/>
              <a:gd name="connsiteY4" fmla="*/ 1909596 h 1909596"/>
              <a:gd name="connsiteX5" fmla="*/ 0 w 1730767"/>
              <a:gd name="connsiteY5" fmla="*/ 308113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909596 h 1909596"/>
              <a:gd name="connsiteX4" fmla="*/ 1401355 w 1730767"/>
              <a:gd name="connsiteY4" fmla="*/ 1906073 h 1909596"/>
              <a:gd name="connsiteX5" fmla="*/ 2576 w 1730767"/>
              <a:gd name="connsiteY5" fmla="*/ 1909596 h 1909596"/>
              <a:gd name="connsiteX6" fmla="*/ 0 w 1730767"/>
              <a:gd name="connsiteY6" fmla="*/ 308113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579897 h 1909596"/>
              <a:gd name="connsiteX4" fmla="*/ 1401355 w 1730767"/>
              <a:gd name="connsiteY4" fmla="*/ 1906073 h 1909596"/>
              <a:gd name="connsiteX5" fmla="*/ 2576 w 1730767"/>
              <a:gd name="connsiteY5" fmla="*/ 1909596 h 1909596"/>
              <a:gd name="connsiteX6" fmla="*/ 0 w 1730767"/>
              <a:gd name="connsiteY6" fmla="*/ 308113 h 190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0767" h="1909596">
                <a:moveTo>
                  <a:pt x="0" y="308113"/>
                </a:moveTo>
                <a:lnTo>
                  <a:pt x="304075" y="0"/>
                </a:lnTo>
                <a:lnTo>
                  <a:pt x="1730767" y="1596"/>
                </a:lnTo>
                <a:lnTo>
                  <a:pt x="1730767" y="1579897"/>
                </a:lnTo>
                <a:lnTo>
                  <a:pt x="1401355" y="1906073"/>
                </a:lnTo>
                <a:lnTo>
                  <a:pt x="2576" y="1909596"/>
                </a:lnTo>
                <a:cubicBezTo>
                  <a:pt x="1717" y="1375768"/>
                  <a:pt x="859" y="841941"/>
                  <a:pt x="0" y="308113"/>
                </a:cubicBezTo>
                <a:close/>
              </a:path>
            </a:pathLst>
          </a:custGeom>
          <a:solidFill>
            <a:schemeClr val="bg1">
              <a:lumMod val="95000"/>
            </a:schemeClr>
          </a:solidFill>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Rectangle 7"/>
          <p:cNvSpPr/>
          <p:nvPr userDrawn="1"/>
        </p:nvSpPr>
        <p:spPr>
          <a:xfrm>
            <a:off x="4612085" y="1599886"/>
            <a:ext cx="1944000" cy="219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Picture Placeholder 2"/>
          <p:cNvSpPr>
            <a:spLocks noGrp="1"/>
          </p:cNvSpPr>
          <p:nvPr>
            <p:ph type="pic" idx="13" hasCustomPrompt="1"/>
          </p:nvPr>
        </p:nvSpPr>
        <p:spPr>
          <a:xfrm>
            <a:off x="4718272" y="1742290"/>
            <a:ext cx="1730767" cy="1909596"/>
          </a:xfrm>
          <a:custGeom>
            <a:avLst/>
            <a:gdLst>
              <a:gd name="connsiteX0" fmla="*/ 0 w 1728191"/>
              <a:gd name="connsiteY0" fmla="*/ 0 h 1908000"/>
              <a:gd name="connsiteX1" fmla="*/ 1728191 w 1728191"/>
              <a:gd name="connsiteY1" fmla="*/ 0 h 1908000"/>
              <a:gd name="connsiteX2" fmla="*/ 1728191 w 1728191"/>
              <a:gd name="connsiteY2" fmla="*/ 1908000 h 1908000"/>
              <a:gd name="connsiteX3" fmla="*/ 0 w 1728191"/>
              <a:gd name="connsiteY3" fmla="*/ 1908000 h 1908000"/>
              <a:gd name="connsiteX4" fmla="*/ 0 w 1728191"/>
              <a:gd name="connsiteY4" fmla="*/ 0 h 1908000"/>
              <a:gd name="connsiteX0" fmla="*/ 0 w 1728191"/>
              <a:gd name="connsiteY0" fmla="*/ 1596 h 1909596"/>
              <a:gd name="connsiteX1" fmla="*/ 301499 w 1728191"/>
              <a:gd name="connsiteY1" fmla="*/ 0 h 1909596"/>
              <a:gd name="connsiteX2" fmla="*/ 1728191 w 1728191"/>
              <a:gd name="connsiteY2" fmla="*/ 1596 h 1909596"/>
              <a:gd name="connsiteX3" fmla="*/ 1728191 w 1728191"/>
              <a:gd name="connsiteY3" fmla="*/ 1909596 h 1909596"/>
              <a:gd name="connsiteX4" fmla="*/ 0 w 1728191"/>
              <a:gd name="connsiteY4" fmla="*/ 1909596 h 1909596"/>
              <a:gd name="connsiteX5" fmla="*/ 0 w 1728191"/>
              <a:gd name="connsiteY5" fmla="*/ 1596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909596 h 1909596"/>
              <a:gd name="connsiteX4" fmla="*/ 2576 w 1730767"/>
              <a:gd name="connsiteY4" fmla="*/ 1909596 h 1909596"/>
              <a:gd name="connsiteX5" fmla="*/ 0 w 1730767"/>
              <a:gd name="connsiteY5" fmla="*/ 308113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909596 h 1909596"/>
              <a:gd name="connsiteX4" fmla="*/ 1401355 w 1730767"/>
              <a:gd name="connsiteY4" fmla="*/ 1906073 h 1909596"/>
              <a:gd name="connsiteX5" fmla="*/ 2576 w 1730767"/>
              <a:gd name="connsiteY5" fmla="*/ 1909596 h 1909596"/>
              <a:gd name="connsiteX6" fmla="*/ 0 w 1730767"/>
              <a:gd name="connsiteY6" fmla="*/ 308113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579897 h 1909596"/>
              <a:gd name="connsiteX4" fmla="*/ 1401355 w 1730767"/>
              <a:gd name="connsiteY4" fmla="*/ 1906073 h 1909596"/>
              <a:gd name="connsiteX5" fmla="*/ 2576 w 1730767"/>
              <a:gd name="connsiteY5" fmla="*/ 1909596 h 1909596"/>
              <a:gd name="connsiteX6" fmla="*/ 0 w 1730767"/>
              <a:gd name="connsiteY6" fmla="*/ 308113 h 190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0767" h="1909596">
                <a:moveTo>
                  <a:pt x="0" y="308113"/>
                </a:moveTo>
                <a:lnTo>
                  <a:pt x="304075" y="0"/>
                </a:lnTo>
                <a:lnTo>
                  <a:pt x="1730767" y="1596"/>
                </a:lnTo>
                <a:lnTo>
                  <a:pt x="1730767" y="1579897"/>
                </a:lnTo>
                <a:lnTo>
                  <a:pt x="1401355" y="1906073"/>
                </a:lnTo>
                <a:lnTo>
                  <a:pt x="2576" y="1909596"/>
                </a:lnTo>
                <a:cubicBezTo>
                  <a:pt x="1717" y="1375768"/>
                  <a:pt x="859" y="841941"/>
                  <a:pt x="0" y="308113"/>
                </a:cubicBezTo>
                <a:close/>
              </a:path>
            </a:pathLst>
          </a:custGeom>
          <a:solidFill>
            <a:schemeClr val="bg1">
              <a:lumMod val="95000"/>
            </a:schemeClr>
          </a:solidFill>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Rectangle 11"/>
          <p:cNvSpPr/>
          <p:nvPr userDrawn="1"/>
        </p:nvSpPr>
        <p:spPr>
          <a:xfrm>
            <a:off x="6642034" y="1599886"/>
            <a:ext cx="1944000" cy="219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 name="Picture Placeholder 2"/>
          <p:cNvSpPr>
            <a:spLocks noGrp="1"/>
          </p:cNvSpPr>
          <p:nvPr>
            <p:ph type="pic" idx="14" hasCustomPrompt="1"/>
          </p:nvPr>
        </p:nvSpPr>
        <p:spPr>
          <a:xfrm>
            <a:off x="6748651" y="1742290"/>
            <a:ext cx="1730767" cy="1909596"/>
          </a:xfrm>
          <a:custGeom>
            <a:avLst/>
            <a:gdLst>
              <a:gd name="connsiteX0" fmla="*/ 0 w 1728191"/>
              <a:gd name="connsiteY0" fmla="*/ 0 h 1908000"/>
              <a:gd name="connsiteX1" fmla="*/ 1728191 w 1728191"/>
              <a:gd name="connsiteY1" fmla="*/ 0 h 1908000"/>
              <a:gd name="connsiteX2" fmla="*/ 1728191 w 1728191"/>
              <a:gd name="connsiteY2" fmla="*/ 1908000 h 1908000"/>
              <a:gd name="connsiteX3" fmla="*/ 0 w 1728191"/>
              <a:gd name="connsiteY3" fmla="*/ 1908000 h 1908000"/>
              <a:gd name="connsiteX4" fmla="*/ 0 w 1728191"/>
              <a:gd name="connsiteY4" fmla="*/ 0 h 1908000"/>
              <a:gd name="connsiteX0" fmla="*/ 0 w 1728191"/>
              <a:gd name="connsiteY0" fmla="*/ 1596 h 1909596"/>
              <a:gd name="connsiteX1" fmla="*/ 301499 w 1728191"/>
              <a:gd name="connsiteY1" fmla="*/ 0 h 1909596"/>
              <a:gd name="connsiteX2" fmla="*/ 1728191 w 1728191"/>
              <a:gd name="connsiteY2" fmla="*/ 1596 h 1909596"/>
              <a:gd name="connsiteX3" fmla="*/ 1728191 w 1728191"/>
              <a:gd name="connsiteY3" fmla="*/ 1909596 h 1909596"/>
              <a:gd name="connsiteX4" fmla="*/ 0 w 1728191"/>
              <a:gd name="connsiteY4" fmla="*/ 1909596 h 1909596"/>
              <a:gd name="connsiteX5" fmla="*/ 0 w 1728191"/>
              <a:gd name="connsiteY5" fmla="*/ 1596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909596 h 1909596"/>
              <a:gd name="connsiteX4" fmla="*/ 2576 w 1730767"/>
              <a:gd name="connsiteY4" fmla="*/ 1909596 h 1909596"/>
              <a:gd name="connsiteX5" fmla="*/ 0 w 1730767"/>
              <a:gd name="connsiteY5" fmla="*/ 308113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909596 h 1909596"/>
              <a:gd name="connsiteX4" fmla="*/ 1401355 w 1730767"/>
              <a:gd name="connsiteY4" fmla="*/ 1906073 h 1909596"/>
              <a:gd name="connsiteX5" fmla="*/ 2576 w 1730767"/>
              <a:gd name="connsiteY5" fmla="*/ 1909596 h 1909596"/>
              <a:gd name="connsiteX6" fmla="*/ 0 w 1730767"/>
              <a:gd name="connsiteY6" fmla="*/ 308113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579897 h 1909596"/>
              <a:gd name="connsiteX4" fmla="*/ 1401355 w 1730767"/>
              <a:gd name="connsiteY4" fmla="*/ 1906073 h 1909596"/>
              <a:gd name="connsiteX5" fmla="*/ 2576 w 1730767"/>
              <a:gd name="connsiteY5" fmla="*/ 1909596 h 1909596"/>
              <a:gd name="connsiteX6" fmla="*/ 0 w 1730767"/>
              <a:gd name="connsiteY6" fmla="*/ 308113 h 190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0767" h="1909596">
                <a:moveTo>
                  <a:pt x="0" y="308113"/>
                </a:moveTo>
                <a:lnTo>
                  <a:pt x="304075" y="0"/>
                </a:lnTo>
                <a:lnTo>
                  <a:pt x="1730767" y="1596"/>
                </a:lnTo>
                <a:lnTo>
                  <a:pt x="1730767" y="1579897"/>
                </a:lnTo>
                <a:lnTo>
                  <a:pt x="1401355" y="1906073"/>
                </a:lnTo>
                <a:lnTo>
                  <a:pt x="2576" y="1909596"/>
                </a:lnTo>
                <a:cubicBezTo>
                  <a:pt x="1717" y="1375768"/>
                  <a:pt x="859" y="841941"/>
                  <a:pt x="0" y="308113"/>
                </a:cubicBezTo>
                <a:close/>
              </a:path>
            </a:pathLst>
          </a:custGeom>
          <a:solidFill>
            <a:schemeClr val="bg1">
              <a:lumMod val="95000"/>
            </a:schemeClr>
          </a:solidFill>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 xmlns:p14="http://schemas.microsoft.com/office/powerpoint/2010/main" val="1211245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a:xfrm>
            <a:off x="2843808" y="0"/>
            <a:ext cx="3456384" cy="51435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icture Placeholder 2"/>
          <p:cNvSpPr>
            <a:spLocks noGrp="1"/>
          </p:cNvSpPr>
          <p:nvPr>
            <p:ph type="pic" idx="12" hasCustomPrompt="1"/>
          </p:nvPr>
        </p:nvSpPr>
        <p:spPr>
          <a:xfrm>
            <a:off x="3616302" y="1169208"/>
            <a:ext cx="1915817" cy="2986718"/>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자유형: 도형 9">
            <a:extLst>
              <a:ext uri="{FF2B5EF4-FFF2-40B4-BE49-F238E27FC236}">
                <a16:creationId xmlns="" xmlns:a16="http://schemas.microsoft.com/office/drawing/2014/main" id="{D9B7425D-12B5-4BD3-AFE0-E211BEC2925B}"/>
              </a:ext>
            </a:extLst>
          </p:cNvPr>
          <p:cNvSpPr/>
          <p:nvPr userDrawn="1"/>
        </p:nvSpPr>
        <p:spPr>
          <a:xfrm>
            <a:off x="3449684" y="771550"/>
            <a:ext cx="2244633" cy="4032448"/>
          </a:xfrm>
          <a:custGeom>
            <a:avLst/>
            <a:gdLst>
              <a:gd name="connsiteX0" fmla="*/ 1074311 w 2244633"/>
              <a:gd name="connsiteY0" fmla="*/ 3650043 h 4032448"/>
              <a:gd name="connsiteX1" fmla="*/ 1170321 w 2244633"/>
              <a:gd name="connsiteY1" fmla="*/ 3650043 h 4032448"/>
              <a:gd name="connsiteX2" fmla="*/ 1194324 w 2244633"/>
              <a:gd name="connsiteY2" fmla="*/ 3674046 h 4032448"/>
              <a:gd name="connsiteX3" fmla="*/ 1194324 w 2244633"/>
              <a:gd name="connsiteY3" fmla="*/ 3770056 h 4032448"/>
              <a:gd name="connsiteX4" fmla="*/ 1170321 w 2244633"/>
              <a:gd name="connsiteY4" fmla="*/ 3794059 h 4032448"/>
              <a:gd name="connsiteX5" fmla="*/ 1074311 w 2244633"/>
              <a:gd name="connsiteY5" fmla="*/ 3794059 h 4032448"/>
              <a:gd name="connsiteX6" fmla="*/ 1050308 w 2244633"/>
              <a:gd name="connsiteY6" fmla="*/ 3770056 h 4032448"/>
              <a:gd name="connsiteX7" fmla="*/ 1050308 w 2244633"/>
              <a:gd name="connsiteY7" fmla="*/ 3674046 h 4032448"/>
              <a:gd name="connsiteX8" fmla="*/ 1074311 w 2244633"/>
              <a:gd name="connsiteY8" fmla="*/ 3650043 h 4032448"/>
              <a:gd name="connsiteX9" fmla="*/ 1122317 w 2244633"/>
              <a:gd name="connsiteY9" fmla="*/ 3550171 h 4032448"/>
              <a:gd name="connsiteX10" fmla="*/ 960590 w 2244633"/>
              <a:gd name="connsiteY10" fmla="*/ 3718057 h 4032448"/>
              <a:gd name="connsiteX11" fmla="*/ 1122317 w 2244633"/>
              <a:gd name="connsiteY11" fmla="*/ 3885942 h 4032448"/>
              <a:gd name="connsiteX12" fmla="*/ 1284043 w 2244633"/>
              <a:gd name="connsiteY12" fmla="*/ 3718057 h 4032448"/>
              <a:gd name="connsiteX13" fmla="*/ 1122317 w 2244633"/>
              <a:gd name="connsiteY13" fmla="*/ 3550171 h 4032448"/>
              <a:gd name="connsiteX14" fmla="*/ 172664 w 2244633"/>
              <a:gd name="connsiteY14" fmla="*/ 402120 h 4032448"/>
              <a:gd name="connsiteX15" fmla="*/ 172664 w 2244633"/>
              <a:gd name="connsiteY15" fmla="*/ 3359577 h 4032448"/>
              <a:gd name="connsiteX16" fmla="*/ 2071969 w 2244633"/>
              <a:gd name="connsiteY16" fmla="*/ 3359577 h 4032448"/>
              <a:gd name="connsiteX17" fmla="*/ 2071969 w 2244633"/>
              <a:gd name="connsiteY17" fmla="*/ 402120 h 4032448"/>
              <a:gd name="connsiteX18" fmla="*/ 863349 w 2244633"/>
              <a:gd name="connsiteY18" fmla="*/ 133260 h 4032448"/>
              <a:gd name="connsiteX19" fmla="*/ 798608 w 2244633"/>
              <a:gd name="connsiteY19" fmla="*/ 200468 h 4032448"/>
              <a:gd name="connsiteX20" fmla="*/ 863349 w 2244633"/>
              <a:gd name="connsiteY20" fmla="*/ 267675 h 4032448"/>
              <a:gd name="connsiteX21" fmla="*/ 1381284 w 2244633"/>
              <a:gd name="connsiteY21" fmla="*/ 267675 h 4032448"/>
              <a:gd name="connsiteX22" fmla="*/ 1446026 w 2244633"/>
              <a:gd name="connsiteY22" fmla="*/ 200468 h 4032448"/>
              <a:gd name="connsiteX23" fmla="*/ 1381284 w 2244633"/>
              <a:gd name="connsiteY23" fmla="*/ 133260 h 4032448"/>
              <a:gd name="connsiteX24" fmla="*/ 631322 w 2244633"/>
              <a:gd name="connsiteY24" fmla="*/ 126821 h 4032448"/>
              <a:gd name="connsiteX25" fmla="*/ 559314 w 2244633"/>
              <a:gd name="connsiteY25" fmla="*/ 198829 h 4032448"/>
              <a:gd name="connsiteX26" fmla="*/ 631322 w 2244633"/>
              <a:gd name="connsiteY26" fmla="*/ 270837 h 4032448"/>
              <a:gd name="connsiteX27" fmla="*/ 703330 w 2244633"/>
              <a:gd name="connsiteY27" fmla="*/ 198829 h 4032448"/>
              <a:gd name="connsiteX28" fmla="*/ 631322 w 2244633"/>
              <a:gd name="connsiteY28" fmla="*/ 126821 h 4032448"/>
              <a:gd name="connsiteX29" fmla="*/ 374113 w 2244633"/>
              <a:gd name="connsiteY29" fmla="*/ 0 h 4032448"/>
              <a:gd name="connsiteX30" fmla="*/ 1870520 w 2244633"/>
              <a:gd name="connsiteY30" fmla="*/ 0 h 4032448"/>
              <a:gd name="connsiteX31" fmla="*/ 2244633 w 2244633"/>
              <a:gd name="connsiteY31" fmla="*/ 388361 h 4032448"/>
              <a:gd name="connsiteX32" fmla="*/ 2244633 w 2244633"/>
              <a:gd name="connsiteY32" fmla="*/ 3644087 h 4032448"/>
              <a:gd name="connsiteX33" fmla="*/ 1870520 w 2244633"/>
              <a:gd name="connsiteY33" fmla="*/ 4032448 h 4032448"/>
              <a:gd name="connsiteX34" fmla="*/ 374113 w 2244633"/>
              <a:gd name="connsiteY34" fmla="*/ 4032448 h 4032448"/>
              <a:gd name="connsiteX35" fmla="*/ 0 w 2244633"/>
              <a:gd name="connsiteY35" fmla="*/ 3644087 h 4032448"/>
              <a:gd name="connsiteX36" fmla="*/ 0 w 2244633"/>
              <a:gd name="connsiteY36" fmla="*/ 388361 h 4032448"/>
              <a:gd name="connsiteX37" fmla="*/ 374113 w 2244633"/>
              <a:gd name="connsiteY37" fmla="*/ 0 h 4032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44633" h="4032448">
                <a:moveTo>
                  <a:pt x="1074311" y="3650043"/>
                </a:moveTo>
                <a:lnTo>
                  <a:pt x="1170321" y="3650043"/>
                </a:lnTo>
                <a:cubicBezTo>
                  <a:pt x="1183577" y="3650043"/>
                  <a:pt x="1194324" y="3660790"/>
                  <a:pt x="1194324" y="3674046"/>
                </a:cubicBezTo>
                <a:lnTo>
                  <a:pt x="1194324" y="3770056"/>
                </a:lnTo>
                <a:cubicBezTo>
                  <a:pt x="1194324" y="3783312"/>
                  <a:pt x="1183577" y="3794059"/>
                  <a:pt x="1170321" y="3794059"/>
                </a:cubicBezTo>
                <a:lnTo>
                  <a:pt x="1074311" y="3794059"/>
                </a:lnTo>
                <a:cubicBezTo>
                  <a:pt x="1061055" y="3794059"/>
                  <a:pt x="1050308" y="3783312"/>
                  <a:pt x="1050308" y="3770056"/>
                </a:cubicBezTo>
                <a:lnTo>
                  <a:pt x="1050308" y="3674046"/>
                </a:lnTo>
                <a:cubicBezTo>
                  <a:pt x="1050308" y="3660790"/>
                  <a:pt x="1061055" y="3650043"/>
                  <a:pt x="1074311" y="3650043"/>
                </a:cubicBezTo>
                <a:close/>
                <a:moveTo>
                  <a:pt x="1122317" y="3550171"/>
                </a:moveTo>
                <a:cubicBezTo>
                  <a:pt x="1032998" y="3550171"/>
                  <a:pt x="960590" y="3625336"/>
                  <a:pt x="960590" y="3718057"/>
                </a:cubicBezTo>
                <a:cubicBezTo>
                  <a:pt x="960590" y="3810777"/>
                  <a:pt x="1032998" y="3885942"/>
                  <a:pt x="1122317" y="3885942"/>
                </a:cubicBezTo>
                <a:cubicBezTo>
                  <a:pt x="1211635" y="3885942"/>
                  <a:pt x="1284043" y="3810777"/>
                  <a:pt x="1284043" y="3718057"/>
                </a:cubicBezTo>
                <a:cubicBezTo>
                  <a:pt x="1284043" y="3625336"/>
                  <a:pt x="1211635" y="3550171"/>
                  <a:pt x="1122317" y="3550171"/>
                </a:cubicBezTo>
                <a:close/>
                <a:moveTo>
                  <a:pt x="172664" y="402120"/>
                </a:moveTo>
                <a:lnTo>
                  <a:pt x="172664" y="3359577"/>
                </a:lnTo>
                <a:lnTo>
                  <a:pt x="2071969" y="3359577"/>
                </a:lnTo>
                <a:lnTo>
                  <a:pt x="2071969" y="402120"/>
                </a:lnTo>
                <a:close/>
                <a:moveTo>
                  <a:pt x="863349" y="133260"/>
                </a:moveTo>
                <a:cubicBezTo>
                  <a:pt x="827594" y="133260"/>
                  <a:pt x="798608" y="163350"/>
                  <a:pt x="798608" y="200468"/>
                </a:cubicBezTo>
                <a:cubicBezTo>
                  <a:pt x="798608" y="237585"/>
                  <a:pt x="827594" y="267675"/>
                  <a:pt x="863349" y="267675"/>
                </a:cubicBezTo>
                <a:lnTo>
                  <a:pt x="1381284" y="267675"/>
                </a:lnTo>
                <a:cubicBezTo>
                  <a:pt x="1417040" y="267675"/>
                  <a:pt x="1446026" y="237585"/>
                  <a:pt x="1446026" y="200468"/>
                </a:cubicBezTo>
                <a:cubicBezTo>
                  <a:pt x="1446026" y="163350"/>
                  <a:pt x="1417040" y="133260"/>
                  <a:pt x="1381284" y="133260"/>
                </a:cubicBezTo>
                <a:close/>
                <a:moveTo>
                  <a:pt x="631322" y="126821"/>
                </a:moveTo>
                <a:cubicBezTo>
                  <a:pt x="591553" y="126821"/>
                  <a:pt x="559314" y="159060"/>
                  <a:pt x="559314" y="198829"/>
                </a:cubicBezTo>
                <a:cubicBezTo>
                  <a:pt x="559314" y="238598"/>
                  <a:pt x="591553" y="270837"/>
                  <a:pt x="631322" y="270837"/>
                </a:cubicBezTo>
                <a:cubicBezTo>
                  <a:pt x="671091" y="270837"/>
                  <a:pt x="703330" y="238598"/>
                  <a:pt x="703330" y="198829"/>
                </a:cubicBezTo>
                <a:cubicBezTo>
                  <a:pt x="703330" y="159060"/>
                  <a:pt x="671091" y="126821"/>
                  <a:pt x="631322" y="126821"/>
                </a:cubicBezTo>
                <a:close/>
                <a:moveTo>
                  <a:pt x="374113" y="0"/>
                </a:moveTo>
                <a:lnTo>
                  <a:pt x="1870520" y="0"/>
                </a:lnTo>
                <a:cubicBezTo>
                  <a:pt x="2077136" y="0"/>
                  <a:pt x="2244633" y="173876"/>
                  <a:pt x="2244633" y="388361"/>
                </a:cubicBezTo>
                <a:lnTo>
                  <a:pt x="2244633" y="3644087"/>
                </a:lnTo>
                <a:cubicBezTo>
                  <a:pt x="2244633" y="3858572"/>
                  <a:pt x="2077136" y="4032448"/>
                  <a:pt x="1870520" y="4032448"/>
                </a:cubicBezTo>
                <a:lnTo>
                  <a:pt x="374113" y="4032448"/>
                </a:lnTo>
                <a:cubicBezTo>
                  <a:pt x="167497" y="4032448"/>
                  <a:pt x="0" y="3858572"/>
                  <a:pt x="0" y="3644087"/>
                </a:cubicBezTo>
                <a:lnTo>
                  <a:pt x="0" y="388361"/>
                </a:lnTo>
                <a:cubicBezTo>
                  <a:pt x="0" y="173876"/>
                  <a:pt x="167497" y="0"/>
                  <a:pt x="3741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 xmlns:p14="http://schemas.microsoft.com/office/powerpoint/2010/main" val="1615967038"/>
      </p:ext>
    </p:extLst>
  </p:cSld>
  <p:clrMapOvr>
    <a:masterClrMapping/>
  </p:clrMapOvr>
  <p:extLst>
    <p:ext uri="{DCECCB84-F9BA-43D5-87BE-67443E8EF086}">
      <p15:sldGuideLst xmlns=""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9144000" cy="3096344"/>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933500" y="1491630"/>
            <a:ext cx="2644455" cy="199175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 xmlns:p14="http://schemas.microsoft.com/office/powerpoint/2010/main" val="1836139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045692"/>
            <a:ext cx="9153525" cy="2097807"/>
          </a:xfrm>
          <a:custGeom>
            <a:avLst/>
            <a:gdLst>
              <a:gd name="connsiteX0" fmla="*/ 0 w 9144000"/>
              <a:gd name="connsiteY0" fmla="*/ 0 h 1059582"/>
              <a:gd name="connsiteX1" fmla="*/ 9144000 w 9144000"/>
              <a:gd name="connsiteY1" fmla="*/ 0 h 1059582"/>
              <a:gd name="connsiteX2" fmla="*/ 9144000 w 9144000"/>
              <a:gd name="connsiteY2" fmla="*/ 1059582 h 1059582"/>
              <a:gd name="connsiteX3" fmla="*/ 0 w 9144000"/>
              <a:gd name="connsiteY3" fmla="*/ 1059582 h 1059582"/>
              <a:gd name="connsiteX4" fmla="*/ 0 w 9144000"/>
              <a:gd name="connsiteY4" fmla="*/ 0 h 1059582"/>
              <a:gd name="connsiteX0" fmla="*/ 0 w 9153525"/>
              <a:gd name="connsiteY0" fmla="*/ 1038225 h 2097807"/>
              <a:gd name="connsiteX1" fmla="*/ 9153525 w 9153525"/>
              <a:gd name="connsiteY1" fmla="*/ 0 h 2097807"/>
              <a:gd name="connsiteX2" fmla="*/ 9144000 w 9153525"/>
              <a:gd name="connsiteY2" fmla="*/ 2097807 h 2097807"/>
              <a:gd name="connsiteX3" fmla="*/ 0 w 9153525"/>
              <a:gd name="connsiteY3" fmla="*/ 2097807 h 2097807"/>
              <a:gd name="connsiteX4" fmla="*/ 0 w 9153525"/>
              <a:gd name="connsiteY4" fmla="*/ 1038225 h 2097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3525" h="2097807">
                <a:moveTo>
                  <a:pt x="0" y="1038225"/>
                </a:moveTo>
                <a:lnTo>
                  <a:pt x="9153525" y="0"/>
                </a:lnTo>
                <a:lnTo>
                  <a:pt x="9144000" y="2097807"/>
                </a:lnTo>
                <a:lnTo>
                  <a:pt x="0" y="2097807"/>
                </a:lnTo>
                <a:lnTo>
                  <a:pt x="0" y="10382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5" name="Picture 2" descr="D:\KBM-정애\014-Fullppt\PNG이미지\모니터.png"/>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611560" y="1214344"/>
            <a:ext cx="3816424" cy="3661662"/>
          </a:xfrm>
          <a:prstGeom prst="rect">
            <a:avLst/>
          </a:prstGeom>
          <a:noFill/>
          <a:extLst>
            <a:ext uri="{909E8E84-426E-40DD-AFC4-6F175D3DCCD1}">
              <a14:hiddenFill xmlns=""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771160" y="1374774"/>
            <a:ext cx="3455535" cy="2323794"/>
          </a:xfrm>
          <a:prstGeom prst="rect">
            <a:avLst/>
          </a:prstGeom>
          <a:solidFill>
            <a:schemeClr val="bg1">
              <a:lumMod val="95000"/>
            </a:schemeClr>
          </a:solidFill>
        </p:spPr>
        <p:txBody>
          <a:bodyPr anchor="ctr"/>
          <a:lstStyle>
            <a:lvl1pPr marL="0" indent="0" algn="ctr">
              <a:buNone/>
              <a:defRPr sz="1200" strike="noStrike"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 xmlns:p14="http://schemas.microsoft.com/office/powerpoint/2010/main" val="762941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4" name="Picture Placeholder 2"/>
          <p:cNvSpPr>
            <a:spLocks noGrp="1"/>
          </p:cNvSpPr>
          <p:nvPr>
            <p:ph type="pic" idx="13" hasCustomPrompt="1"/>
          </p:nvPr>
        </p:nvSpPr>
        <p:spPr>
          <a:xfrm>
            <a:off x="439426" y="3075998"/>
            <a:ext cx="1800000"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4" hasCustomPrompt="1"/>
          </p:nvPr>
        </p:nvSpPr>
        <p:spPr>
          <a:xfrm>
            <a:off x="2235891" y="3075998"/>
            <a:ext cx="2862064"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6890886" y="3075998"/>
            <a:ext cx="1800000"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5094420" y="3075998"/>
            <a:ext cx="1800000"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439426" y="1275606"/>
            <a:ext cx="1800000"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8" hasCustomPrompt="1"/>
          </p:nvPr>
        </p:nvSpPr>
        <p:spPr>
          <a:xfrm>
            <a:off x="6890886" y="1275606"/>
            <a:ext cx="1800000"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 xmlns:p14="http://schemas.microsoft.com/office/powerpoint/2010/main" val="1153590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1" r:id="rId3"/>
    <p:sldLayoutId id="2147483660" r:id="rId4"/>
    <p:sldLayoutId id="2147483673" r:id="rId5"/>
    <p:sldLayoutId id="2147483655" r:id="rId6"/>
    <p:sldLayoutId id="2147483665" r:id="rId7"/>
    <p:sldLayoutId id="2147483666" r:id="rId8"/>
    <p:sldLayoutId id="2147483667" r:id="rId9"/>
    <p:sldLayoutId id="2147483674" r:id="rId10"/>
    <p:sldLayoutId id="2147483669" r:id="rId11"/>
    <p:sldLayoutId id="2147483662" r:id="rId12"/>
    <p:sldLayoutId id="2147483672" r:id="rId13"/>
    <p:sldLayoutId id="2147483664" r:id="rId14"/>
    <p:sldLayoutId id="2147483671"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linkedin.com/in/ankesh-raj-17a139107/" TargetMode="Externa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10.xml"/><Relationship Id="rId5" Type="http://schemas.openxmlformats.org/officeDocument/2006/relationships/image" Target="../media/image18.jpeg"/><Relationship Id="rId4" Type="http://schemas.openxmlformats.org/officeDocument/2006/relationships/image" Target="../media/image1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347864" y="1779662"/>
            <a:ext cx="5796136" cy="875593"/>
          </a:xfrm>
        </p:spPr>
        <p:txBody>
          <a:bodyPr/>
          <a:lstStyle/>
          <a:p>
            <a:pPr lvl="0"/>
            <a:r>
              <a:rPr lang="en-US" altLang="ko-KR" sz="2800" b="1" dirty="0" smtClean="0">
                <a:ea typeface="맑은 고딕" pitchFamily="50" charset="-127"/>
              </a:rPr>
              <a:t>Infrared Vision for Poultry Farms</a:t>
            </a:r>
            <a:endParaRPr lang="en-US" sz="2800" b="1" dirty="0"/>
          </a:p>
        </p:txBody>
      </p:sp>
      <p:sp>
        <p:nvSpPr>
          <p:cNvPr id="3" name="Text Placeholder 2"/>
          <p:cNvSpPr>
            <a:spLocks noGrp="1"/>
          </p:cNvSpPr>
          <p:nvPr>
            <p:ph type="body" sz="quarter" idx="11"/>
          </p:nvPr>
        </p:nvSpPr>
        <p:spPr>
          <a:xfrm>
            <a:off x="3960440" y="2655254"/>
            <a:ext cx="5183560" cy="492559"/>
          </a:xfrm>
        </p:spPr>
        <p:txBody>
          <a:bodyPr/>
          <a:lstStyle/>
          <a:p>
            <a:pPr>
              <a:spcBef>
                <a:spcPts val="0"/>
              </a:spcBef>
              <a:defRPr/>
            </a:pPr>
            <a:r>
              <a:rPr lang="en-US" altLang="ko-KR" b="1" dirty="0" smtClean="0"/>
              <a:t>By: Ankesh Raj ,IIT(ISM) Dhanbad</a:t>
            </a:r>
          </a:p>
          <a:p>
            <a:pPr>
              <a:spcBef>
                <a:spcPts val="0"/>
              </a:spcBef>
              <a:defRPr/>
            </a:pPr>
            <a:r>
              <a:rPr lang="en-US" altLang="ko-KR" b="1" dirty="0" smtClean="0"/>
              <a:t>Prof. Xavier Maldague ,Univ. Laval(Canada)</a:t>
            </a:r>
            <a:endParaRPr lang="en-US" dirty="0"/>
          </a:p>
        </p:txBody>
      </p:sp>
      <p:sp>
        <p:nvSpPr>
          <p:cNvPr id="5" name="Rectangle 4"/>
          <p:cNvSpPr/>
          <p:nvPr/>
        </p:nvSpPr>
        <p:spPr>
          <a:xfrm>
            <a:off x="-108520" y="4770278"/>
            <a:ext cx="9252520" cy="276999"/>
          </a:xfrm>
          <a:prstGeom prst="rect">
            <a:avLst/>
          </a:prstGeom>
        </p:spPr>
        <p:txBody>
          <a:bodyPr wrap="square">
            <a:spAutoFit/>
          </a:bodyPr>
          <a:lstStyle/>
          <a:p>
            <a:pPr algn="ctr"/>
            <a:r>
              <a:rPr lang="en-US" altLang="ko-KR" sz="1200" dirty="0" smtClean="0">
                <a:solidFill>
                  <a:schemeClr val="bg1"/>
                </a:solidFill>
                <a:cs typeface="Arial" pitchFamily="34" charset="0"/>
                <a:hlinkClick r:id="rId2"/>
              </a:rPr>
              <a:t>https://www.linkedin.com/in/ankesh-raj-17a139107/</a:t>
            </a:r>
            <a:r>
              <a:rPr lang="en-US" altLang="ko-KR" sz="1200" dirty="0" smtClean="0">
                <a:solidFill>
                  <a:schemeClr val="bg1"/>
                </a:solidFill>
                <a:cs typeface="Arial" pitchFamily="34" charset="0"/>
              </a:rPr>
              <a:t>      http://vision.gel.ulaval.ca/en/people/Id_13/index.php</a:t>
            </a:r>
            <a:endParaRPr lang="ko-KR" altLang="en-US" sz="1200" dirty="0">
              <a:solidFill>
                <a:schemeClr val="bg1"/>
              </a:solidFill>
              <a:cs typeface="Arial" pitchFamily="34" charset="0"/>
            </a:endParaRPr>
          </a:p>
        </p:txBody>
      </p:sp>
      <p:sp>
        <p:nvSpPr>
          <p:cNvPr id="6" name="Block Arc 14">
            <a:extLst>
              <a:ext uri="{FF2B5EF4-FFF2-40B4-BE49-F238E27FC236}">
                <a16:creationId xmlns="" xmlns:a16="http://schemas.microsoft.com/office/drawing/2014/main" id="{3095435E-6AFF-4D72-A9E8-BB6EFDEE5AC5}"/>
              </a:ext>
            </a:extLst>
          </p:cNvPr>
          <p:cNvSpPr/>
          <p:nvPr/>
        </p:nvSpPr>
        <p:spPr>
          <a:xfrm rot="15019964">
            <a:off x="1986415" y="2416669"/>
            <a:ext cx="422446" cy="423655"/>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1763688" y="351238"/>
            <a:ext cx="648072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smtClean="0">
                <a:solidFill>
                  <a:schemeClr val="bg1"/>
                </a:solidFill>
                <a:cs typeface="Arial" pitchFamily="34" charset="0"/>
              </a:rPr>
              <a:t>Content</a:t>
            </a:r>
            <a:endParaRPr lang="en-US" sz="3600" dirty="0">
              <a:solidFill>
                <a:schemeClr val="bg1"/>
              </a:solidFill>
              <a:cs typeface="Arial" pitchFamily="34" charset="0"/>
            </a:endParaRPr>
          </a:p>
        </p:txBody>
      </p:sp>
      <p:grpSp>
        <p:nvGrpSpPr>
          <p:cNvPr id="38" name="Group 37"/>
          <p:cNvGrpSpPr/>
          <p:nvPr/>
        </p:nvGrpSpPr>
        <p:grpSpPr>
          <a:xfrm>
            <a:off x="2411760" y="3237400"/>
            <a:ext cx="5006208" cy="513197"/>
            <a:chOff x="2202323" y="1794955"/>
            <a:chExt cx="4673933" cy="513197"/>
          </a:xfrm>
        </p:grpSpPr>
        <p:sp>
          <p:nvSpPr>
            <p:cNvPr id="39" name="TextBox 10"/>
            <p:cNvSpPr txBox="1"/>
            <p:nvPr/>
          </p:nvSpPr>
          <p:spPr bwMode="auto">
            <a:xfrm>
              <a:off x="2202323" y="1794955"/>
              <a:ext cx="4576856" cy="276999"/>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b="1" dirty="0" smtClean="0">
                  <a:solidFill>
                    <a:schemeClr val="bg1"/>
                  </a:solidFill>
                  <a:cs typeface="Arial" pitchFamily="34" charset="0"/>
                </a:rPr>
                <a:t>Experimental Results</a:t>
              </a:r>
              <a:endParaRPr lang="ko-KR" altLang="en-US" sz="1200" b="1" dirty="0">
                <a:solidFill>
                  <a:schemeClr val="bg1"/>
                </a:solidFill>
                <a:cs typeface="Arial" pitchFamily="34" charset="0"/>
              </a:endParaRPr>
            </a:p>
          </p:txBody>
        </p:sp>
        <p:sp>
          <p:nvSpPr>
            <p:cNvPr id="40" name="TextBox 12"/>
            <p:cNvSpPr txBox="1"/>
            <p:nvPr/>
          </p:nvSpPr>
          <p:spPr bwMode="auto">
            <a:xfrm>
              <a:off x="2299400" y="2046542"/>
              <a:ext cx="4576856" cy="261610"/>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050" dirty="0" smtClean="0">
                  <a:solidFill>
                    <a:schemeClr val="bg1"/>
                  </a:solidFill>
                  <a:cs typeface="Arial" pitchFamily="34" charset="0"/>
                </a:rPr>
                <a:t>  </a:t>
              </a:r>
              <a:endParaRPr lang="ko-KR" altLang="en-US" sz="1050" dirty="0">
                <a:solidFill>
                  <a:schemeClr val="bg1"/>
                </a:solidFill>
                <a:cs typeface="Arial" pitchFamily="34" charset="0"/>
              </a:endParaRPr>
            </a:p>
          </p:txBody>
        </p:sp>
      </p:grpSp>
      <p:grpSp>
        <p:nvGrpSpPr>
          <p:cNvPr id="49" name="Group 48"/>
          <p:cNvGrpSpPr/>
          <p:nvPr/>
        </p:nvGrpSpPr>
        <p:grpSpPr>
          <a:xfrm>
            <a:off x="2411760" y="1051888"/>
            <a:ext cx="4902230" cy="511649"/>
            <a:chOff x="2299400" y="1796503"/>
            <a:chExt cx="4576856" cy="511649"/>
          </a:xfrm>
        </p:grpSpPr>
        <p:sp>
          <p:nvSpPr>
            <p:cNvPr id="50" name="TextBox 10"/>
            <p:cNvSpPr txBox="1"/>
            <p:nvPr/>
          </p:nvSpPr>
          <p:spPr bwMode="auto">
            <a:xfrm>
              <a:off x="2299400" y="1796503"/>
              <a:ext cx="4576856" cy="276999"/>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b="1" dirty="0" smtClean="0">
                  <a:solidFill>
                    <a:schemeClr val="bg1"/>
                  </a:solidFill>
                  <a:cs typeface="Arial" pitchFamily="34" charset="0"/>
                </a:rPr>
                <a:t>Problem Statement and significance </a:t>
              </a:r>
              <a:endParaRPr lang="ko-KR" altLang="en-US" sz="1200" b="1" dirty="0">
                <a:solidFill>
                  <a:schemeClr val="bg1"/>
                </a:solidFill>
                <a:cs typeface="Arial" pitchFamily="34" charset="0"/>
              </a:endParaRPr>
            </a:p>
          </p:txBody>
        </p:sp>
        <p:sp>
          <p:nvSpPr>
            <p:cNvPr id="51" name="TextBox 12"/>
            <p:cNvSpPr txBox="1"/>
            <p:nvPr/>
          </p:nvSpPr>
          <p:spPr bwMode="auto">
            <a:xfrm>
              <a:off x="2299400" y="2046542"/>
              <a:ext cx="4576856" cy="261610"/>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endParaRPr lang="ko-KR" altLang="en-US" sz="1050" dirty="0">
                <a:solidFill>
                  <a:schemeClr val="bg1"/>
                </a:solidFill>
                <a:cs typeface="Arial" pitchFamily="34" charset="0"/>
              </a:endParaRPr>
            </a:p>
          </p:txBody>
        </p:sp>
      </p:grpSp>
      <p:grpSp>
        <p:nvGrpSpPr>
          <p:cNvPr id="52" name="Group 51"/>
          <p:cNvGrpSpPr/>
          <p:nvPr/>
        </p:nvGrpSpPr>
        <p:grpSpPr>
          <a:xfrm>
            <a:off x="2411760" y="1555944"/>
            <a:ext cx="4935326" cy="352089"/>
            <a:chOff x="2299400" y="1956063"/>
            <a:chExt cx="4607755" cy="352089"/>
          </a:xfrm>
        </p:grpSpPr>
        <p:sp>
          <p:nvSpPr>
            <p:cNvPr id="53" name="TextBox 10"/>
            <p:cNvSpPr txBox="1"/>
            <p:nvPr/>
          </p:nvSpPr>
          <p:spPr bwMode="auto">
            <a:xfrm>
              <a:off x="2330299" y="1956063"/>
              <a:ext cx="4576856" cy="276999"/>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b="1" dirty="0" smtClean="0">
                  <a:solidFill>
                    <a:schemeClr val="bg1"/>
                  </a:solidFill>
                  <a:cs typeface="Arial" pitchFamily="34" charset="0"/>
                </a:rPr>
                <a:t>Proposed Idea </a:t>
              </a:r>
              <a:endParaRPr lang="ko-KR" altLang="en-US" sz="1200" b="1" dirty="0">
                <a:solidFill>
                  <a:schemeClr val="bg1"/>
                </a:solidFill>
                <a:cs typeface="Arial" pitchFamily="34" charset="0"/>
              </a:endParaRPr>
            </a:p>
          </p:txBody>
        </p:sp>
        <p:sp>
          <p:nvSpPr>
            <p:cNvPr id="54" name="TextBox 12"/>
            <p:cNvSpPr txBox="1"/>
            <p:nvPr/>
          </p:nvSpPr>
          <p:spPr bwMode="auto">
            <a:xfrm>
              <a:off x="2299400" y="2046542"/>
              <a:ext cx="4576856" cy="261610"/>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endParaRPr lang="ko-KR" altLang="en-US" sz="1050" dirty="0">
                <a:solidFill>
                  <a:schemeClr val="bg1"/>
                </a:solidFill>
                <a:cs typeface="Arial" pitchFamily="34" charset="0"/>
              </a:endParaRPr>
            </a:p>
          </p:txBody>
        </p:sp>
      </p:grpSp>
      <p:grpSp>
        <p:nvGrpSpPr>
          <p:cNvPr id="55" name="Group 54"/>
          <p:cNvGrpSpPr/>
          <p:nvPr/>
        </p:nvGrpSpPr>
        <p:grpSpPr>
          <a:xfrm>
            <a:off x="2411760" y="2112552"/>
            <a:ext cx="5046246" cy="531105"/>
            <a:chOff x="2164943" y="1777047"/>
            <a:chExt cx="4711313" cy="531105"/>
          </a:xfrm>
        </p:grpSpPr>
        <p:sp>
          <p:nvSpPr>
            <p:cNvPr id="56" name="TextBox 10"/>
            <p:cNvSpPr txBox="1"/>
            <p:nvPr/>
          </p:nvSpPr>
          <p:spPr bwMode="auto">
            <a:xfrm>
              <a:off x="2164943" y="1777047"/>
              <a:ext cx="4576856" cy="276999"/>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b="1" dirty="0" smtClean="0">
                  <a:solidFill>
                    <a:schemeClr val="bg1"/>
                  </a:solidFill>
                  <a:cs typeface="Arial" pitchFamily="34" charset="0"/>
                </a:rPr>
                <a:t>Equipments and Resources </a:t>
              </a:r>
              <a:endParaRPr lang="ko-KR" altLang="en-US" sz="1200" b="1" dirty="0">
                <a:solidFill>
                  <a:schemeClr val="bg1"/>
                </a:solidFill>
                <a:cs typeface="Arial" pitchFamily="34" charset="0"/>
              </a:endParaRPr>
            </a:p>
          </p:txBody>
        </p:sp>
        <p:sp>
          <p:nvSpPr>
            <p:cNvPr id="57" name="TextBox 12"/>
            <p:cNvSpPr txBox="1"/>
            <p:nvPr/>
          </p:nvSpPr>
          <p:spPr bwMode="auto">
            <a:xfrm>
              <a:off x="2299400" y="2046542"/>
              <a:ext cx="4576856" cy="261610"/>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050" dirty="0" smtClean="0">
                  <a:solidFill>
                    <a:schemeClr val="bg1"/>
                  </a:solidFill>
                  <a:cs typeface="Arial" pitchFamily="34" charset="0"/>
                </a:rPr>
                <a:t>  </a:t>
              </a:r>
              <a:endParaRPr lang="ko-KR" altLang="en-US" sz="1050" dirty="0">
                <a:solidFill>
                  <a:schemeClr val="bg1"/>
                </a:solidFill>
                <a:cs typeface="Arial" pitchFamily="34" charset="0"/>
              </a:endParaRPr>
            </a:p>
          </p:txBody>
        </p:sp>
      </p:grpSp>
      <p:grpSp>
        <p:nvGrpSpPr>
          <p:cNvPr id="58" name="Group 57"/>
          <p:cNvGrpSpPr/>
          <p:nvPr/>
        </p:nvGrpSpPr>
        <p:grpSpPr>
          <a:xfrm>
            <a:off x="2411760" y="2708072"/>
            <a:ext cx="4902230" cy="367633"/>
            <a:chOff x="2299400" y="1940519"/>
            <a:chExt cx="4576856" cy="367633"/>
          </a:xfrm>
        </p:grpSpPr>
        <p:sp>
          <p:nvSpPr>
            <p:cNvPr id="59" name="TextBox 10"/>
            <p:cNvSpPr txBox="1"/>
            <p:nvPr/>
          </p:nvSpPr>
          <p:spPr bwMode="auto">
            <a:xfrm>
              <a:off x="2299400" y="1940519"/>
              <a:ext cx="4576856" cy="276999"/>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b="1" dirty="0" smtClean="0">
                  <a:solidFill>
                    <a:schemeClr val="bg1"/>
                  </a:solidFill>
                  <a:cs typeface="Arial" pitchFamily="34" charset="0"/>
                </a:rPr>
                <a:t>Implementation</a:t>
              </a:r>
              <a:endParaRPr lang="ko-KR" altLang="en-US" sz="1200" b="1" dirty="0">
                <a:solidFill>
                  <a:schemeClr val="bg1"/>
                </a:solidFill>
                <a:cs typeface="Arial" pitchFamily="34" charset="0"/>
              </a:endParaRPr>
            </a:p>
          </p:txBody>
        </p:sp>
        <p:sp>
          <p:nvSpPr>
            <p:cNvPr id="60" name="TextBox 12"/>
            <p:cNvSpPr txBox="1"/>
            <p:nvPr/>
          </p:nvSpPr>
          <p:spPr bwMode="auto">
            <a:xfrm>
              <a:off x="2299400" y="2046542"/>
              <a:ext cx="4576856" cy="261610"/>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endParaRPr lang="ko-KR" altLang="en-US" sz="1050" dirty="0">
                <a:solidFill>
                  <a:schemeClr val="bg1"/>
                </a:solidFill>
                <a:cs typeface="Arial" pitchFamily="34" charset="0"/>
              </a:endParaRPr>
            </a:p>
          </p:txBody>
        </p:sp>
      </p:grpSp>
      <p:sp>
        <p:nvSpPr>
          <p:cNvPr id="61" name="TextBox 4"/>
          <p:cNvSpPr txBox="1"/>
          <p:nvPr/>
        </p:nvSpPr>
        <p:spPr>
          <a:xfrm>
            <a:off x="1763688" y="1049681"/>
            <a:ext cx="604639" cy="307777"/>
          </a:xfrm>
          <a:prstGeom prst="rect">
            <a:avLst/>
          </a:prstGeom>
          <a:noFill/>
        </p:spPr>
        <p:txBody>
          <a:bodyPr wrap="square" tIns="0" bIns="0"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000" b="1" dirty="0">
                <a:solidFill>
                  <a:schemeClr val="accent1"/>
                </a:solidFill>
                <a:cs typeface="Arial" pitchFamily="34" charset="0"/>
              </a:rPr>
              <a:t>01</a:t>
            </a:r>
          </a:p>
        </p:txBody>
      </p:sp>
      <p:sp>
        <p:nvSpPr>
          <p:cNvPr id="62" name="TextBox 4"/>
          <p:cNvSpPr txBox="1"/>
          <p:nvPr/>
        </p:nvSpPr>
        <p:spPr>
          <a:xfrm>
            <a:off x="1763688" y="1534957"/>
            <a:ext cx="604639" cy="307777"/>
          </a:xfrm>
          <a:prstGeom prst="rect">
            <a:avLst/>
          </a:prstGeom>
          <a:noFill/>
        </p:spPr>
        <p:txBody>
          <a:bodyPr wrap="square" tIns="0" bIns="0"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000" b="1" dirty="0">
                <a:solidFill>
                  <a:schemeClr val="accent2"/>
                </a:solidFill>
                <a:cs typeface="Arial" pitchFamily="34" charset="0"/>
              </a:rPr>
              <a:t>02</a:t>
            </a:r>
          </a:p>
        </p:txBody>
      </p:sp>
      <p:sp>
        <p:nvSpPr>
          <p:cNvPr id="63" name="TextBox 4"/>
          <p:cNvSpPr txBox="1"/>
          <p:nvPr/>
        </p:nvSpPr>
        <p:spPr>
          <a:xfrm>
            <a:off x="1779232" y="2067694"/>
            <a:ext cx="604639" cy="307777"/>
          </a:xfrm>
          <a:prstGeom prst="rect">
            <a:avLst/>
          </a:prstGeom>
          <a:noFill/>
        </p:spPr>
        <p:txBody>
          <a:bodyPr wrap="square" tIns="0" bIns="0"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000" b="1" dirty="0">
                <a:solidFill>
                  <a:schemeClr val="accent3"/>
                </a:solidFill>
                <a:cs typeface="Arial" pitchFamily="34" charset="0"/>
              </a:rPr>
              <a:t>03</a:t>
            </a:r>
          </a:p>
        </p:txBody>
      </p:sp>
      <p:sp>
        <p:nvSpPr>
          <p:cNvPr id="64" name="TextBox 4"/>
          <p:cNvSpPr txBox="1"/>
          <p:nvPr/>
        </p:nvSpPr>
        <p:spPr>
          <a:xfrm>
            <a:off x="1763688" y="2670885"/>
            <a:ext cx="604639" cy="307777"/>
          </a:xfrm>
          <a:prstGeom prst="rect">
            <a:avLst/>
          </a:prstGeom>
          <a:noFill/>
        </p:spPr>
        <p:txBody>
          <a:bodyPr wrap="square" tIns="0" bIns="0"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000" b="1" dirty="0">
                <a:solidFill>
                  <a:schemeClr val="accent4"/>
                </a:solidFill>
                <a:cs typeface="Arial" pitchFamily="34" charset="0"/>
              </a:rPr>
              <a:t>04</a:t>
            </a:r>
          </a:p>
        </p:txBody>
      </p:sp>
      <p:sp>
        <p:nvSpPr>
          <p:cNvPr id="65" name="TextBox 4"/>
          <p:cNvSpPr txBox="1"/>
          <p:nvPr/>
        </p:nvSpPr>
        <p:spPr>
          <a:xfrm>
            <a:off x="1763688" y="3226017"/>
            <a:ext cx="604639" cy="615553"/>
          </a:xfrm>
          <a:prstGeom prst="rect">
            <a:avLst/>
          </a:prstGeom>
          <a:noFill/>
        </p:spPr>
        <p:txBody>
          <a:bodyPr wrap="square" tIns="0" bIns="0"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000" b="1" dirty="0" smtClean="0">
                <a:solidFill>
                  <a:schemeClr val="accent5"/>
                </a:solidFill>
                <a:cs typeface="Arial" pitchFamily="34" charset="0"/>
              </a:rPr>
              <a:t>05</a:t>
            </a:r>
          </a:p>
          <a:p>
            <a:endParaRPr lang="en-US" altLang="ko-KR" sz="2000" b="1" dirty="0">
              <a:solidFill>
                <a:schemeClr val="accent5"/>
              </a:solidFill>
              <a:cs typeface="Arial" pitchFamily="34" charset="0"/>
            </a:endParaRPr>
          </a:p>
        </p:txBody>
      </p:sp>
      <p:sp>
        <p:nvSpPr>
          <p:cNvPr id="23" name="Rectangle 22"/>
          <p:cNvSpPr/>
          <p:nvPr/>
        </p:nvSpPr>
        <p:spPr>
          <a:xfrm>
            <a:off x="1763688" y="3688878"/>
            <a:ext cx="441146" cy="369332"/>
          </a:xfrm>
          <a:prstGeom prst="rect">
            <a:avLst/>
          </a:prstGeom>
        </p:spPr>
        <p:txBody>
          <a:bodyPr wrap="none">
            <a:spAutoFit/>
          </a:bodyPr>
          <a:lstStyle/>
          <a:p>
            <a:r>
              <a:rPr lang="en-US" altLang="ko-KR" b="1" dirty="0" smtClean="0">
                <a:solidFill>
                  <a:schemeClr val="accent5"/>
                </a:solidFill>
                <a:cs typeface="Arial" pitchFamily="34" charset="0"/>
              </a:rPr>
              <a:t>06</a:t>
            </a:r>
          </a:p>
        </p:txBody>
      </p:sp>
      <p:sp>
        <p:nvSpPr>
          <p:cNvPr id="25" name="Rectangle 24"/>
          <p:cNvSpPr/>
          <p:nvPr/>
        </p:nvSpPr>
        <p:spPr>
          <a:xfrm>
            <a:off x="2411760" y="3723878"/>
            <a:ext cx="2000869" cy="553998"/>
          </a:xfrm>
          <a:prstGeom prst="rect">
            <a:avLst/>
          </a:prstGeom>
        </p:spPr>
        <p:txBody>
          <a:bodyPr wrap="none">
            <a:spAutoFit/>
          </a:bodyPr>
          <a:lstStyle/>
          <a:p>
            <a:r>
              <a:rPr lang="en-US" altLang="ko-KR" sz="1200" b="1" dirty="0" smtClean="0">
                <a:solidFill>
                  <a:schemeClr val="bg1"/>
                </a:solidFill>
                <a:cs typeface="Arial" pitchFamily="34" charset="0"/>
              </a:rPr>
              <a:t>Impact of my innovation </a:t>
            </a:r>
            <a:endParaRPr lang="ko-KR" altLang="en-US" sz="1200" b="1" dirty="0" smtClean="0">
              <a:solidFill>
                <a:schemeClr val="bg1"/>
              </a:solidFill>
              <a:cs typeface="Arial" pitchFamily="34" charset="0"/>
            </a:endParaRPr>
          </a:p>
          <a:p>
            <a:endParaRPr lang="ko-KR" altLang="en-US" b="1" dirty="0">
              <a:solidFill>
                <a:schemeClr val="bg1"/>
              </a:solidFill>
              <a:cs typeface="Arial" pitchFamily="34" charset="0"/>
            </a:endParaRPr>
          </a:p>
        </p:txBody>
      </p:sp>
    </p:spTree>
    <p:extLst>
      <p:ext uri="{BB962C8B-B14F-4D97-AF65-F5344CB8AC3E}">
        <p14:creationId xmlns="" xmlns:p14="http://schemas.microsoft.com/office/powerpoint/2010/main" val="109505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3200" dirty="0" smtClean="0"/>
              <a:t>Problem Statement and Significance</a:t>
            </a:r>
            <a:endParaRPr lang="ko-KR" altLang="en-US" sz="3200" dirty="0"/>
          </a:p>
        </p:txBody>
      </p:sp>
      <p:sp>
        <p:nvSpPr>
          <p:cNvPr id="3" name="Text Placeholder 2"/>
          <p:cNvSpPr>
            <a:spLocks noGrp="1"/>
          </p:cNvSpPr>
          <p:nvPr>
            <p:ph type="body" sz="quarter" idx="11"/>
          </p:nvPr>
        </p:nvSpPr>
        <p:spPr/>
        <p:txBody>
          <a:bodyPr/>
          <a:lstStyle/>
          <a:p>
            <a:pPr lvl="0"/>
            <a:r>
              <a:rPr lang="en-US" altLang="ko-KR" dirty="0" smtClean="0"/>
              <a:t>-</a:t>
            </a:r>
            <a:endParaRPr lang="en-US" altLang="ko-KR" dirty="0"/>
          </a:p>
        </p:txBody>
      </p:sp>
      <p:sp>
        <p:nvSpPr>
          <p:cNvPr id="5" name="TextBox 5"/>
          <p:cNvSpPr txBox="1"/>
          <p:nvPr/>
        </p:nvSpPr>
        <p:spPr>
          <a:xfrm>
            <a:off x="1979712" y="686569"/>
            <a:ext cx="720080" cy="1569660"/>
          </a:xfrm>
          <a:prstGeom prst="rect">
            <a:avLst/>
          </a:prstGeom>
          <a:noFill/>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9600" b="1" dirty="0">
                <a:solidFill>
                  <a:schemeClr val="bg1">
                    <a:lumMod val="85000"/>
                  </a:schemeClr>
                </a:solidFill>
                <a:cs typeface="Arial" pitchFamily="34" charset="0"/>
              </a:rPr>
              <a:t>1</a:t>
            </a:r>
            <a:endParaRPr lang="ko-KR" altLang="en-US" sz="9600" b="1" dirty="0">
              <a:solidFill>
                <a:schemeClr val="bg1">
                  <a:lumMod val="85000"/>
                </a:schemeClr>
              </a:solidFill>
              <a:cs typeface="Arial" pitchFamily="34" charset="0"/>
            </a:endParaRPr>
          </a:p>
        </p:txBody>
      </p:sp>
      <p:grpSp>
        <p:nvGrpSpPr>
          <p:cNvPr id="6" name="Group 5"/>
          <p:cNvGrpSpPr/>
          <p:nvPr/>
        </p:nvGrpSpPr>
        <p:grpSpPr>
          <a:xfrm>
            <a:off x="2699792" y="1164686"/>
            <a:ext cx="2952328" cy="1524115"/>
            <a:chOff x="1062658" y="4020075"/>
            <a:chExt cx="2122639" cy="948397"/>
          </a:xfrm>
        </p:grpSpPr>
        <p:sp>
          <p:nvSpPr>
            <p:cNvPr id="7" name="TextBox 6"/>
            <p:cNvSpPr txBox="1"/>
            <p:nvPr/>
          </p:nvSpPr>
          <p:spPr>
            <a:xfrm>
              <a:off x="1062658" y="4020075"/>
              <a:ext cx="1728192" cy="239654"/>
            </a:xfrm>
            <a:prstGeom prst="rect">
              <a:avLst/>
            </a:prstGeom>
            <a:noFill/>
          </p:spPr>
          <p:txBody>
            <a:bodyPr wrap="square" rtlCol="0" anchor="ctr">
              <a:spAutoFit/>
            </a:bodyPr>
            <a:lstStyle/>
            <a:p>
              <a:r>
                <a:rPr lang="en-US" altLang="ko-KR" sz="1400" b="1" dirty="0" smtClean="0">
                  <a:solidFill>
                    <a:schemeClr val="tx1">
                      <a:lumMod val="75000"/>
                      <a:lumOff val="25000"/>
                    </a:schemeClr>
                  </a:solidFill>
                  <a:cs typeface="Arial" pitchFamily="34" charset="0"/>
                </a:rPr>
                <a:t>Broiler Health </a:t>
              </a:r>
              <a:endParaRPr lang="ko-KR" altLang="en-US" sz="1400" b="1" dirty="0">
                <a:solidFill>
                  <a:schemeClr val="tx1">
                    <a:lumMod val="75000"/>
                    <a:lumOff val="25000"/>
                  </a:schemeClr>
                </a:solidFill>
                <a:cs typeface="Arial" pitchFamily="34" charset="0"/>
              </a:endParaRPr>
            </a:p>
          </p:txBody>
        </p:sp>
        <p:sp>
          <p:nvSpPr>
            <p:cNvPr id="8" name="TextBox 7"/>
            <p:cNvSpPr txBox="1"/>
            <p:nvPr/>
          </p:nvSpPr>
          <p:spPr>
            <a:xfrm>
              <a:off x="1062658" y="4336465"/>
              <a:ext cx="2122639" cy="632007"/>
            </a:xfrm>
            <a:prstGeom prst="rect">
              <a:avLst/>
            </a:prstGeom>
            <a:noFill/>
          </p:spPr>
          <p:txBody>
            <a:bodyPr wrap="square" rtlCol="0" anchor="ctr">
              <a:spAutoFit/>
            </a:bodyPr>
            <a:lstStyle/>
            <a:p>
              <a:pPr algn="just"/>
              <a:r>
                <a:rPr lang="en-IN" sz="1200" b="1" dirty="0" smtClean="0"/>
                <a:t>H</a:t>
              </a:r>
              <a:r>
                <a:rPr lang="en-IN" sz="1200" dirty="0" smtClean="0"/>
                <a:t>ealthiness of broilers is one of  the big concerns. Heat stress impairs overall     poultry and egg production by modifying the bird’s </a:t>
              </a:r>
              <a:r>
                <a:rPr lang="en-IN" sz="1200" dirty="0" err="1" smtClean="0"/>
                <a:t>neuro</a:t>
              </a:r>
              <a:r>
                <a:rPr lang="en-IN" sz="1200" dirty="0" smtClean="0"/>
                <a:t>-endocrine profile by        decreased feed intake</a:t>
              </a:r>
              <a:endParaRPr lang="en-US" altLang="ko-KR" sz="1200" dirty="0">
                <a:solidFill>
                  <a:schemeClr val="tx1">
                    <a:lumMod val="75000"/>
                    <a:lumOff val="25000"/>
                  </a:schemeClr>
                </a:solidFill>
                <a:cs typeface="Arial" pitchFamily="34" charset="0"/>
              </a:endParaRPr>
            </a:p>
          </p:txBody>
        </p:sp>
      </p:grpSp>
      <p:sp>
        <p:nvSpPr>
          <p:cNvPr id="9" name="TextBox 5"/>
          <p:cNvSpPr txBox="1"/>
          <p:nvPr/>
        </p:nvSpPr>
        <p:spPr>
          <a:xfrm>
            <a:off x="5430490" y="565310"/>
            <a:ext cx="869149" cy="1569660"/>
          </a:xfrm>
          <a:prstGeom prst="rect">
            <a:avLst/>
          </a:prstGeom>
          <a:noFill/>
        </p:spPr>
        <p:txBody>
          <a:bodyPr wrap="non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9600" b="1" dirty="0">
                <a:solidFill>
                  <a:schemeClr val="bg1">
                    <a:lumMod val="85000"/>
                  </a:schemeClr>
                </a:solidFill>
                <a:cs typeface="Arial" pitchFamily="34" charset="0"/>
              </a:rPr>
              <a:t>2</a:t>
            </a:r>
            <a:endParaRPr lang="ko-KR" altLang="en-US" sz="9600" b="1" dirty="0">
              <a:solidFill>
                <a:schemeClr val="bg1">
                  <a:lumMod val="85000"/>
                </a:schemeClr>
              </a:solidFill>
              <a:cs typeface="Arial" pitchFamily="34" charset="0"/>
            </a:endParaRPr>
          </a:p>
        </p:txBody>
      </p:sp>
      <p:grpSp>
        <p:nvGrpSpPr>
          <p:cNvPr id="10" name="Group 9"/>
          <p:cNvGrpSpPr/>
          <p:nvPr/>
        </p:nvGrpSpPr>
        <p:grpSpPr>
          <a:xfrm>
            <a:off x="6309660" y="1096590"/>
            <a:ext cx="2442612" cy="1737623"/>
            <a:chOff x="1062658" y="4008273"/>
            <a:chExt cx="1756169" cy="1223215"/>
          </a:xfrm>
        </p:grpSpPr>
        <p:sp>
          <p:nvSpPr>
            <p:cNvPr id="11" name="TextBox 10"/>
            <p:cNvSpPr txBox="1"/>
            <p:nvPr/>
          </p:nvSpPr>
          <p:spPr>
            <a:xfrm>
              <a:off x="1062658" y="4008273"/>
              <a:ext cx="1728192" cy="263259"/>
            </a:xfrm>
            <a:prstGeom prst="rect">
              <a:avLst/>
            </a:prstGeom>
            <a:noFill/>
          </p:spPr>
          <p:txBody>
            <a:bodyPr wrap="square" rtlCol="0" anchor="ctr">
              <a:spAutoFit/>
            </a:bodyPr>
            <a:lstStyle/>
            <a:p>
              <a:r>
                <a:rPr lang="en-US" altLang="ko-KR" sz="1400" b="1" dirty="0" smtClean="0">
                  <a:solidFill>
                    <a:schemeClr val="tx1">
                      <a:lumMod val="75000"/>
                      <a:lumOff val="25000"/>
                    </a:schemeClr>
                  </a:solidFill>
                  <a:cs typeface="Arial" pitchFamily="34" charset="0"/>
                </a:rPr>
                <a:t>Economic aspect</a:t>
              </a:r>
              <a:endParaRPr lang="ko-KR" altLang="en-US" sz="1400" b="1" dirty="0">
                <a:solidFill>
                  <a:schemeClr val="tx1">
                    <a:lumMod val="75000"/>
                    <a:lumOff val="25000"/>
                  </a:schemeClr>
                </a:solidFill>
                <a:cs typeface="Arial" pitchFamily="34" charset="0"/>
              </a:endParaRPr>
            </a:p>
          </p:txBody>
        </p:sp>
        <p:sp>
          <p:nvSpPr>
            <p:cNvPr id="12" name="TextBox 11"/>
            <p:cNvSpPr txBox="1"/>
            <p:nvPr/>
          </p:nvSpPr>
          <p:spPr>
            <a:xfrm>
              <a:off x="1090635" y="4256508"/>
              <a:ext cx="1728192" cy="974980"/>
            </a:xfrm>
            <a:prstGeom prst="rect">
              <a:avLst/>
            </a:prstGeom>
            <a:noFill/>
          </p:spPr>
          <p:txBody>
            <a:bodyPr wrap="square" rtlCol="0" anchor="ctr">
              <a:spAutoFit/>
            </a:bodyPr>
            <a:lstStyle/>
            <a:p>
              <a:pPr algn="just"/>
              <a:r>
                <a:rPr lang="en-IN" sz="1200" b="1" dirty="0" smtClean="0"/>
                <a:t>H</a:t>
              </a:r>
              <a:r>
                <a:rPr lang="en-IN" sz="1200" dirty="0" smtClean="0"/>
                <a:t>eat stress results in estimated  total annual economic loss to the U.S. livestock production            Industry of $1.69 to $2.36 billion; from this total, $128 to $165       million accurse in the poultry         industry</a:t>
              </a:r>
              <a:endParaRPr lang="en-US" altLang="ko-KR" sz="1200" dirty="0">
                <a:solidFill>
                  <a:schemeClr val="tx1">
                    <a:lumMod val="75000"/>
                    <a:lumOff val="25000"/>
                  </a:schemeClr>
                </a:solidFill>
                <a:cs typeface="Arial" pitchFamily="34" charset="0"/>
              </a:endParaRPr>
            </a:p>
          </p:txBody>
        </p:sp>
      </p:grpSp>
      <p:sp>
        <p:nvSpPr>
          <p:cNvPr id="13" name="TextBox 5"/>
          <p:cNvSpPr txBox="1"/>
          <p:nvPr/>
        </p:nvSpPr>
        <p:spPr>
          <a:xfrm>
            <a:off x="2067368" y="2478464"/>
            <a:ext cx="869149" cy="1569660"/>
          </a:xfrm>
          <a:prstGeom prst="rect">
            <a:avLst/>
          </a:prstGeom>
          <a:noFill/>
        </p:spPr>
        <p:txBody>
          <a:bodyPr wrap="non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9600" b="1" dirty="0">
                <a:solidFill>
                  <a:schemeClr val="bg1">
                    <a:lumMod val="85000"/>
                  </a:schemeClr>
                </a:solidFill>
                <a:cs typeface="Arial" pitchFamily="34" charset="0"/>
              </a:rPr>
              <a:t>3</a:t>
            </a:r>
            <a:endParaRPr lang="ko-KR" altLang="en-US" sz="9600" b="1" dirty="0">
              <a:solidFill>
                <a:schemeClr val="bg1">
                  <a:lumMod val="85000"/>
                </a:schemeClr>
              </a:solidFill>
              <a:cs typeface="Arial" pitchFamily="34" charset="0"/>
            </a:endParaRPr>
          </a:p>
        </p:txBody>
      </p:sp>
      <p:grpSp>
        <p:nvGrpSpPr>
          <p:cNvPr id="14" name="Group 13"/>
          <p:cNvGrpSpPr/>
          <p:nvPr/>
        </p:nvGrpSpPr>
        <p:grpSpPr>
          <a:xfrm>
            <a:off x="2686074" y="3201563"/>
            <a:ext cx="2835748" cy="1393961"/>
            <a:chOff x="1062658" y="4020755"/>
            <a:chExt cx="2038823" cy="1079265"/>
          </a:xfrm>
        </p:grpSpPr>
        <p:sp>
          <p:nvSpPr>
            <p:cNvPr id="15" name="TextBox 14"/>
            <p:cNvSpPr txBox="1"/>
            <p:nvPr/>
          </p:nvSpPr>
          <p:spPr>
            <a:xfrm>
              <a:off x="1062658" y="4020755"/>
              <a:ext cx="1728192" cy="238294"/>
            </a:xfrm>
            <a:prstGeom prst="rect">
              <a:avLst/>
            </a:prstGeom>
            <a:noFill/>
          </p:spPr>
          <p:txBody>
            <a:bodyPr wrap="square" rtlCol="0" anchor="ctr">
              <a:spAutoFit/>
            </a:bodyPr>
            <a:lstStyle/>
            <a:p>
              <a:r>
                <a:rPr lang="en-US" altLang="ko-KR" sz="1400" b="1" dirty="0" smtClean="0">
                  <a:solidFill>
                    <a:schemeClr val="tx1">
                      <a:lumMod val="75000"/>
                      <a:lumOff val="25000"/>
                    </a:schemeClr>
                  </a:solidFill>
                  <a:cs typeface="Arial" pitchFamily="34" charset="0"/>
                </a:rPr>
                <a:t>Effect on Production</a:t>
              </a:r>
              <a:endParaRPr lang="ko-KR" altLang="en-US" sz="1400" b="1" dirty="0">
                <a:solidFill>
                  <a:schemeClr val="tx1">
                    <a:lumMod val="75000"/>
                    <a:lumOff val="25000"/>
                  </a:schemeClr>
                </a:solidFill>
                <a:cs typeface="Arial" pitchFamily="34" charset="0"/>
              </a:endParaRPr>
            </a:p>
          </p:txBody>
        </p:sp>
        <p:sp>
          <p:nvSpPr>
            <p:cNvPr id="16" name="TextBox 15"/>
            <p:cNvSpPr txBox="1"/>
            <p:nvPr/>
          </p:nvSpPr>
          <p:spPr>
            <a:xfrm>
              <a:off x="1072521" y="4313650"/>
              <a:ext cx="2028960" cy="786370"/>
            </a:xfrm>
            <a:prstGeom prst="rect">
              <a:avLst/>
            </a:prstGeom>
            <a:noFill/>
          </p:spPr>
          <p:txBody>
            <a:bodyPr wrap="square" rtlCol="0" anchor="ctr">
              <a:spAutoFit/>
            </a:bodyPr>
            <a:lstStyle/>
            <a:p>
              <a:pPr algn="just"/>
              <a:r>
                <a:rPr lang="en-IN" sz="1200" dirty="0" smtClean="0"/>
                <a:t>The   market price of eggs and meat   will decrease by increasing the product-ion of poultry farms. The availability of  these items to the general public will      also be significantly affected.</a:t>
              </a:r>
              <a:endParaRPr lang="en-US" altLang="ko-KR" sz="1200" dirty="0">
                <a:solidFill>
                  <a:schemeClr val="tx1">
                    <a:lumMod val="75000"/>
                    <a:lumOff val="25000"/>
                  </a:schemeClr>
                </a:solidFill>
                <a:cs typeface="Arial" pitchFamily="34" charset="0"/>
              </a:endParaRPr>
            </a:p>
          </p:txBody>
        </p:sp>
      </p:grpSp>
      <p:sp>
        <p:nvSpPr>
          <p:cNvPr id="17" name="TextBox 5"/>
          <p:cNvSpPr txBox="1"/>
          <p:nvPr/>
        </p:nvSpPr>
        <p:spPr>
          <a:xfrm>
            <a:off x="5381850" y="2313088"/>
            <a:ext cx="869149" cy="1569660"/>
          </a:xfrm>
          <a:prstGeom prst="rect">
            <a:avLst/>
          </a:prstGeom>
          <a:noFill/>
        </p:spPr>
        <p:txBody>
          <a:bodyPr wrap="non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9600" b="1" dirty="0">
                <a:solidFill>
                  <a:schemeClr val="bg1">
                    <a:lumMod val="85000"/>
                  </a:schemeClr>
                </a:solidFill>
                <a:cs typeface="Arial" pitchFamily="34" charset="0"/>
              </a:rPr>
              <a:t>4</a:t>
            </a:r>
            <a:endParaRPr lang="ko-KR" altLang="en-US" sz="9600" b="1" dirty="0">
              <a:solidFill>
                <a:schemeClr val="bg1">
                  <a:lumMod val="85000"/>
                </a:schemeClr>
              </a:solidFill>
              <a:cs typeface="Arial" pitchFamily="34" charset="0"/>
            </a:endParaRPr>
          </a:p>
        </p:txBody>
      </p:sp>
      <p:grpSp>
        <p:nvGrpSpPr>
          <p:cNvPr id="18" name="Group 17"/>
          <p:cNvGrpSpPr/>
          <p:nvPr/>
        </p:nvGrpSpPr>
        <p:grpSpPr>
          <a:xfrm>
            <a:off x="6251296" y="3291830"/>
            <a:ext cx="2442608" cy="940631"/>
            <a:chOff x="1202541" y="3697982"/>
            <a:chExt cx="1756168" cy="940631"/>
          </a:xfrm>
        </p:grpSpPr>
        <p:sp>
          <p:nvSpPr>
            <p:cNvPr id="19" name="TextBox 18"/>
            <p:cNvSpPr txBox="1"/>
            <p:nvPr/>
          </p:nvSpPr>
          <p:spPr>
            <a:xfrm>
              <a:off x="1202541" y="3697982"/>
              <a:ext cx="1728192" cy="307777"/>
            </a:xfrm>
            <a:prstGeom prst="rect">
              <a:avLst/>
            </a:prstGeom>
            <a:noFill/>
          </p:spPr>
          <p:txBody>
            <a:bodyPr wrap="square" rtlCol="0" anchor="ctr">
              <a:spAutoFit/>
            </a:bodyPr>
            <a:lstStyle/>
            <a:p>
              <a:r>
                <a:rPr lang="en-US" altLang="ko-KR" sz="1400" b="1" dirty="0" smtClean="0">
                  <a:solidFill>
                    <a:schemeClr val="tx1">
                      <a:lumMod val="75000"/>
                      <a:lumOff val="25000"/>
                    </a:schemeClr>
                  </a:solidFill>
                  <a:cs typeface="Arial" pitchFamily="34" charset="0"/>
                </a:rPr>
                <a:t>Solution Specification</a:t>
              </a:r>
              <a:endParaRPr lang="ko-KR" altLang="en-US" sz="1400" b="1" dirty="0">
                <a:solidFill>
                  <a:schemeClr val="tx1">
                    <a:lumMod val="75000"/>
                    <a:lumOff val="25000"/>
                  </a:schemeClr>
                </a:solidFill>
                <a:cs typeface="Arial" pitchFamily="34" charset="0"/>
              </a:endParaRPr>
            </a:p>
          </p:txBody>
        </p:sp>
        <p:sp>
          <p:nvSpPr>
            <p:cNvPr id="20" name="TextBox 19"/>
            <p:cNvSpPr txBox="1"/>
            <p:nvPr/>
          </p:nvSpPr>
          <p:spPr>
            <a:xfrm>
              <a:off x="1230515" y="3992282"/>
              <a:ext cx="1728194" cy="646331"/>
            </a:xfrm>
            <a:prstGeom prst="rect">
              <a:avLst/>
            </a:prstGeom>
            <a:noFill/>
          </p:spPr>
          <p:txBody>
            <a:bodyPr wrap="square" rtlCol="0" anchor="ctr">
              <a:spAutoFit/>
            </a:bodyPr>
            <a:lstStyle/>
            <a:p>
              <a:r>
                <a:rPr lang="en-US" altLang="ko-KR" sz="1200" b="1" dirty="0" smtClean="0">
                  <a:solidFill>
                    <a:schemeClr val="tx1">
                      <a:lumMod val="75000"/>
                      <a:lumOff val="25000"/>
                    </a:schemeClr>
                  </a:solidFill>
                  <a:cs typeface="Arial" pitchFamily="34" charset="0"/>
                </a:rPr>
                <a:t>R</a:t>
              </a:r>
              <a:r>
                <a:rPr lang="en-US" altLang="ko-KR" sz="1200" dirty="0" smtClean="0">
                  <a:solidFill>
                    <a:schemeClr val="tx1">
                      <a:lumMod val="75000"/>
                      <a:lumOff val="25000"/>
                    </a:schemeClr>
                  </a:solidFill>
                  <a:cs typeface="Arial" pitchFamily="34" charset="0"/>
                </a:rPr>
                <a:t>equire an effective, simple and  economically applicable solution for the problem. </a:t>
              </a:r>
              <a:endParaRPr lang="en-US" altLang="ko-KR" sz="1200" dirty="0">
                <a:solidFill>
                  <a:schemeClr val="tx1">
                    <a:lumMod val="75000"/>
                    <a:lumOff val="25000"/>
                  </a:schemeClr>
                </a:solidFill>
                <a:cs typeface="Arial" pitchFamily="34" charset="0"/>
              </a:endParaRPr>
            </a:p>
          </p:txBody>
        </p:sp>
      </p:grpSp>
      <p:pic>
        <p:nvPicPr>
          <p:cNvPr id="22" name="Picture 21" descr="download.jpg"/>
          <p:cNvPicPr>
            <a:picLocks noChangeAspect="1"/>
          </p:cNvPicPr>
          <p:nvPr/>
        </p:nvPicPr>
        <p:blipFill>
          <a:blip r:embed="rId2" cstate="print"/>
          <a:stretch>
            <a:fillRect/>
          </a:stretch>
        </p:blipFill>
        <p:spPr>
          <a:xfrm>
            <a:off x="107504" y="195486"/>
            <a:ext cx="1368152" cy="1139577"/>
          </a:xfrm>
          <a:prstGeom prst="rect">
            <a:avLst/>
          </a:prstGeom>
        </p:spPr>
      </p:pic>
      <p:sp>
        <p:nvSpPr>
          <p:cNvPr id="21" name="Oval 50">
            <a:extLst>
              <a:ext uri="{FF2B5EF4-FFF2-40B4-BE49-F238E27FC236}">
                <a16:creationId xmlns="" xmlns:a16="http://schemas.microsoft.com/office/drawing/2014/main" id="{73411449-B833-4BAE-A00F-69068B75F40D}"/>
              </a:ext>
            </a:extLst>
          </p:cNvPr>
          <p:cNvSpPr>
            <a:spLocks noChangeAspect="1"/>
          </p:cNvSpPr>
          <p:nvPr/>
        </p:nvSpPr>
        <p:spPr>
          <a:xfrm>
            <a:off x="467544" y="339502"/>
            <a:ext cx="720080" cy="813285"/>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 xmlns:p14="http://schemas.microsoft.com/office/powerpoint/2010/main" val="1522525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t>Proposed Idea</a:t>
            </a:r>
            <a:endParaRPr lang="ko-KR" altLang="en-US" dirty="0"/>
          </a:p>
        </p:txBody>
      </p:sp>
      <p:sp>
        <p:nvSpPr>
          <p:cNvPr id="3" name="Text Placeholder 2"/>
          <p:cNvSpPr>
            <a:spLocks noGrp="1"/>
          </p:cNvSpPr>
          <p:nvPr>
            <p:ph type="body" sz="quarter" idx="11"/>
          </p:nvPr>
        </p:nvSpPr>
        <p:spPr/>
        <p:txBody>
          <a:bodyPr anchor="ctr"/>
          <a:lstStyle/>
          <a:p>
            <a:pPr lvl="0"/>
            <a:r>
              <a:rPr lang="en-US" altLang="ko-KR" dirty="0" smtClean="0"/>
              <a:t>Poultry and Livestock </a:t>
            </a:r>
            <a:endParaRPr lang="en-US" altLang="ko-KR" dirty="0"/>
          </a:p>
        </p:txBody>
      </p:sp>
      <p:sp>
        <p:nvSpPr>
          <p:cNvPr id="13" name="TextBox 12"/>
          <p:cNvSpPr txBox="1"/>
          <p:nvPr/>
        </p:nvSpPr>
        <p:spPr>
          <a:xfrm>
            <a:off x="611560" y="1347614"/>
            <a:ext cx="8066232" cy="830997"/>
          </a:xfrm>
          <a:prstGeom prst="rect">
            <a:avLst/>
          </a:prstGeom>
          <a:noFill/>
        </p:spPr>
        <p:txBody>
          <a:bodyPr wrap="square" rtlCol="0" anchor="ctr">
            <a:spAutoFit/>
          </a:bodyPr>
          <a:lstStyle/>
          <a:p>
            <a:pPr algn="just"/>
            <a:r>
              <a:rPr lang="en-IN" sz="1200" dirty="0" smtClean="0">
                <a:solidFill>
                  <a:schemeClr val="bg1"/>
                </a:solidFill>
              </a:rPr>
              <a:t>The main motto of this research axis is to make a compact system with the help of Low-end infrared cameras and     mini computing devices for thermal image acquisition</a:t>
            </a:r>
            <a:r>
              <a:rPr lang="en-US" sz="1200" dirty="0" smtClean="0">
                <a:solidFill>
                  <a:schemeClr val="bg1"/>
                </a:solidFill>
              </a:rPr>
              <a:t>ion.</a:t>
            </a:r>
            <a:r>
              <a:rPr lang="en-IN" sz="1200" dirty="0" smtClean="0"/>
              <a:t> </a:t>
            </a:r>
            <a:r>
              <a:rPr lang="en-IN" sz="1200" dirty="0" smtClean="0">
                <a:solidFill>
                  <a:schemeClr val="bg1"/>
                </a:solidFill>
              </a:rPr>
              <a:t>Combining with the </a:t>
            </a:r>
            <a:r>
              <a:rPr lang="en-IN" sz="1200" dirty="0" err="1" smtClean="0">
                <a:solidFill>
                  <a:schemeClr val="bg1"/>
                </a:solidFill>
              </a:rPr>
              <a:t>IoT</a:t>
            </a:r>
            <a:r>
              <a:rPr lang="en-IN" sz="1200" dirty="0" smtClean="0">
                <a:solidFill>
                  <a:schemeClr val="bg1"/>
                </a:solidFill>
              </a:rPr>
              <a:t> and raspberry pi board, makes a    powerful system connected with IR systems IR sensing capabilities become available. This system will be used in    many places for monitoring thermal behaviour of subjects </a:t>
            </a:r>
            <a:r>
              <a:rPr lang="en-US" sz="1200" dirty="0" smtClean="0">
                <a:solidFill>
                  <a:schemeClr val="bg1"/>
                </a:solidFill>
              </a:rPr>
              <a:t>and environment.</a:t>
            </a:r>
            <a:endParaRPr lang="en-US" altLang="ko-KR" sz="1200" dirty="0">
              <a:solidFill>
                <a:schemeClr val="bg1"/>
              </a:solidFill>
              <a:cs typeface="Arial" pitchFamily="34" charset="0"/>
            </a:endParaRPr>
          </a:p>
        </p:txBody>
      </p:sp>
      <p:grpSp>
        <p:nvGrpSpPr>
          <p:cNvPr id="14" name="Group 13"/>
          <p:cNvGrpSpPr/>
          <p:nvPr/>
        </p:nvGrpSpPr>
        <p:grpSpPr>
          <a:xfrm>
            <a:off x="5341000" y="2139702"/>
            <a:ext cx="3214527" cy="1745034"/>
            <a:chOff x="2227884" y="1330362"/>
            <a:chExt cx="2856448" cy="1745034"/>
          </a:xfrm>
        </p:grpSpPr>
        <p:sp>
          <p:nvSpPr>
            <p:cNvPr id="15" name="TextBox 14"/>
            <p:cNvSpPr txBox="1"/>
            <p:nvPr/>
          </p:nvSpPr>
          <p:spPr>
            <a:xfrm>
              <a:off x="2248400" y="1875067"/>
              <a:ext cx="2835932" cy="1200329"/>
            </a:xfrm>
            <a:prstGeom prst="rect">
              <a:avLst/>
            </a:prstGeom>
            <a:noFill/>
          </p:spPr>
          <p:txBody>
            <a:bodyPr wrap="square" rtlCol="0" anchor="ctr">
              <a:spAutoFit/>
            </a:bodyPr>
            <a:lstStyle/>
            <a:p>
              <a:pPr algn="just"/>
              <a:r>
                <a:rPr lang="en-US" sz="1200" dirty="0" smtClean="0">
                  <a:solidFill>
                    <a:schemeClr val="bg1"/>
                  </a:solidFill>
                </a:rPr>
                <a:t>Since there </a:t>
              </a:r>
              <a:r>
                <a:rPr lang="en-IN" sz="1200" dirty="0" smtClean="0">
                  <a:solidFill>
                    <a:schemeClr val="bg1"/>
                  </a:solidFill>
                </a:rPr>
                <a:t>are specific thermal features for  unhealthy broilers and laying hen, that can   help to find out the sick ones.</a:t>
              </a:r>
              <a:endParaRPr lang="en-US" altLang="ko-KR" sz="1200" dirty="0">
                <a:solidFill>
                  <a:schemeClr val="bg1"/>
                </a:solidFill>
                <a:cs typeface="Arial" pitchFamily="34" charset="0"/>
              </a:endParaRPr>
            </a:p>
            <a:p>
              <a:pPr algn="just"/>
              <a:r>
                <a:rPr lang="en-IN" sz="1200" dirty="0" smtClean="0">
                  <a:solidFill>
                    <a:schemeClr val="bg1"/>
                  </a:solidFill>
                </a:rPr>
                <a:t>The other part of the project is to create a hotspot on a raspberry pi so that the live feed can be accessible to users.</a:t>
              </a:r>
              <a:endParaRPr lang="en-US" altLang="ko-KR" sz="1200" dirty="0">
                <a:solidFill>
                  <a:schemeClr val="bg1"/>
                </a:solidFill>
                <a:cs typeface="Arial" pitchFamily="34" charset="0"/>
              </a:endParaRPr>
            </a:p>
          </p:txBody>
        </p:sp>
        <p:sp>
          <p:nvSpPr>
            <p:cNvPr id="16" name="TextBox 15"/>
            <p:cNvSpPr txBox="1"/>
            <p:nvPr/>
          </p:nvSpPr>
          <p:spPr>
            <a:xfrm>
              <a:off x="2227884" y="1330362"/>
              <a:ext cx="2835932" cy="276999"/>
            </a:xfrm>
            <a:prstGeom prst="rect">
              <a:avLst/>
            </a:prstGeom>
            <a:noFill/>
          </p:spPr>
          <p:txBody>
            <a:bodyPr wrap="square" rtlCol="0" anchor="ctr">
              <a:spAutoFit/>
            </a:bodyPr>
            <a:lstStyle/>
            <a:p>
              <a:endParaRPr lang="ko-KR" altLang="en-US" sz="1200" b="1" dirty="0">
                <a:solidFill>
                  <a:schemeClr val="bg1"/>
                </a:solidFill>
                <a:cs typeface="Arial" pitchFamily="34" charset="0"/>
              </a:endParaRPr>
            </a:p>
          </p:txBody>
        </p:sp>
      </p:grpSp>
      <p:grpSp>
        <p:nvGrpSpPr>
          <p:cNvPr id="17" name="Group 16"/>
          <p:cNvGrpSpPr/>
          <p:nvPr/>
        </p:nvGrpSpPr>
        <p:grpSpPr>
          <a:xfrm>
            <a:off x="1367072" y="2139702"/>
            <a:ext cx="3191439" cy="1791794"/>
            <a:chOff x="2227884" y="1330362"/>
            <a:chExt cx="2835932" cy="1791794"/>
          </a:xfrm>
        </p:grpSpPr>
        <p:sp>
          <p:nvSpPr>
            <p:cNvPr id="18" name="TextBox 17"/>
            <p:cNvSpPr txBox="1"/>
            <p:nvPr/>
          </p:nvSpPr>
          <p:spPr>
            <a:xfrm>
              <a:off x="2227884" y="1921827"/>
              <a:ext cx="2835932" cy="1200329"/>
            </a:xfrm>
            <a:prstGeom prst="rect">
              <a:avLst/>
            </a:prstGeom>
            <a:noFill/>
          </p:spPr>
          <p:txBody>
            <a:bodyPr wrap="square" rtlCol="0" anchor="ctr">
              <a:spAutoFit/>
            </a:bodyPr>
            <a:lstStyle/>
            <a:p>
              <a:pPr algn="just"/>
              <a:r>
                <a:rPr lang="en-IN" sz="1200" dirty="0" smtClean="0">
                  <a:solidFill>
                    <a:schemeClr val="bg1"/>
                  </a:solidFill>
                </a:rPr>
                <a:t>The idea is to create an algorithm for           pointing out the sick chicken among the       other by making a bounding box around it.   Similarly this concept can be used for              monitoring other farms of pigs, cows and</a:t>
              </a:r>
            </a:p>
            <a:p>
              <a:pPr algn="just"/>
              <a:r>
                <a:rPr lang="en-US" sz="1200" dirty="0" smtClean="0">
                  <a:solidFill>
                    <a:schemeClr val="bg1"/>
                  </a:solidFill>
                </a:rPr>
                <a:t>turkey.</a:t>
              </a:r>
              <a:endParaRPr lang="en-US" altLang="ko-KR" sz="1200" dirty="0">
                <a:solidFill>
                  <a:schemeClr val="bg1"/>
                </a:solidFill>
                <a:cs typeface="Arial" pitchFamily="34" charset="0"/>
              </a:endParaRPr>
            </a:p>
          </p:txBody>
        </p:sp>
        <p:sp>
          <p:nvSpPr>
            <p:cNvPr id="19" name="TextBox 18"/>
            <p:cNvSpPr txBox="1"/>
            <p:nvPr/>
          </p:nvSpPr>
          <p:spPr>
            <a:xfrm>
              <a:off x="2227884" y="1330362"/>
              <a:ext cx="2835932" cy="276999"/>
            </a:xfrm>
            <a:prstGeom prst="rect">
              <a:avLst/>
            </a:prstGeom>
            <a:noFill/>
          </p:spPr>
          <p:txBody>
            <a:bodyPr wrap="square" rtlCol="0" anchor="ctr">
              <a:spAutoFit/>
            </a:bodyPr>
            <a:lstStyle/>
            <a:p>
              <a:endParaRPr lang="ko-KR" altLang="en-US" sz="1200" b="1" dirty="0">
                <a:solidFill>
                  <a:schemeClr val="bg1"/>
                </a:solidFill>
                <a:cs typeface="Arial" pitchFamily="34" charset="0"/>
              </a:endParaRPr>
            </a:p>
          </p:txBody>
        </p:sp>
      </p:grpSp>
      <p:sp>
        <p:nvSpPr>
          <p:cNvPr id="20" name="Oval 19"/>
          <p:cNvSpPr/>
          <p:nvPr/>
        </p:nvSpPr>
        <p:spPr>
          <a:xfrm>
            <a:off x="611560" y="2427734"/>
            <a:ext cx="552754" cy="552754"/>
          </a:xfrm>
          <a:prstGeom prst="ellipse">
            <a:avLst/>
          </a:prstGeom>
          <a:solidFill>
            <a:schemeClr val="tx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21" name="Oval 20"/>
          <p:cNvSpPr/>
          <p:nvPr/>
        </p:nvSpPr>
        <p:spPr>
          <a:xfrm>
            <a:off x="4716016" y="2423822"/>
            <a:ext cx="552754" cy="552754"/>
          </a:xfrm>
          <a:prstGeom prst="ellipse">
            <a:avLst/>
          </a:prstGeom>
          <a:solidFill>
            <a:schemeClr val="tx1">
              <a:lumMod val="85000"/>
              <a:lumOff val="1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22" name="TextBox 21"/>
          <p:cNvSpPr txBox="1"/>
          <p:nvPr/>
        </p:nvSpPr>
        <p:spPr>
          <a:xfrm>
            <a:off x="683568" y="2571750"/>
            <a:ext cx="441146" cy="369332"/>
          </a:xfrm>
          <a:prstGeom prst="rect">
            <a:avLst/>
          </a:prstGeom>
          <a:noFill/>
        </p:spPr>
        <p:txBody>
          <a:bodyPr wrap="none" rtlCol="0" anchor="ctr">
            <a:spAutoFit/>
          </a:bodyPr>
          <a:lstStyle/>
          <a:p>
            <a:r>
              <a:rPr lang="en-US" altLang="ko-KR" b="1" dirty="0">
                <a:solidFill>
                  <a:schemeClr val="accent1"/>
                </a:solidFill>
                <a:cs typeface="Arial" pitchFamily="34" charset="0"/>
              </a:rPr>
              <a:t>01</a:t>
            </a:r>
            <a:endParaRPr lang="ko-KR" altLang="en-US" b="1" dirty="0">
              <a:solidFill>
                <a:schemeClr val="accent1"/>
              </a:solidFill>
              <a:cs typeface="Arial" pitchFamily="34" charset="0"/>
            </a:endParaRPr>
          </a:p>
        </p:txBody>
      </p:sp>
      <p:sp>
        <p:nvSpPr>
          <p:cNvPr id="23" name="TextBox 22"/>
          <p:cNvSpPr txBox="1"/>
          <p:nvPr/>
        </p:nvSpPr>
        <p:spPr>
          <a:xfrm>
            <a:off x="4778296" y="2513382"/>
            <a:ext cx="441146" cy="369332"/>
          </a:xfrm>
          <a:prstGeom prst="rect">
            <a:avLst/>
          </a:prstGeom>
          <a:noFill/>
        </p:spPr>
        <p:txBody>
          <a:bodyPr wrap="none" rtlCol="0" anchor="ctr">
            <a:spAutoFit/>
          </a:bodyPr>
          <a:lstStyle/>
          <a:p>
            <a:r>
              <a:rPr lang="en-US" altLang="ko-KR" b="1" dirty="0">
                <a:solidFill>
                  <a:schemeClr val="accent2"/>
                </a:solidFill>
                <a:cs typeface="Arial" pitchFamily="34" charset="0"/>
              </a:rPr>
              <a:t>02</a:t>
            </a:r>
            <a:endParaRPr lang="ko-KR" altLang="en-US" b="1" dirty="0">
              <a:solidFill>
                <a:schemeClr val="accent2"/>
              </a:solidFill>
              <a:cs typeface="Arial" pitchFamily="34" charset="0"/>
            </a:endParaRPr>
          </a:p>
        </p:txBody>
      </p:sp>
    </p:spTree>
    <p:extLst>
      <p:ext uri="{BB962C8B-B14F-4D97-AF65-F5344CB8AC3E}">
        <p14:creationId xmlns="" xmlns:p14="http://schemas.microsoft.com/office/powerpoint/2010/main" val="2181142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t>Equipment and Resources</a:t>
            </a:r>
            <a:endParaRPr lang="ko-KR" altLang="en-US" dirty="0"/>
          </a:p>
        </p:txBody>
      </p:sp>
      <p:sp>
        <p:nvSpPr>
          <p:cNvPr id="3" name="Text Placeholder 2"/>
          <p:cNvSpPr>
            <a:spLocks noGrp="1"/>
          </p:cNvSpPr>
          <p:nvPr>
            <p:ph type="body" sz="quarter" idx="11"/>
          </p:nvPr>
        </p:nvSpPr>
        <p:spPr>
          <a:xfrm>
            <a:off x="0" y="1131590"/>
            <a:ext cx="9144000" cy="288032"/>
          </a:xfrm>
        </p:spPr>
        <p:txBody>
          <a:bodyPr/>
          <a:lstStyle/>
          <a:p>
            <a:pPr lvl="0"/>
            <a:r>
              <a:rPr lang="en-US" altLang="ko-KR" dirty="0" smtClean="0"/>
              <a:t>Thermal Vision </a:t>
            </a:r>
            <a:endParaRPr lang="en-US" altLang="ko-KR" dirty="0"/>
          </a:p>
        </p:txBody>
      </p:sp>
      <p:grpSp>
        <p:nvGrpSpPr>
          <p:cNvPr id="12" name="Group 11"/>
          <p:cNvGrpSpPr/>
          <p:nvPr/>
        </p:nvGrpSpPr>
        <p:grpSpPr>
          <a:xfrm>
            <a:off x="395536" y="3922701"/>
            <a:ext cx="2520332" cy="554813"/>
            <a:chOff x="395536" y="3562661"/>
            <a:chExt cx="2520332" cy="554813"/>
          </a:xfrm>
        </p:grpSpPr>
        <p:sp>
          <p:nvSpPr>
            <p:cNvPr id="13" name="Text Placeholder 17"/>
            <p:cNvSpPr txBox="1">
              <a:spLocks/>
            </p:cNvSpPr>
            <p:nvPr/>
          </p:nvSpPr>
          <p:spPr>
            <a:xfrm>
              <a:off x="611508" y="3562661"/>
              <a:ext cx="1833846"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err="1" smtClean="0">
                  <a:solidFill>
                    <a:schemeClr val="bg1"/>
                  </a:solidFill>
                  <a:cs typeface="Arial" pitchFamily="34" charset="0"/>
                </a:rPr>
                <a:t>Flir</a:t>
              </a:r>
              <a:r>
                <a:rPr lang="en-US" sz="1400" b="1" dirty="0" smtClean="0">
                  <a:solidFill>
                    <a:schemeClr val="bg1"/>
                  </a:solidFill>
                  <a:cs typeface="Arial" pitchFamily="34" charset="0"/>
                </a:rPr>
                <a:t> AX 8 Infrared</a:t>
              </a:r>
              <a:endParaRPr lang="en-US" sz="1400" b="1" dirty="0">
                <a:solidFill>
                  <a:schemeClr val="bg1"/>
                </a:solidFill>
                <a:cs typeface="Arial" pitchFamily="34" charset="0"/>
              </a:endParaRPr>
            </a:p>
          </p:txBody>
        </p:sp>
        <p:sp>
          <p:nvSpPr>
            <p:cNvPr id="14" name="Text Placeholder 18"/>
            <p:cNvSpPr txBox="1">
              <a:spLocks/>
            </p:cNvSpPr>
            <p:nvPr/>
          </p:nvSpPr>
          <p:spPr>
            <a:xfrm>
              <a:off x="395536" y="3867894"/>
              <a:ext cx="2520332"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err="1" smtClean="0">
                  <a:solidFill>
                    <a:schemeClr val="bg1"/>
                  </a:solidFill>
                  <a:cs typeface="Arial" pitchFamily="34" charset="0"/>
                </a:rPr>
                <a:t>Thermal+Visible</a:t>
              </a:r>
              <a:r>
                <a:rPr lang="en-US" sz="1200" dirty="0" smtClean="0">
                  <a:solidFill>
                    <a:schemeClr val="bg1"/>
                  </a:solidFill>
                  <a:cs typeface="Arial" pitchFamily="34" charset="0"/>
                </a:rPr>
                <a:t>, with user</a:t>
              </a:r>
            </a:p>
            <a:p>
              <a:pPr marL="0" indent="0" algn="ctr">
                <a:buNone/>
              </a:pPr>
              <a:r>
                <a:rPr lang="en-US" sz="1200" dirty="0" smtClean="0">
                  <a:solidFill>
                    <a:schemeClr val="bg1"/>
                  </a:solidFill>
                  <a:cs typeface="Arial" pitchFamily="34" charset="0"/>
                </a:rPr>
                <a:t> interface</a:t>
              </a:r>
              <a:endParaRPr lang="en-US" sz="1200" dirty="0">
                <a:solidFill>
                  <a:schemeClr val="bg1"/>
                </a:solidFill>
                <a:cs typeface="Arial" pitchFamily="34" charset="0"/>
              </a:endParaRPr>
            </a:p>
          </p:txBody>
        </p:sp>
      </p:grpSp>
      <p:grpSp>
        <p:nvGrpSpPr>
          <p:cNvPr id="15" name="Group 14"/>
          <p:cNvGrpSpPr/>
          <p:nvPr/>
        </p:nvGrpSpPr>
        <p:grpSpPr>
          <a:xfrm>
            <a:off x="2699792" y="3867894"/>
            <a:ext cx="1833846" cy="521257"/>
            <a:chOff x="2617444" y="3588251"/>
            <a:chExt cx="1833846" cy="521257"/>
          </a:xfrm>
        </p:grpSpPr>
        <p:sp>
          <p:nvSpPr>
            <p:cNvPr id="16" name="Text Placeholder 17"/>
            <p:cNvSpPr txBox="1">
              <a:spLocks/>
            </p:cNvSpPr>
            <p:nvPr/>
          </p:nvSpPr>
          <p:spPr>
            <a:xfrm>
              <a:off x="2617444" y="3588251"/>
              <a:ext cx="1833846"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smtClean="0">
                  <a:solidFill>
                    <a:schemeClr val="bg1"/>
                  </a:solidFill>
                  <a:cs typeface="Arial" pitchFamily="34" charset="0"/>
                </a:rPr>
                <a:t>Raspberry Pi 3+</a:t>
              </a:r>
              <a:endParaRPr lang="en-US" sz="1400" b="1" dirty="0">
                <a:solidFill>
                  <a:schemeClr val="bg1"/>
                </a:solidFill>
                <a:cs typeface="Arial" pitchFamily="34" charset="0"/>
              </a:endParaRPr>
            </a:p>
          </p:txBody>
        </p:sp>
        <p:sp>
          <p:nvSpPr>
            <p:cNvPr id="17" name="Text Placeholder 18"/>
            <p:cNvSpPr txBox="1">
              <a:spLocks/>
            </p:cNvSpPr>
            <p:nvPr/>
          </p:nvSpPr>
          <p:spPr>
            <a:xfrm>
              <a:off x="2617444" y="3859928"/>
              <a:ext cx="1833846"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smtClean="0">
                  <a:solidFill>
                    <a:schemeClr val="bg1"/>
                  </a:solidFill>
                  <a:cs typeface="Arial" pitchFamily="34" charset="0"/>
                </a:rPr>
                <a:t>Ethernet + 3 USB port</a:t>
              </a:r>
              <a:endParaRPr lang="en-US" sz="1200" dirty="0">
                <a:solidFill>
                  <a:schemeClr val="bg1"/>
                </a:solidFill>
                <a:cs typeface="Arial" pitchFamily="34" charset="0"/>
              </a:endParaRPr>
            </a:p>
          </p:txBody>
        </p:sp>
      </p:grpSp>
      <p:grpSp>
        <p:nvGrpSpPr>
          <p:cNvPr id="18" name="Group 17"/>
          <p:cNvGrpSpPr/>
          <p:nvPr/>
        </p:nvGrpSpPr>
        <p:grpSpPr>
          <a:xfrm>
            <a:off x="4677366" y="3922701"/>
            <a:ext cx="1982866" cy="593265"/>
            <a:chOff x="4623380" y="3613841"/>
            <a:chExt cx="1982866" cy="593265"/>
          </a:xfrm>
        </p:grpSpPr>
        <p:sp>
          <p:nvSpPr>
            <p:cNvPr id="19" name="Text Placeholder 17"/>
            <p:cNvSpPr txBox="1">
              <a:spLocks/>
            </p:cNvSpPr>
            <p:nvPr/>
          </p:nvSpPr>
          <p:spPr>
            <a:xfrm>
              <a:off x="4623380" y="3613841"/>
              <a:ext cx="1833846"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err="1" smtClean="0">
                  <a:solidFill>
                    <a:schemeClr val="bg1"/>
                  </a:solidFill>
                  <a:cs typeface="Arial" pitchFamily="34" charset="0"/>
                </a:rPr>
                <a:t>PoE</a:t>
              </a:r>
              <a:r>
                <a:rPr lang="en-US" sz="1400" b="1" dirty="0" smtClean="0">
                  <a:solidFill>
                    <a:schemeClr val="bg1"/>
                  </a:solidFill>
                  <a:cs typeface="Arial" pitchFamily="34" charset="0"/>
                </a:rPr>
                <a:t> injector</a:t>
              </a:r>
              <a:endParaRPr lang="en-US" sz="1400" b="1" dirty="0">
                <a:solidFill>
                  <a:schemeClr val="bg1"/>
                </a:solidFill>
                <a:cs typeface="Arial" pitchFamily="34" charset="0"/>
              </a:endParaRPr>
            </a:p>
          </p:txBody>
        </p:sp>
        <p:sp>
          <p:nvSpPr>
            <p:cNvPr id="20" name="Text Placeholder 18"/>
            <p:cNvSpPr txBox="1">
              <a:spLocks/>
            </p:cNvSpPr>
            <p:nvPr/>
          </p:nvSpPr>
          <p:spPr>
            <a:xfrm>
              <a:off x="4623380" y="3775058"/>
              <a:ext cx="1982866" cy="432048"/>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smtClean="0">
                  <a:solidFill>
                    <a:schemeClr val="bg1"/>
                  </a:solidFill>
                  <a:cs typeface="Arial" pitchFamily="34" charset="0"/>
                </a:rPr>
                <a:t>Power supply for camera</a:t>
              </a:r>
              <a:endParaRPr lang="en-US" sz="1200" dirty="0">
                <a:solidFill>
                  <a:schemeClr val="bg1"/>
                </a:solidFill>
                <a:cs typeface="Arial" pitchFamily="34" charset="0"/>
              </a:endParaRPr>
            </a:p>
          </p:txBody>
        </p:sp>
      </p:grpSp>
      <p:grpSp>
        <p:nvGrpSpPr>
          <p:cNvPr id="21" name="Group 20"/>
          <p:cNvGrpSpPr/>
          <p:nvPr/>
        </p:nvGrpSpPr>
        <p:grpSpPr>
          <a:xfrm>
            <a:off x="6710295" y="3922701"/>
            <a:ext cx="1833846" cy="521257"/>
            <a:chOff x="6710295" y="3639431"/>
            <a:chExt cx="1833846" cy="521257"/>
          </a:xfrm>
        </p:grpSpPr>
        <p:sp>
          <p:nvSpPr>
            <p:cNvPr id="22" name="Text Placeholder 17"/>
            <p:cNvSpPr txBox="1">
              <a:spLocks/>
            </p:cNvSpPr>
            <p:nvPr/>
          </p:nvSpPr>
          <p:spPr>
            <a:xfrm>
              <a:off x="6710295" y="3639431"/>
              <a:ext cx="1833846"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smtClean="0">
                  <a:solidFill>
                    <a:schemeClr val="bg1"/>
                  </a:solidFill>
                  <a:cs typeface="Arial" pitchFamily="34" charset="0"/>
                </a:rPr>
                <a:t>OpenCV &amp; Python</a:t>
              </a:r>
              <a:endParaRPr lang="en-US" sz="1400" b="1" dirty="0">
                <a:solidFill>
                  <a:schemeClr val="bg1"/>
                </a:solidFill>
                <a:cs typeface="Arial" pitchFamily="34" charset="0"/>
              </a:endParaRPr>
            </a:p>
          </p:txBody>
        </p:sp>
        <p:sp>
          <p:nvSpPr>
            <p:cNvPr id="23" name="Text Placeholder 18"/>
            <p:cNvSpPr txBox="1">
              <a:spLocks/>
            </p:cNvSpPr>
            <p:nvPr/>
          </p:nvSpPr>
          <p:spPr>
            <a:xfrm>
              <a:off x="6710295" y="3911108"/>
              <a:ext cx="1833846"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smtClean="0">
                  <a:solidFill>
                    <a:schemeClr val="bg1"/>
                  </a:solidFill>
                  <a:cs typeface="Arial" pitchFamily="34" charset="0"/>
                </a:rPr>
                <a:t>For Programming </a:t>
              </a:r>
              <a:endParaRPr lang="en-US" sz="1200" dirty="0">
                <a:solidFill>
                  <a:schemeClr val="bg1"/>
                </a:solidFill>
                <a:cs typeface="Arial" pitchFamily="34" charset="0"/>
              </a:endParaRPr>
            </a:p>
          </p:txBody>
        </p:sp>
      </p:grpSp>
      <p:pic>
        <p:nvPicPr>
          <p:cNvPr id="25" name="Picture Placeholder 24" descr="flir AX8.jpg"/>
          <p:cNvPicPr>
            <a:picLocks noGrp="1" noChangeAspect="1"/>
          </p:cNvPicPr>
          <p:nvPr>
            <p:ph type="pic" idx="1"/>
          </p:nvPr>
        </p:nvPicPr>
        <p:blipFill>
          <a:blip r:embed="rId3" cstate="print"/>
          <a:srcRect t="7535" b="7535"/>
          <a:stretch>
            <a:fillRect/>
          </a:stretch>
        </p:blipFill>
        <p:spPr>
          <a:xfrm>
            <a:off x="657225" y="1616075"/>
            <a:ext cx="1730375" cy="1909763"/>
          </a:xfrm>
        </p:spPr>
      </p:pic>
      <p:pic>
        <p:nvPicPr>
          <p:cNvPr id="26" name="Picture Placeholder 25" descr="Raspberry.jpg"/>
          <p:cNvPicPr>
            <a:picLocks noGrp="1" noChangeAspect="1"/>
          </p:cNvPicPr>
          <p:nvPr>
            <p:ph type="pic" idx="12"/>
          </p:nvPr>
        </p:nvPicPr>
        <p:blipFill>
          <a:blip r:embed="rId4" cstate="print"/>
          <a:srcRect l="21085" t="11312" r="21153" b="13278"/>
          <a:stretch>
            <a:fillRect/>
          </a:stretch>
        </p:blipFill>
        <p:spPr>
          <a:xfrm>
            <a:off x="2614144" y="1851670"/>
            <a:ext cx="1872208" cy="1440160"/>
          </a:xfrm>
        </p:spPr>
      </p:pic>
      <p:pic>
        <p:nvPicPr>
          <p:cNvPr id="29" name="Picture Placeholder 28" descr="1-main.png"/>
          <p:cNvPicPr>
            <a:picLocks noGrp="1" noChangeAspect="1"/>
          </p:cNvPicPr>
          <p:nvPr>
            <p:ph type="pic" idx="14"/>
          </p:nvPr>
        </p:nvPicPr>
        <p:blipFill>
          <a:blip r:embed="rId5" cstate="print"/>
          <a:srcRect l="5587" r="5587"/>
          <a:stretch>
            <a:fillRect/>
          </a:stretch>
        </p:blipFill>
        <p:spPr>
          <a:xfrm>
            <a:off x="6748463" y="1616075"/>
            <a:ext cx="1730375" cy="1909763"/>
          </a:xfrm>
        </p:spPr>
      </p:pic>
      <p:pic>
        <p:nvPicPr>
          <p:cNvPr id="27" name="Picture Placeholder 26" descr="POe.jpg"/>
          <p:cNvPicPr>
            <a:picLocks noGrp="1" noChangeAspect="1"/>
          </p:cNvPicPr>
          <p:nvPr>
            <p:ph type="pic" idx="13"/>
          </p:nvPr>
        </p:nvPicPr>
        <p:blipFill>
          <a:blip r:embed="rId6" cstate="print"/>
          <a:srcRect l="9395" r="9395"/>
          <a:stretch>
            <a:fillRect/>
          </a:stretch>
        </p:blipFill>
        <p:spPr>
          <a:xfrm>
            <a:off x="4718050" y="1616075"/>
            <a:ext cx="1730375" cy="1909763"/>
          </a:xfrm>
        </p:spPr>
      </p:pic>
    </p:spTree>
    <p:extLst>
      <p:ext uri="{BB962C8B-B14F-4D97-AF65-F5344CB8AC3E}">
        <p14:creationId xmlns="" xmlns:p14="http://schemas.microsoft.com/office/powerpoint/2010/main" val="460297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Parallelogram 32"/>
          <p:cNvSpPr/>
          <p:nvPr/>
        </p:nvSpPr>
        <p:spPr>
          <a:xfrm rot="5400000">
            <a:off x="2929848" y="3709846"/>
            <a:ext cx="895621" cy="1067702"/>
          </a:xfrm>
          <a:custGeom>
            <a:avLst/>
            <a:gdLst/>
            <a:ahLst/>
            <a:cxnLst/>
            <a:rect l="l" t="t" r="r" b="b"/>
            <a:pathLst>
              <a:path w="895621" h="1067702">
                <a:moveTo>
                  <a:pt x="0" y="1067702"/>
                </a:moveTo>
                <a:lnTo>
                  <a:pt x="895621" y="0"/>
                </a:lnTo>
                <a:lnTo>
                  <a:pt x="895621" y="461505"/>
                </a:lnTo>
                <a:lnTo>
                  <a:pt x="387124" y="1067702"/>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2" name="Parallelogram 31"/>
          <p:cNvSpPr/>
          <p:nvPr/>
        </p:nvSpPr>
        <p:spPr>
          <a:xfrm rot="5400000">
            <a:off x="3458957" y="3036721"/>
            <a:ext cx="1309710" cy="1099849"/>
          </a:xfrm>
          <a:prstGeom prst="parallelogram">
            <a:avLst>
              <a:gd name="adj" fmla="val 83883"/>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1" name="Parallelogram 30"/>
          <p:cNvSpPr/>
          <p:nvPr/>
        </p:nvSpPr>
        <p:spPr>
          <a:xfrm rot="5400000">
            <a:off x="4899117" y="1308529"/>
            <a:ext cx="1309710" cy="1099849"/>
          </a:xfrm>
          <a:prstGeom prst="parallelogram">
            <a:avLst>
              <a:gd name="adj" fmla="val 83883"/>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4" name="Parallelogram 23"/>
          <p:cNvSpPr/>
          <p:nvPr/>
        </p:nvSpPr>
        <p:spPr>
          <a:xfrm rot="5400000">
            <a:off x="4179037" y="2172625"/>
            <a:ext cx="1309710" cy="1099849"/>
          </a:xfrm>
          <a:prstGeom prst="parallelogram">
            <a:avLst>
              <a:gd name="adj" fmla="val 8388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 name="Text Placeholder 1"/>
          <p:cNvSpPr>
            <a:spLocks noGrp="1"/>
          </p:cNvSpPr>
          <p:nvPr>
            <p:ph type="body" sz="quarter" idx="10"/>
          </p:nvPr>
        </p:nvSpPr>
        <p:spPr/>
        <p:txBody>
          <a:bodyPr/>
          <a:lstStyle/>
          <a:p>
            <a:r>
              <a:rPr lang="en-US" altLang="ko-KR" dirty="0" smtClean="0"/>
              <a:t>Implementation </a:t>
            </a:r>
            <a:endParaRPr lang="ko-KR" altLang="en-US" dirty="0"/>
          </a:p>
        </p:txBody>
      </p:sp>
      <p:grpSp>
        <p:nvGrpSpPr>
          <p:cNvPr id="7" name="Group 6"/>
          <p:cNvGrpSpPr/>
          <p:nvPr/>
        </p:nvGrpSpPr>
        <p:grpSpPr>
          <a:xfrm>
            <a:off x="323529" y="926900"/>
            <a:ext cx="3096344" cy="2494394"/>
            <a:chOff x="323529" y="926900"/>
            <a:chExt cx="3096344" cy="2494394"/>
          </a:xfrm>
        </p:grpSpPr>
        <p:sp>
          <p:nvSpPr>
            <p:cNvPr id="5" name="TextBox 4"/>
            <p:cNvSpPr txBox="1"/>
            <p:nvPr/>
          </p:nvSpPr>
          <p:spPr>
            <a:xfrm>
              <a:off x="323529" y="1405358"/>
              <a:ext cx="3096344" cy="2015936"/>
            </a:xfrm>
            <a:prstGeom prst="rect">
              <a:avLst/>
            </a:prstGeom>
            <a:noFill/>
          </p:spPr>
          <p:txBody>
            <a:bodyPr wrap="square" rtlCol="0" anchor="ctr">
              <a:spAutoFit/>
            </a:bodyPr>
            <a:lstStyle/>
            <a:p>
              <a:pPr algn="just"/>
              <a:r>
                <a:rPr lang="en-IN" sz="1200" b="1" dirty="0" smtClean="0">
                  <a:solidFill>
                    <a:schemeClr val="bg1"/>
                  </a:solidFill>
                </a:rPr>
                <a:t>It</a:t>
              </a:r>
              <a:r>
                <a:rPr lang="en-IN" sz="1200" dirty="0" smtClean="0">
                  <a:solidFill>
                    <a:schemeClr val="bg1"/>
                  </a:solidFill>
                </a:rPr>
                <a:t> </a:t>
              </a:r>
              <a:r>
                <a:rPr lang="en-IN" sz="1100" dirty="0" smtClean="0">
                  <a:solidFill>
                    <a:schemeClr val="bg1"/>
                  </a:solidFill>
                </a:rPr>
                <a:t>is found that broiler body temperature            increased three degrees Celsius (41- 44 C),    and skin temperature increased 6 C (37-43 C) when exposed to heat stress (36 C)    for three hours. </a:t>
              </a:r>
              <a:endParaRPr lang="en-IN" sz="1200" dirty="0" smtClean="0">
                <a:solidFill>
                  <a:schemeClr val="bg1"/>
                </a:solidFill>
              </a:endParaRPr>
            </a:p>
            <a:p>
              <a:pPr algn="just"/>
              <a:r>
                <a:rPr lang="en-IN" sz="1200" b="1" dirty="0" smtClean="0">
                  <a:solidFill>
                    <a:schemeClr val="bg1"/>
                  </a:solidFill>
                </a:rPr>
                <a:t>The</a:t>
              </a:r>
              <a:r>
                <a:rPr lang="en-IN" sz="1200" dirty="0" smtClean="0">
                  <a:solidFill>
                    <a:schemeClr val="bg1"/>
                  </a:solidFill>
                </a:rPr>
                <a:t> </a:t>
              </a:r>
              <a:r>
                <a:rPr lang="en-IN" sz="1100" dirty="0" smtClean="0">
                  <a:solidFill>
                    <a:schemeClr val="bg1"/>
                  </a:solidFill>
                </a:rPr>
                <a:t>developed algorithm  works in such a way that all those birds who  show any anomaly   in thermal   behaviour are spotted on the screen. </a:t>
              </a:r>
            </a:p>
            <a:p>
              <a:pPr algn="just"/>
              <a:endParaRPr lang="en-IN" sz="1200" dirty="0" smtClean="0">
                <a:solidFill>
                  <a:schemeClr val="bg1"/>
                </a:solidFill>
              </a:endParaRPr>
            </a:p>
            <a:p>
              <a:pPr algn="just"/>
              <a:r>
                <a:rPr lang="en-IN" sz="1200" b="1" dirty="0" smtClean="0">
                  <a:solidFill>
                    <a:schemeClr val="bg1"/>
                  </a:solidFill>
                </a:rPr>
                <a:t>Similarly</a:t>
              </a:r>
              <a:r>
                <a:rPr lang="en-IN" sz="1200" dirty="0" smtClean="0">
                  <a:solidFill>
                    <a:schemeClr val="bg1"/>
                  </a:solidFill>
                </a:rPr>
                <a:t> </a:t>
              </a:r>
              <a:r>
                <a:rPr lang="en-IN" sz="1100" dirty="0" smtClean="0">
                  <a:solidFill>
                    <a:schemeClr val="bg1"/>
                  </a:solidFill>
                </a:rPr>
                <a:t>this concept can also be used for   monitoring other farms of pigs, cows &amp; </a:t>
              </a:r>
              <a:r>
                <a:rPr lang="en-US" sz="1100" dirty="0" smtClean="0">
                  <a:solidFill>
                    <a:schemeClr val="bg1"/>
                  </a:solidFill>
                </a:rPr>
                <a:t>turkey.</a:t>
              </a:r>
              <a:endParaRPr lang="en-US" altLang="ko-KR" sz="1200" dirty="0">
                <a:solidFill>
                  <a:schemeClr val="bg1"/>
                </a:solidFill>
                <a:cs typeface="Arial" pitchFamily="34" charset="0"/>
              </a:endParaRPr>
            </a:p>
          </p:txBody>
        </p:sp>
        <p:sp>
          <p:nvSpPr>
            <p:cNvPr id="6" name="TextBox 5"/>
            <p:cNvSpPr txBox="1"/>
            <p:nvPr/>
          </p:nvSpPr>
          <p:spPr>
            <a:xfrm>
              <a:off x="496119" y="926900"/>
              <a:ext cx="2923753" cy="307777"/>
            </a:xfrm>
            <a:prstGeom prst="rect">
              <a:avLst/>
            </a:prstGeom>
            <a:noFill/>
          </p:spPr>
          <p:txBody>
            <a:bodyPr wrap="square" rtlCol="0" anchor="ctr">
              <a:spAutoFit/>
            </a:bodyPr>
            <a:lstStyle/>
            <a:p>
              <a:r>
                <a:rPr lang="en-US" altLang="ko-KR" sz="1400" b="1" dirty="0" smtClean="0">
                  <a:solidFill>
                    <a:schemeClr val="bg1"/>
                  </a:solidFill>
                  <a:cs typeface="Arial" pitchFamily="34" charset="0"/>
                </a:rPr>
                <a:t>Key Idea :</a:t>
              </a:r>
              <a:endParaRPr lang="ko-KR" altLang="en-US" sz="1400" b="1" dirty="0">
                <a:solidFill>
                  <a:schemeClr val="bg1"/>
                </a:solidFill>
                <a:cs typeface="Arial" pitchFamily="34" charset="0"/>
              </a:endParaRPr>
            </a:p>
          </p:txBody>
        </p:sp>
      </p:grpSp>
      <p:grpSp>
        <p:nvGrpSpPr>
          <p:cNvPr id="10" name="Group 9"/>
          <p:cNvGrpSpPr/>
          <p:nvPr/>
        </p:nvGrpSpPr>
        <p:grpSpPr>
          <a:xfrm>
            <a:off x="6300192" y="1923678"/>
            <a:ext cx="1761185" cy="871451"/>
            <a:chOff x="781208" y="3170076"/>
            <a:chExt cx="2082089" cy="871451"/>
          </a:xfrm>
        </p:grpSpPr>
        <p:sp>
          <p:nvSpPr>
            <p:cNvPr id="11" name="TextBox 10"/>
            <p:cNvSpPr txBox="1"/>
            <p:nvPr/>
          </p:nvSpPr>
          <p:spPr>
            <a:xfrm>
              <a:off x="803640" y="3764528"/>
              <a:ext cx="2059657" cy="276999"/>
            </a:xfrm>
            <a:prstGeom prst="rect">
              <a:avLst/>
            </a:prstGeom>
            <a:noFill/>
          </p:spPr>
          <p:txBody>
            <a:bodyPr wrap="square" rtlCol="0" anchor="ctr">
              <a:spAutoFit/>
            </a:bodyPr>
            <a:lstStyle/>
            <a:p>
              <a:endParaRPr lang="ko-KR" altLang="en-US" sz="1200" dirty="0">
                <a:solidFill>
                  <a:schemeClr val="bg1"/>
                </a:solidFill>
                <a:cs typeface="Arial" pitchFamily="34" charset="0"/>
              </a:endParaRPr>
            </a:p>
          </p:txBody>
        </p:sp>
        <p:sp>
          <p:nvSpPr>
            <p:cNvPr id="12" name="TextBox 11"/>
            <p:cNvSpPr txBox="1"/>
            <p:nvPr/>
          </p:nvSpPr>
          <p:spPr>
            <a:xfrm>
              <a:off x="781208" y="3170076"/>
              <a:ext cx="2059657" cy="461665"/>
            </a:xfrm>
            <a:prstGeom prst="rect">
              <a:avLst/>
            </a:prstGeom>
            <a:noFill/>
          </p:spPr>
          <p:txBody>
            <a:bodyPr wrap="square" rtlCol="0" anchor="ctr">
              <a:spAutoFit/>
            </a:bodyPr>
            <a:lstStyle/>
            <a:p>
              <a:r>
                <a:rPr lang="en-US" altLang="ko-KR" sz="1200" dirty="0" smtClean="0">
                  <a:solidFill>
                    <a:schemeClr val="bg1"/>
                  </a:solidFill>
                  <a:cs typeface="Arial" pitchFamily="34" charset="0"/>
                </a:rPr>
                <a:t>Streaming on phone or Desktop </a:t>
              </a:r>
              <a:endParaRPr lang="ko-KR" altLang="en-US" sz="1200" dirty="0">
                <a:solidFill>
                  <a:schemeClr val="bg1"/>
                </a:solidFill>
                <a:cs typeface="Arial" pitchFamily="34" charset="0"/>
              </a:endParaRPr>
            </a:p>
          </p:txBody>
        </p:sp>
      </p:grpSp>
      <p:grpSp>
        <p:nvGrpSpPr>
          <p:cNvPr id="13" name="Group 12"/>
          <p:cNvGrpSpPr/>
          <p:nvPr/>
        </p:nvGrpSpPr>
        <p:grpSpPr>
          <a:xfrm>
            <a:off x="5632080" y="2823547"/>
            <a:ext cx="1742210" cy="955691"/>
            <a:chOff x="803640" y="3085836"/>
            <a:chExt cx="2059657" cy="955691"/>
          </a:xfrm>
        </p:grpSpPr>
        <p:sp>
          <p:nvSpPr>
            <p:cNvPr id="14" name="TextBox 13"/>
            <p:cNvSpPr txBox="1"/>
            <p:nvPr/>
          </p:nvSpPr>
          <p:spPr>
            <a:xfrm>
              <a:off x="803640" y="3764528"/>
              <a:ext cx="2059657" cy="276999"/>
            </a:xfrm>
            <a:prstGeom prst="rect">
              <a:avLst/>
            </a:prstGeom>
            <a:noFill/>
          </p:spPr>
          <p:txBody>
            <a:bodyPr wrap="square" rtlCol="0" anchor="ctr">
              <a:spAutoFit/>
            </a:bodyPr>
            <a:lstStyle/>
            <a:p>
              <a:endParaRPr lang="ko-KR" altLang="en-US" sz="1200" dirty="0">
                <a:solidFill>
                  <a:schemeClr val="bg1"/>
                </a:solidFill>
                <a:cs typeface="Arial" pitchFamily="34" charset="0"/>
              </a:endParaRPr>
            </a:p>
          </p:txBody>
        </p:sp>
        <p:sp>
          <p:nvSpPr>
            <p:cNvPr id="15" name="TextBox 14"/>
            <p:cNvSpPr txBox="1"/>
            <p:nvPr/>
          </p:nvSpPr>
          <p:spPr>
            <a:xfrm>
              <a:off x="803640" y="3085836"/>
              <a:ext cx="2059657" cy="830997"/>
            </a:xfrm>
            <a:prstGeom prst="rect">
              <a:avLst/>
            </a:prstGeom>
            <a:noFill/>
          </p:spPr>
          <p:txBody>
            <a:bodyPr wrap="square" rtlCol="0" anchor="ctr">
              <a:spAutoFit/>
            </a:bodyPr>
            <a:lstStyle/>
            <a:p>
              <a:r>
                <a:rPr lang="en-US" altLang="ko-KR" sz="1200" dirty="0" smtClean="0">
                  <a:solidFill>
                    <a:schemeClr val="bg1"/>
                  </a:solidFill>
                  <a:cs typeface="Arial" pitchFamily="34" charset="0"/>
                </a:rPr>
                <a:t>Program will detect and draw bounding box on screen locating the sick bird</a:t>
              </a:r>
              <a:endParaRPr lang="ko-KR" altLang="en-US" sz="1200" dirty="0">
                <a:solidFill>
                  <a:schemeClr val="bg1"/>
                </a:solidFill>
                <a:cs typeface="Arial" pitchFamily="34" charset="0"/>
              </a:endParaRPr>
            </a:p>
          </p:txBody>
        </p:sp>
      </p:grpSp>
      <p:grpSp>
        <p:nvGrpSpPr>
          <p:cNvPr id="16" name="Group 15"/>
          <p:cNvGrpSpPr/>
          <p:nvPr/>
        </p:nvGrpSpPr>
        <p:grpSpPr>
          <a:xfrm>
            <a:off x="4944993" y="4012648"/>
            <a:ext cx="1742210" cy="863358"/>
            <a:chOff x="803640" y="3362835"/>
            <a:chExt cx="2059657" cy="863358"/>
          </a:xfrm>
        </p:grpSpPr>
        <p:sp>
          <p:nvSpPr>
            <p:cNvPr id="17" name="TextBox 16"/>
            <p:cNvSpPr txBox="1"/>
            <p:nvPr/>
          </p:nvSpPr>
          <p:spPr>
            <a:xfrm>
              <a:off x="803640" y="3579862"/>
              <a:ext cx="2059657" cy="646331"/>
            </a:xfrm>
            <a:prstGeom prst="rect">
              <a:avLst/>
            </a:prstGeom>
            <a:noFill/>
          </p:spPr>
          <p:txBody>
            <a:bodyPr wrap="square" rtlCol="0" anchor="ctr">
              <a:spAutoFit/>
            </a:bodyPr>
            <a:lstStyle/>
            <a:p>
              <a:r>
                <a:rPr lang="en-US" altLang="ko-KR" sz="1200" dirty="0" smtClean="0">
                  <a:solidFill>
                    <a:schemeClr val="bg1"/>
                  </a:solidFill>
                  <a:cs typeface="Arial" pitchFamily="34" charset="0"/>
                </a:rPr>
                <a:t>For further analysis store the images in drive </a:t>
              </a:r>
              <a:endParaRPr lang="ko-KR" altLang="en-US" sz="1200" dirty="0">
                <a:solidFill>
                  <a:schemeClr val="bg1"/>
                </a:solidFill>
                <a:cs typeface="Arial" pitchFamily="34" charset="0"/>
              </a:endParaRPr>
            </a:p>
          </p:txBody>
        </p:sp>
        <p:sp>
          <p:nvSpPr>
            <p:cNvPr id="18" name="TextBox 17"/>
            <p:cNvSpPr txBox="1"/>
            <p:nvPr/>
          </p:nvSpPr>
          <p:spPr>
            <a:xfrm>
              <a:off x="803640" y="3362835"/>
              <a:ext cx="2059657" cy="276999"/>
            </a:xfrm>
            <a:prstGeom prst="rect">
              <a:avLst/>
            </a:prstGeom>
            <a:noFill/>
          </p:spPr>
          <p:txBody>
            <a:bodyPr wrap="square" rtlCol="0" anchor="ctr">
              <a:spAutoFit/>
            </a:bodyPr>
            <a:lstStyle/>
            <a:p>
              <a:r>
                <a:rPr lang="en-US" altLang="ko-KR" sz="1200" dirty="0" smtClean="0">
                  <a:solidFill>
                    <a:schemeClr val="bg1"/>
                  </a:solidFill>
                  <a:cs typeface="Arial" pitchFamily="34" charset="0"/>
                </a:rPr>
                <a:t>Set alarm to the user  </a:t>
              </a:r>
              <a:endParaRPr lang="ko-KR" altLang="en-US" sz="1200" dirty="0">
                <a:solidFill>
                  <a:schemeClr val="bg1"/>
                </a:solidFill>
                <a:cs typeface="Arial" pitchFamily="34" charset="0"/>
              </a:endParaRPr>
            </a:p>
          </p:txBody>
        </p:sp>
      </p:grpSp>
      <p:sp>
        <p:nvSpPr>
          <p:cNvPr id="20" name="Text Placeholder 13"/>
          <p:cNvSpPr txBox="1">
            <a:spLocks/>
          </p:cNvSpPr>
          <p:nvPr/>
        </p:nvSpPr>
        <p:spPr>
          <a:xfrm>
            <a:off x="3563888" y="2951246"/>
            <a:ext cx="1853006" cy="386462"/>
          </a:xfrm>
          <a:prstGeom prst="rect">
            <a:avLst/>
          </a:prstGeom>
          <a:solidFill>
            <a:schemeClr val="accent3"/>
          </a:solid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1200" b="1" dirty="0" smtClean="0">
                <a:solidFill>
                  <a:schemeClr val="tx1">
                    <a:lumMod val="75000"/>
                    <a:lumOff val="25000"/>
                  </a:schemeClr>
                </a:solidFill>
                <a:cs typeface="Arial" pitchFamily="34" charset="0"/>
              </a:rPr>
              <a:t>Locate the sick Broiler</a:t>
            </a:r>
            <a:endParaRPr lang="ko-KR" altLang="en-US" sz="1200" b="1" dirty="0">
              <a:solidFill>
                <a:schemeClr val="tx1">
                  <a:lumMod val="75000"/>
                  <a:lumOff val="25000"/>
                </a:schemeClr>
              </a:solidFill>
              <a:cs typeface="Arial" pitchFamily="34" charset="0"/>
            </a:endParaRPr>
          </a:p>
        </p:txBody>
      </p:sp>
      <p:sp>
        <p:nvSpPr>
          <p:cNvPr id="21" name="Text Placeholder 13"/>
          <p:cNvSpPr txBox="1">
            <a:spLocks/>
          </p:cNvSpPr>
          <p:nvPr/>
        </p:nvSpPr>
        <p:spPr>
          <a:xfrm>
            <a:off x="2843808" y="3841472"/>
            <a:ext cx="1837115" cy="386462"/>
          </a:xfrm>
          <a:prstGeom prst="rect">
            <a:avLst/>
          </a:prstGeom>
          <a:solidFill>
            <a:schemeClr val="accent4"/>
          </a:solid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1200" b="1" dirty="0" smtClean="0">
                <a:solidFill>
                  <a:schemeClr val="tx1">
                    <a:lumMod val="75000"/>
                    <a:lumOff val="25000"/>
                  </a:schemeClr>
                </a:solidFill>
                <a:cs typeface="Arial" pitchFamily="34" charset="0"/>
              </a:rPr>
              <a:t>Indicate to the owner</a:t>
            </a:r>
            <a:endParaRPr lang="en-US" altLang="ko-KR" sz="1200" b="1" dirty="0">
              <a:solidFill>
                <a:schemeClr val="tx1">
                  <a:lumMod val="75000"/>
                  <a:lumOff val="25000"/>
                </a:schemeClr>
              </a:solidFill>
              <a:cs typeface="Arial" pitchFamily="34" charset="0"/>
            </a:endParaRPr>
          </a:p>
        </p:txBody>
      </p:sp>
      <p:sp>
        <p:nvSpPr>
          <p:cNvPr id="22" name="Text Placeholder 13"/>
          <p:cNvSpPr txBox="1">
            <a:spLocks/>
          </p:cNvSpPr>
          <p:nvPr/>
        </p:nvSpPr>
        <p:spPr>
          <a:xfrm rot="41765">
            <a:off x="4286530" y="2078837"/>
            <a:ext cx="1837115" cy="432891"/>
          </a:xfrm>
          <a:prstGeom prst="rect">
            <a:avLst/>
          </a:prstGeom>
          <a:solidFill>
            <a:schemeClr val="accent2"/>
          </a:solid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1200" b="1" dirty="0" smtClean="0">
                <a:solidFill>
                  <a:schemeClr val="tx1">
                    <a:lumMod val="75000"/>
                    <a:lumOff val="25000"/>
                  </a:schemeClr>
                </a:solidFill>
                <a:cs typeface="Arial" pitchFamily="34" charset="0"/>
              </a:rPr>
              <a:t>Live Video on user mobile phone</a:t>
            </a:r>
          </a:p>
        </p:txBody>
      </p:sp>
      <p:grpSp>
        <p:nvGrpSpPr>
          <p:cNvPr id="27" name="Group 26"/>
          <p:cNvGrpSpPr/>
          <p:nvPr/>
        </p:nvGrpSpPr>
        <p:grpSpPr>
          <a:xfrm>
            <a:off x="7006254" y="752639"/>
            <a:ext cx="1742210" cy="655949"/>
            <a:chOff x="803640" y="3339982"/>
            <a:chExt cx="2059657" cy="458522"/>
          </a:xfrm>
        </p:grpSpPr>
        <p:sp>
          <p:nvSpPr>
            <p:cNvPr id="28" name="TextBox 27"/>
            <p:cNvSpPr txBox="1"/>
            <p:nvPr/>
          </p:nvSpPr>
          <p:spPr>
            <a:xfrm>
              <a:off x="803640" y="3604876"/>
              <a:ext cx="2059657" cy="193628"/>
            </a:xfrm>
            <a:prstGeom prst="rect">
              <a:avLst/>
            </a:prstGeom>
            <a:noFill/>
          </p:spPr>
          <p:txBody>
            <a:bodyPr wrap="square" rtlCol="0" anchor="ctr">
              <a:spAutoFit/>
            </a:bodyPr>
            <a:lstStyle/>
            <a:p>
              <a:endParaRPr lang="ko-KR" altLang="en-US" sz="1200" dirty="0">
                <a:solidFill>
                  <a:schemeClr val="bg1"/>
                </a:solidFill>
                <a:cs typeface="Arial" pitchFamily="34" charset="0"/>
              </a:endParaRPr>
            </a:p>
          </p:txBody>
        </p:sp>
        <p:sp>
          <p:nvSpPr>
            <p:cNvPr id="29" name="TextBox 28"/>
            <p:cNvSpPr txBox="1"/>
            <p:nvPr/>
          </p:nvSpPr>
          <p:spPr>
            <a:xfrm>
              <a:off x="803640" y="3339982"/>
              <a:ext cx="2059657" cy="322714"/>
            </a:xfrm>
            <a:prstGeom prst="rect">
              <a:avLst/>
            </a:prstGeom>
            <a:noFill/>
          </p:spPr>
          <p:txBody>
            <a:bodyPr wrap="square" rtlCol="0" anchor="ctr">
              <a:spAutoFit/>
            </a:bodyPr>
            <a:lstStyle/>
            <a:p>
              <a:r>
                <a:rPr lang="en-US" altLang="ko-KR" sz="1200" dirty="0" smtClean="0">
                  <a:solidFill>
                    <a:schemeClr val="bg1"/>
                  </a:solidFill>
                  <a:cs typeface="Arial" pitchFamily="34" charset="0"/>
                </a:rPr>
                <a:t>Images are grabbed trough thermal camera  </a:t>
              </a:r>
              <a:endParaRPr lang="ko-KR" altLang="en-US" sz="1200" dirty="0">
                <a:solidFill>
                  <a:schemeClr val="bg1"/>
                </a:solidFill>
                <a:cs typeface="Arial" pitchFamily="34" charset="0"/>
              </a:endParaRPr>
            </a:p>
          </p:txBody>
        </p:sp>
      </p:grpSp>
      <p:sp>
        <p:nvSpPr>
          <p:cNvPr id="30" name="Text Placeholder 13"/>
          <p:cNvSpPr txBox="1">
            <a:spLocks/>
          </p:cNvSpPr>
          <p:nvPr/>
        </p:nvSpPr>
        <p:spPr>
          <a:xfrm rot="41765">
            <a:off x="5006327" y="1214743"/>
            <a:ext cx="1837115" cy="386462"/>
          </a:xfrm>
          <a:prstGeom prst="rect">
            <a:avLst/>
          </a:prstGeom>
          <a:solidFill>
            <a:schemeClr val="accent1"/>
          </a:solid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1200" b="1" dirty="0" smtClean="0">
                <a:solidFill>
                  <a:schemeClr val="tx1">
                    <a:lumMod val="75000"/>
                    <a:lumOff val="25000"/>
                  </a:schemeClr>
                </a:solidFill>
                <a:cs typeface="Arial" pitchFamily="34" charset="0"/>
              </a:rPr>
              <a:t>Acquire Thermal  images  of  scene </a:t>
            </a:r>
            <a:endParaRPr lang="en-US" altLang="ko-KR" sz="1200" b="1" dirty="0">
              <a:solidFill>
                <a:schemeClr val="tx1">
                  <a:lumMod val="75000"/>
                  <a:lumOff val="25000"/>
                </a:schemeClr>
              </a:solidFill>
              <a:cs typeface="Arial" pitchFamily="34" charset="0"/>
            </a:endParaRPr>
          </a:p>
        </p:txBody>
      </p:sp>
      <p:sp>
        <p:nvSpPr>
          <p:cNvPr id="34" name="Text Placeholder 13"/>
          <p:cNvSpPr txBox="1">
            <a:spLocks/>
          </p:cNvSpPr>
          <p:nvPr/>
        </p:nvSpPr>
        <p:spPr>
          <a:xfrm>
            <a:off x="2051720" y="4587974"/>
            <a:ext cx="1837115" cy="386462"/>
          </a:xfrm>
          <a:prstGeom prst="rect">
            <a:avLst/>
          </a:prstGeom>
          <a:solidFill>
            <a:schemeClr val="accent4"/>
          </a:solid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1200" b="1" dirty="0" smtClean="0">
                <a:solidFill>
                  <a:schemeClr val="tx1">
                    <a:lumMod val="75000"/>
                    <a:lumOff val="25000"/>
                  </a:schemeClr>
                </a:solidFill>
                <a:cs typeface="Arial" pitchFamily="34" charset="0"/>
              </a:rPr>
              <a:t>Store the images with timestamp</a:t>
            </a:r>
            <a:endParaRPr lang="en-US" altLang="ko-KR" sz="1200" b="1" dirty="0">
              <a:solidFill>
                <a:schemeClr val="tx1">
                  <a:lumMod val="75000"/>
                  <a:lumOff val="25000"/>
                </a:schemeClr>
              </a:solidFill>
              <a:cs typeface="Arial" pitchFamily="34" charset="0"/>
            </a:endParaRPr>
          </a:p>
        </p:txBody>
      </p:sp>
      <p:sp>
        <p:nvSpPr>
          <p:cNvPr id="35" name="Text Placeholder 34"/>
          <p:cNvSpPr>
            <a:spLocks noGrp="1"/>
          </p:cNvSpPr>
          <p:nvPr>
            <p:ph type="body" sz="quarter" idx="11"/>
          </p:nvPr>
        </p:nvSpPr>
        <p:spPr>
          <a:xfrm>
            <a:off x="0" y="771550"/>
            <a:ext cx="9144000" cy="72008"/>
          </a:xfrm>
        </p:spPr>
        <p:txBody>
          <a:bodyPr/>
          <a:lstStyle/>
          <a:p>
            <a:r>
              <a:rPr lang="en-US" dirty="0" smtClean="0"/>
              <a:t>.</a:t>
            </a:r>
            <a:endParaRPr lang="en-US" dirty="0"/>
          </a:p>
        </p:txBody>
      </p:sp>
      <p:sp>
        <p:nvSpPr>
          <p:cNvPr id="38" name="Rounded Rectangle 27">
            <a:extLst>
              <a:ext uri="{FF2B5EF4-FFF2-40B4-BE49-F238E27FC236}">
                <a16:creationId xmlns="" xmlns:a16="http://schemas.microsoft.com/office/drawing/2014/main" id="{64ED37AA-EA3A-4B7C-9A43-D6C64E74F98E}"/>
              </a:ext>
            </a:extLst>
          </p:cNvPr>
          <p:cNvSpPr/>
          <p:nvPr/>
        </p:nvSpPr>
        <p:spPr>
          <a:xfrm>
            <a:off x="7020272" y="1203598"/>
            <a:ext cx="504056" cy="36004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9" name="Rounded Rectangle 7">
            <a:extLst>
              <a:ext uri="{FF2B5EF4-FFF2-40B4-BE49-F238E27FC236}">
                <a16:creationId xmlns="" xmlns:a16="http://schemas.microsoft.com/office/drawing/2014/main" id="{8247BDD2-144A-4A75-A434-79019B94B732}"/>
              </a:ext>
            </a:extLst>
          </p:cNvPr>
          <p:cNvSpPr/>
          <p:nvPr/>
        </p:nvSpPr>
        <p:spPr>
          <a:xfrm>
            <a:off x="8028384" y="1923678"/>
            <a:ext cx="288032" cy="432048"/>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pic>
        <p:nvPicPr>
          <p:cNvPr id="41" name="Picture 40" descr="images.jpg"/>
          <p:cNvPicPr>
            <a:picLocks noChangeAspect="1"/>
          </p:cNvPicPr>
          <p:nvPr/>
        </p:nvPicPr>
        <p:blipFill>
          <a:blip r:embed="rId2" cstate="print"/>
          <a:stretch>
            <a:fillRect/>
          </a:stretch>
        </p:blipFill>
        <p:spPr>
          <a:xfrm>
            <a:off x="7524328" y="2859782"/>
            <a:ext cx="423490" cy="423490"/>
          </a:xfrm>
          <a:prstGeom prst="rect">
            <a:avLst/>
          </a:prstGeom>
        </p:spPr>
      </p:pic>
      <p:sp>
        <p:nvSpPr>
          <p:cNvPr id="42" name="Isosceles Triangle 8">
            <a:extLst>
              <a:ext uri="{FF2B5EF4-FFF2-40B4-BE49-F238E27FC236}">
                <a16:creationId xmlns="" xmlns:a16="http://schemas.microsoft.com/office/drawing/2014/main" id="{3463A42E-30F4-4389-B627-B390C33788D3}"/>
              </a:ext>
            </a:extLst>
          </p:cNvPr>
          <p:cNvSpPr/>
          <p:nvPr/>
        </p:nvSpPr>
        <p:spPr>
          <a:xfrm rot="16200000">
            <a:off x="6834229" y="3981929"/>
            <a:ext cx="311874" cy="371836"/>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3" name="Rectangle 16">
            <a:extLst>
              <a:ext uri="{FF2B5EF4-FFF2-40B4-BE49-F238E27FC236}">
                <a16:creationId xmlns="" xmlns:a16="http://schemas.microsoft.com/office/drawing/2014/main" id="{F53FB0AC-5743-4F43-9B92-FE4FA72DA8A4}"/>
              </a:ext>
            </a:extLst>
          </p:cNvPr>
          <p:cNvSpPr/>
          <p:nvPr/>
        </p:nvSpPr>
        <p:spPr>
          <a:xfrm>
            <a:off x="6372200" y="4659982"/>
            <a:ext cx="432135" cy="284005"/>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 xmlns:p14="http://schemas.microsoft.com/office/powerpoint/2010/main" val="1540015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pp18-image061.jpg"/>
          <p:cNvPicPr>
            <a:picLocks noGrp="1" noChangeAspect="1"/>
          </p:cNvPicPr>
          <p:nvPr>
            <p:ph type="pic" idx="1"/>
          </p:nvPr>
        </p:nvPicPr>
        <p:blipFill>
          <a:blip r:embed="rId2" cstate="print"/>
          <a:srcRect l="19553" r="19553"/>
          <a:stretch>
            <a:fillRect/>
          </a:stretch>
        </p:blipFill>
        <p:spPr>
          <a:xfrm>
            <a:off x="6444208" y="267494"/>
            <a:ext cx="2160240" cy="2160000"/>
          </a:xfrm>
        </p:spPr>
      </p:pic>
      <p:pic>
        <p:nvPicPr>
          <p:cNvPr id="11" name="Picture Placeholder 10" descr="poultry temperature.png"/>
          <p:cNvPicPr>
            <a:picLocks noGrp="1" noChangeAspect="1"/>
          </p:cNvPicPr>
          <p:nvPr>
            <p:ph type="pic" idx="10"/>
          </p:nvPr>
        </p:nvPicPr>
        <p:blipFill>
          <a:blip r:embed="rId3" cstate="print"/>
          <a:srcRect l="16362" r="16362"/>
          <a:stretch>
            <a:fillRect/>
          </a:stretch>
        </p:blipFill>
        <p:spPr/>
      </p:pic>
      <p:pic>
        <p:nvPicPr>
          <p:cNvPr id="8" name="Picture Placeholder 7" descr="13-08-14UniManchester2.jpg"/>
          <p:cNvPicPr>
            <a:picLocks noGrp="1" noChangeAspect="1"/>
          </p:cNvPicPr>
          <p:nvPr>
            <p:ph type="pic" idx="11"/>
          </p:nvPr>
        </p:nvPicPr>
        <p:blipFill>
          <a:blip r:embed="rId4" cstate="print"/>
          <a:srcRect t="37" b="37"/>
          <a:stretch>
            <a:fillRect/>
          </a:stretch>
        </p:blipFill>
        <p:spPr/>
      </p:pic>
      <p:pic>
        <p:nvPicPr>
          <p:cNvPr id="10" name="Picture Placeholder 9" descr="images (1).jpg"/>
          <p:cNvPicPr>
            <a:picLocks noGrp="1" noChangeAspect="1"/>
          </p:cNvPicPr>
          <p:nvPr>
            <p:ph type="pic" idx="12"/>
          </p:nvPr>
        </p:nvPicPr>
        <p:blipFill>
          <a:blip r:embed="rId5" cstate="print"/>
          <a:srcRect l="18417" r="18417"/>
          <a:stretch>
            <a:fillRect/>
          </a:stretch>
        </p:blipFill>
        <p:spPr/>
      </p:pic>
      <p:sp>
        <p:nvSpPr>
          <p:cNvPr id="6" name="Text Placeholder 1"/>
          <p:cNvSpPr txBox="1">
            <a:spLocks/>
          </p:cNvSpPr>
          <p:nvPr/>
        </p:nvSpPr>
        <p:spPr>
          <a:xfrm>
            <a:off x="395536" y="1635646"/>
            <a:ext cx="2808312" cy="1584176"/>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2800" b="1" dirty="0" smtClean="0">
                <a:solidFill>
                  <a:schemeClr val="accent2"/>
                </a:solidFill>
                <a:latin typeface="+mj-lt"/>
                <a:cs typeface="Arial" pitchFamily="34" charset="0"/>
              </a:rPr>
              <a:t>Experimental Result </a:t>
            </a:r>
            <a:endParaRPr lang="ko-KR" altLang="en-US" sz="2800" b="1" dirty="0">
              <a:solidFill>
                <a:schemeClr val="bg1"/>
              </a:solidFill>
              <a:latin typeface="+mj-lt"/>
              <a:cs typeface="Arial" pitchFamily="34" charset="0"/>
            </a:endParaRPr>
          </a:p>
        </p:txBody>
      </p:sp>
      <p:sp>
        <p:nvSpPr>
          <p:cNvPr id="7" name="TextBox 6"/>
          <p:cNvSpPr txBox="1"/>
          <p:nvPr/>
        </p:nvSpPr>
        <p:spPr>
          <a:xfrm>
            <a:off x="395536" y="2942824"/>
            <a:ext cx="2664296" cy="1569660"/>
          </a:xfrm>
          <a:prstGeom prst="rect">
            <a:avLst/>
          </a:prstGeom>
          <a:noFill/>
        </p:spPr>
        <p:txBody>
          <a:bodyPr wrap="square" rtlCol="0" anchor="ctr">
            <a:spAutoFit/>
          </a:bodyPr>
          <a:lstStyle/>
          <a:p>
            <a:r>
              <a:rPr lang="en-US" altLang="ko-KR" sz="1200" dirty="0" smtClean="0">
                <a:solidFill>
                  <a:schemeClr val="bg1"/>
                </a:solidFill>
                <a:cs typeface="Arial" pitchFamily="34" charset="0"/>
              </a:rPr>
              <a:t>Thermal Images reveals some unique feature that can not be seen through naked eyes. The thermal property of subject indicate it’s healthiness .  </a:t>
            </a:r>
          </a:p>
          <a:p>
            <a:r>
              <a:rPr lang="en-US" altLang="ko-KR" sz="1200" dirty="0" smtClean="0">
                <a:solidFill>
                  <a:schemeClr val="bg1"/>
                </a:solidFill>
                <a:cs typeface="Arial" pitchFamily="34" charset="0"/>
              </a:rPr>
              <a:t>The following images are taken in different farms of Broiler and Turkey in Quebec  province ,Canada</a:t>
            </a:r>
            <a:endParaRPr lang="en-US" altLang="ko-KR" sz="1200" dirty="0">
              <a:solidFill>
                <a:schemeClr val="bg1"/>
              </a:solidFill>
              <a:cs typeface="Arial" pitchFamily="34" charset="0"/>
            </a:endParaRPr>
          </a:p>
        </p:txBody>
      </p:sp>
    </p:spTree>
    <p:extLst>
      <p:ext uri="{BB962C8B-B14F-4D97-AF65-F5344CB8AC3E}">
        <p14:creationId xmlns="" xmlns:p14="http://schemas.microsoft.com/office/powerpoint/2010/main" val="3408164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39502"/>
            <a:ext cx="9144000" cy="360040"/>
          </a:xfrm>
        </p:spPr>
        <p:txBody>
          <a:bodyPr/>
          <a:lstStyle/>
          <a:p>
            <a:r>
              <a:rPr lang="en-US" altLang="ko-KR" b="1" dirty="0" smtClean="0"/>
              <a:t>Impact of my innovation </a:t>
            </a:r>
            <a:endParaRPr lang="ko-KR" altLang="en-US" b="1" dirty="0" smtClean="0"/>
          </a:p>
        </p:txBody>
      </p:sp>
      <p:sp>
        <p:nvSpPr>
          <p:cNvPr id="3" name="Text Placeholder 2"/>
          <p:cNvSpPr>
            <a:spLocks noGrp="1"/>
          </p:cNvSpPr>
          <p:nvPr>
            <p:ph type="body" sz="quarter" idx="11"/>
          </p:nvPr>
        </p:nvSpPr>
        <p:spPr/>
        <p:txBody>
          <a:bodyPr/>
          <a:lstStyle/>
          <a:p>
            <a:pPr lvl="0"/>
            <a:r>
              <a:rPr lang="en-US" altLang="ko-KR" dirty="0" smtClean="0"/>
              <a:t>Increase in Production</a:t>
            </a:r>
            <a:endParaRPr lang="en-US" altLang="ko-KR" dirty="0"/>
          </a:p>
        </p:txBody>
      </p:sp>
      <p:sp>
        <p:nvSpPr>
          <p:cNvPr id="5" name="Oval 4"/>
          <p:cNvSpPr/>
          <p:nvPr/>
        </p:nvSpPr>
        <p:spPr>
          <a:xfrm>
            <a:off x="925470" y="1831972"/>
            <a:ext cx="936104" cy="936104"/>
          </a:xfrm>
          <a:prstGeom prst="ellipse">
            <a:avLst/>
          </a:prstGeom>
          <a:solidFill>
            <a:schemeClr val="tx1">
              <a:lumMod val="85000"/>
              <a:lumOff val="15000"/>
            </a:schemeClr>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Oval 5"/>
          <p:cNvSpPr/>
          <p:nvPr/>
        </p:nvSpPr>
        <p:spPr>
          <a:xfrm>
            <a:off x="2797678" y="1831972"/>
            <a:ext cx="936104" cy="936104"/>
          </a:xfrm>
          <a:prstGeom prst="ellipse">
            <a:avLst/>
          </a:prstGeom>
          <a:solidFill>
            <a:schemeClr val="tx1">
              <a:lumMod val="85000"/>
              <a:lumOff val="15000"/>
            </a:schemeClr>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Oval 6"/>
          <p:cNvSpPr/>
          <p:nvPr/>
        </p:nvSpPr>
        <p:spPr>
          <a:xfrm>
            <a:off x="4669886" y="1831972"/>
            <a:ext cx="936104" cy="936104"/>
          </a:xfrm>
          <a:prstGeom prst="ellipse">
            <a:avLst/>
          </a:prstGeom>
          <a:solidFill>
            <a:schemeClr val="tx1">
              <a:lumMod val="85000"/>
              <a:lumOff val="15000"/>
            </a:schemeClr>
          </a:solid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Oval 7"/>
          <p:cNvSpPr/>
          <p:nvPr/>
        </p:nvSpPr>
        <p:spPr>
          <a:xfrm>
            <a:off x="6540068" y="1831972"/>
            <a:ext cx="936104" cy="936104"/>
          </a:xfrm>
          <a:prstGeom prst="ellipse">
            <a:avLst/>
          </a:prstGeom>
          <a:solidFill>
            <a:schemeClr val="tx1">
              <a:lumMod val="85000"/>
              <a:lumOff val="15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Oval 8"/>
          <p:cNvSpPr/>
          <p:nvPr/>
        </p:nvSpPr>
        <p:spPr>
          <a:xfrm>
            <a:off x="2077598" y="2047996"/>
            <a:ext cx="504056" cy="5040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 name="Oval 9"/>
          <p:cNvSpPr/>
          <p:nvPr/>
        </p:nvSpPr>
        <p:spPr>
          <a:xfrm>
            <a:off x="3949806" y="2047996"/>
            <a:ext cx="504056" cy="5040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 name="Oval 10"/>
          <p:cNvSpPr/>
          <p:nvPr/>
        </p:nvSpPr>
        <p:spPr>
          <a:xfrm>
            <a:off x="5822014" y="2047996"/>
            <a:ext cx="504056" cy="50405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 name="Oval 11"/>
          <p:cNvSpPr/>
          <p:nvPr/>
        </p:nvSpPr>
        <p:spPr>
          <a:xfrm>
            <a:off x="7694222" y="2047996"/>
            <a:ext cx="504056" cy="50405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7" name="TextBox 16"/>
          <p:cNvSpPr txBox="1"/>
          <p:nvPr/>
        </p:nvSpPr>
        <p:spPr>
          <a:xfrm>
            <a:off x="926482" y="1419622"/>
            <a:ext cx="1269254" cy="276999"/>
          </a:xfrm>
          <a:prstGeom prst="rect">
            <a:avLst/>
          </a:prstGeom>
          <a:noFill/>
        </p:spPr>
        <p:txBody>
          <a:bodyPr wrap="square" rtlCol="0" anchor="ctr">
            <a:spAutoFit/>
          </a:bodyPr>
          <a:lstStyle/>
          <a:p>
            <a:pPr algn="just"/>
            <a:r>
              <a:rPr lang="en-US" altLang="ko-KR" sz="1200" b="1" dirty="0" smtClean="0">
                <a:solidFill>
                  <a:schemeClr val="bg1"/>
                </a:solidFill>
                <a:cs typeface="Arial" pitchFamily="34" charset="0"/>
              </a:rPr>
              <a:t>Broiler  Health</a:t>
            </a:r>
            <a:endParaRPr lang="ko-KR" altLang="en-US" sz="1200" b="1" dirty="0">
              <a:solidFill>
                <a:schemeClr val="bg1"/>
              </a:solidFill>
              <a:cs typeface="Arial" pitchFamily="34" charset="0"/>
            </a:endParaRPr>
          </a:p>
        </p:txBody>
      </p:sp>
      <p:sp>
        <p:nvSpPr>
          <p:cNvPr id="18" name="TextBox 17"/>
          <p:cNvSpPr txBox="1"/>
          <p:nvPr/>
        </p:nvSpPr>
        <p:spPr>
          <a:xfrm>
            <a:off x="2555776" y="1367939"/>
            <a:ext cx="1557960" cy="276999"/>
          </a:xfrm>
          <a:prstGeom prst="rect">
            <a:avLst/>
          </a:prstGeom>
          <a:noFill/>
        </p:spPr>
        <p:txBody>
          <a:bodyPr wrap="square" rtlCol="0" anchor="ctr">
            <a:spAutoFit/>
          </a:bodyPr>
          <a:lstStyle/>
          <a:p>
            <a:pPr algn="r"/>
            <a:r>
              <a:rPr lang="en-US" altLang="ko-KR" sz="1200" b="1" dirty="0" smtClean="0">
                <a:solidFill>
                  <a:schemeClr val="bg1"/>
                </a:solidFill>
                <a:cs typeface="Arial" pitchFamily="34" charset="0"/>
              </a:rPr>
              <a:t> </a:t>
            </a:r>
            <a:endParaRPr lang="ko-KR" altLang="en-US" sz="1200" b="1" dirty="0">
              <a:solidFill>
                <a:schemeClr val="bg1"/>
              </a:solidFill>
              <a:cs typeface="Arial" pitchFamily="34" charset="0"/>
            </a:endParaRPr>
          </a:p>
        </p:txBody>
      </p:sp>
      <p:sp>
        <p:nvSpPr>
          <p:cNvPr id="20" name="TextBox 19"/>
          <p:cNvSpPr txBox="1"/>
          <p:nvPr/>
        </p:nvSpPr>
        <p:spPr>
          <a:xfrm>
            <a:off x="6249648" y="1419622"/>
            <a:ext cx="1440159" cy="276999"/>
          </a:xfrm>
          <a:prstGeom prst="rect">
            <a:avLst/>
          </a:prstGeom>
          <a:noFill/>
        </p:spPr>
        <p:txBody>
          <a:bodyPr wrap="square" rtlCol="0" anchor="ctr">
            <a:spAutoFit/>
          </a:bodyPr>
          <a:lstStyle/>
          <a:p>
            <a:pPr algn="r"/>
            <a:r>
              <a:rPr lang="en-US" altLang="ko-KR" sz="1200" b="1" dirty="0" smtClean="0">
                <a:solidFill>
                  <a:schemeClr val="bg1"/>
                </a:solidFill>
                <a:cs typeface="Arial" pitchFamily="34" charset="0"/>
              </a:rPr>
              <a:t>Product Price</a:t>
            </a:r>
            <a:endParaRPr lang="ko-KR" altLang="en-US" sz="1200" b="1" dirty="0">
              <a:solidFill>
                <a:schemeClr val="bg1"/>
              </a:solidFill>
              <a:cs typeface="Arial" pitchFamily="34" charset="0"/>
            </a:endParaRPr>
          </a:p>
        </p:txBody>
      </p:sp>
      <p:grpSp>
        <p:nvGrpSpPr>
          <p:cNvPr id="4" name="Group 20"/>
          <p:cNvGrpSpPr/>
          <p:nvPr/>
        </p:nvGrpSpPr>
        <p:grpSpPr>
          <a:xfrm>
            <a:off x="1403648" y="2716693"/>
            <a:ext cx="1621133" cy="673514"/>
            <a:chOff x="1508096" y="4283314"/>
            <a:chExt cx="4253021" cy="673514"/>
          </a:xfrm>
        </p:grpSpPr>
        <p:sp>
          <p:nvSpPr>
            <p:cNvPr id="22" name="TextBox 21"/>
            <p:cNvSpPr txBox="1"/>
            <p:nvPr/>
          </p:nvSpPr>
          <p:spPr>
            <a:xfrm>
              <a:off x="2113657" y="4679829"/>
              <a:ext cx="3647457" cy="276999"/>
            </a:xfrm>
            <a:prstGeom prst="rect">
              <a:avLst/>
            </a:prstGeom>
            <a:noFill/>
          </p:spPr>
          <p:txBody>
            <a:bodyPr wrap="square" rtlCol="0" anchor="ctr">
              <a:spAutoFit/>
            </a:bodyPr>
            <a:lstStyle/>
            <a:p>
              <a:pPr algn="ctr"/>
              <a:endParaRPr lang="en-US" altLang="ko-KR" sz="1200" dirty="0">
                <a:solidFill>
                  <a:schemeClr val="bg1"/>
                </a:solidFill>
                <a:cs typeface="Arial" pitchFamily="34" charset="0"/>
              </a:endParaRPr>
            </a:p>
          </p:txBody>
        </p:sp>
        <p:sp>
          <p:nvSpPr>
            <p:cNvPr id="23" name="TextBox 22"/>
            <p:cNvSpPr txBox="1"/>
            <p:nvPr/>
          </p:nvSpPr>
          <p:spPr>
            <a:xfrm>
              <a:off x="1508096" y="4283314"/>
              <a:ext cx="4253021" cy="276999"/>
            </a:xfrm>
            <a:prstGeom prst="rect">
              <a:avLst/>
            </a:prstGeom>
            <a:noFill/>
          </p:spPr>
          <p:txBody>
            <a:bodyPr wrap="square" rtlCol="0" anchor="ctr">
              <a:spAutoFit/>
            </a:bodyPr>
            <a:lstStyle/>
            <a:p>
              <a:pPr algn="ctr"/>
              <a:r>
                <a:rPr lang="en-US" altLang="ko-KR" sz="1200" b="1" dirty="0" smtClean="0">
                  <a:solidFill>
                    <a:schemeClr val="bg1"/>
                  </a:solidFill>
                  <a:cs typeface="Arial" pitchFamily="34" charset="0"/>
                </a:rPr>
                <a:t>Economic  growth </a:t>
              </a:r>
              <a:endParaRPr lang="ko-KR" altLang="en-US" sz="1200" b="1" dirty="0">
                <a:solidFill>
                  <a:schemeClr val="bg1"/>
                </a:solidFill>
                <a:cs typeface="Arial" pitchFamily="34" charset="0"/>
              </a:endParaRPr>
            </a:p>
          </p:txBody>
        </p:sp>
      </p:grpSp>
      <p:grpSp>
        <p:nvGrpSpPr>
          <p:cNvPr id="21" name="Group 23"/>
          <p:cNvGrpSpPr/>
          <p:nvPr/>
        </p:nvGrpSpPr>
        <p:grpSpPr>
          <a:xfrm>
            <a:off x="3506679" y="2716693"/>
            <a:ext cx="1390310" cy="673514"/>
            <a:chOff x="2113657" y="4283314"/>
            <a:chExt cx="3647460" cy="673514"/>
          </a:xfrm>
        </p:grpSpPr>
        <p:sp>
          <p:nvSpPr>
            <p:cNvPr id="25" name="TextBox 24"/>
            <p:cNvSpPr txBox="1"/>
            <p:nvPr/>
          </p:nvSpPr>
          <p:spPr>
            <a:xfrm>
              <a:off x="2113657" y="4679829"/>
              <a:ext cx="3647457" cy="276999"/>
            </a:xfrm>
            <a:prstGeom prst="rect">
              <a:avLst/>
            </a:prstGeom>
            <a:noFill/>
          </p:spPr>
          <p:txBody>
            <a:bodyPr wrap="square" rtlCol="0" anchor="ctr">
              <a:spAutoFit/>
            </a:bodyPr>
            <a:lstStyle/>
            <a:p>
              <a:pPr algn="ctr"/>
              <a:endParaRPr lang="en-US" altLang="ko-KR" sz="1200" dirty="0">
                <a:solidFill>
                  <a:schemeClr val="bg1"/>
                </a:solidFill>
                <a:cs typeface="Arial" pitchFamily="34" charset="0"/>
              </a:endParaRPr>
            </a:p>
          </p:txBody>
        </p:sp>
        <p:sp>
          <p:nvSpPr>
            <p:cNvPr id="26" name="TextBox 25"/>
            <p:cNvSpPr txBox="1"/>
            <p:nvPr/>
          </p:nvSpPr>
          <p:spPr>
            <a:xfrm>
              <a:off x="2113657" y="4283314"/>
              <a:ext cx="3647460" cy="276999"/>
            </a:xfrm>
            <a:prstGeom prst="rect">
              <a:avLst/>
            </a:prstGeom>
            <a:noFill/>
          </p:spPr>
          <p:txBody>
            <a:bodyPr wrap="square" rtlCol="0" anchor="ctr">
              <a:spAutoFit/>
            </a:bodyPr>
            <a:lstStyle/>
            <a:p>
              <a:pPr algn="ctr"/>
              <a:r>
                <a:rPr lang="en-US" altLang="ko-KR" sz="1200" b="1" dirty="0" smtClean="0">
                  <a:solidFill>
                    <a:schemeClr val="bg1"/>
                  </a:solidFill>
                  <a:cs typeface="Arial" pitchFamily="34" charset="0"/>
                </a:rPr>
                <a:t> Production rate</a:t>
              </a:r>
              <a:endParaRPr lang="ko-KR" altLang="en-US" sz="1200" b="1" dirty="0">
                <a:solidFill>
                  <a:schemeClr val="bg1"/>
                </a:solidFill>
                <a:cs typeface="Arial" pitchFamily="34" charset="0"/>
              </a:endParaRPr>
            </a:p>
          </p:txBody>
        </p:sp>
      </p:grpSp>
      <p:grpSp>
        <p:nvGrpSpPr>
          <p:cNvPr id="24" name="Group 26"/>
          <p:cNvGrpSpPr/>
          <p:nvPr/>
        </p:nvGrpSpPr>
        <p:grpSpPr>
          <a:xfrm>
            <a:off x="5378887" y="2715766"/>
            <a:ext cx="1390310" cy="277926"/>
            <a:chOff x="2113657" y="4282387"/>
            <a:chExt cx="3647460" cy="277926"/>
          </a:xfrm>
        </p:grpSpPr>
        <p:sp>
          <p:nvSpPr>
            <p:cNvPr id="28" name="TextBox 27"/>
            <p:cNvSpPr txBox="1"/>
            <p:nvPr/>
          </p:nvSpPr>
          <p:spPr>
            <a:xfrm>
              <a:off x="2113657" y="4282387"/>
              <a:ext cx="3647457" cy="276999"/>
            </a:xfrm>
            <a:prstGeom prst="rect">
              <a:avLst/>
            </a:prstGeom>
            <a:noFill/>
          </p:spPr>
          <p:txBody>
            <a:bodyPr wrap="square" rtlCol="0" anchor="ctr">
              <a:spAutoFit/>
            </a:bodyPr>
            <a:lstStyle/>
            <a:p>
              <a:pPr algn="ctr"/>
              <a:r>
                <a:rPr lang="en-US" altLang="ko-KR" sz="1200" b="1" dirty="0" smtClean="0">
                  <a:solidFill>
                    <a:schemeClr val="bg1"/>
                  </a:solidFill>
                  <a:cs typeface="Arial" pitchFamily="34" charset="0"/>
                </a:rPr>
                <a:t>More supply</a:t>
              </a:r>
              <a:endParaRPr lang="en-US" altLang="ko-KR" sz="1200" b="1" dirty="0">
                <a:solidFill>
                  <a:schemeClr val="bg1"/>
                </a:solidFill>
                <a:cs typeface="Arial" pitchFamily="34" charset="0"/>
              </a:endParaRPr>
            </a:p>
          </p:txBody>
        </p:sp>
        <p:sp>
          <p:nvSpPr>
            <p:cNvPr id="29" name="TextBox 28"/>
            <p:cNvSpPr txBox="1"/>
            <p:nvPr/>
          </p:nvSpPr>
          <p:spPr>
            <a:xfrm>
              <a:off x="2113658" y="4283314"/>
              <a:ext cx="3647459" cy="276999"/>
            </a:xfrm>
            <a:prstGeom prst="rect">
              <a:avLst/>
            </a:prstGeom>
            <a:noFill/>
          </p:spPr>
          <p:txBody>
            <a:bodyPr wrap="square" rtlCol="0" anchor="ctr">
              <a:spAutoFit/>
            </a:bodyPr>
            <a:lstStyle/>
            <a:p>
              <a:pPr algn="ctr"/>
              <a:endParaRPr lang="ko-KR" altLang="en-US" sz="1200" b="1" dirty="0">
                <a:solidFill>
                  <a:schemeClr val="bg1"/>
                </a:solidFill>
                <a:cs typeface="Arial" pitchFamily="34" charset="0"/>
              </a:endParaRPr>
            </a:p>
          </p:txBody>
        </p:sp>
      </p:grpSp>
      <p:grpSp>
        <p:nvGrpSpPr>
          <p:cNvPr id="27" name="Group 29"/>
          <p:cNvGrpSpPr/>
          <p:nvPr/>
        </p:nvGrpSpPr>
        <p:grpSpPr>
          <a:xfrm>
            <a:off x="7251095" y="2624360"/>
            <a:ext cx="1390310" cy="765847"/>
            <a:chOff x="2113657" y="4190981"/>
            <a:chExt cx="3647460" cy="765847"/>
          </a:xfrm>
        </p:grpSpPr>
        <p:sp>
          <p:nvSpPr>
            <p:cNvPr id="31" name="TextBox 30"/>
            <p:cNvSpPr txBox="1"/>
            <p:nvPr/>
          </p:nvSpPr>
          <p:spPr>
            <a:xfrm>
              <a:off x="2113657" y="4679829"/>
              <a:ext cx="3647457" cy="276999"/>
            </a:xfrm>
            <a:prstGeom prst="rect">
              <a:avLst/>
            </a:prstGeom>
            <a:noFill/>
          </p:spPr>
          <p:txBody>
            <a:bodyPr wrap="square" rtlCol="0" anchor="ctr">
              <a:spAutoFit/>
            </a:bodyPr>
            <a:lstStyle/>
            <a:p>
              <a:pPr algn="ctr"/>
              <a:endParaRPr lang="en-US" altLang="ko-KR" sz="1200" dirty="0">
                <a:solidFill>
                  <a:schemeClr val="bg1"/>
                </a:solidFill>
                <a:cs typeface="Arial" pitchFamily="34" charset="0"/>
              </a:endParaRPr>
            </a:p>
          </p:txBody>
        </p:sp>
        <p:sp>
          <p:nvSpPr>
            <p:cNvPr id="32" name="TextBox 31"/>
            <p:cNvSpPr txBox="1"/>
            <p:nvPr/>
          </p:nvSpPr>
          <p:spPr>
            <a:xfrm>
              <a:off x="2113657" y="4190981"/>
              <a:ext cx="3647460" cy="461665"/>
            </a:xfrm>
            <a:prstGeom prst="rect">
              <a:avLst/>
            </a:prstGeom>
            <a:noFill/>
          </p:spPr>
          <p:txBody>
            <a:bodyPr wrap="square" rtlCol="0" anchor="ctr">
              <a:spAutoFit/>
            </a:bodyPr>
            <a:lstStyle/>
            <a:p>
              <a:pPr algn="ctr"/>
              <a:r>
                <a:rPr lang="en-US" altLang="ko-KR" sz="1200" b="1" dirty="0" smtClean="0">
                  <a:solidFill>
                    <a:schemeClr val="bg1"/>
                  </a:solidFill>
                  <a:cs typeface="Arial" pitchFamily="34" charset="0"/>
                </a:rPr>
                <a:t>General availability </a:t>
              </a:r>
              <a:endParaRPr lang="ko-KR" altLang="en-US" sz="1200" b="1" dirty="0">
                <a:solidFill>
                  <a:schemeClr val="bg1"/>
                </a:solidFill>
                <a:cs typeface="Arial" pitchFamily="34" charset="0"/>
              </a:endParaRPr>
            </a:p>
          </p:txBody>
        </p:sp>
      </p:grpSp>
      <p:sp>
        <p:nvSpPr>
          <p:cNvPr id="33" name="Rectangle 32"/>
          <p:cNvSpPr/>
          <p:nvPr/>
        </p:nvSpPr>
        <p:spPr>
          <a:xfrm>
            <a:off x="539552" y="3219822"/>
            <a:ext cx="8173860" cy="1152128"/>
          </a:xfrm>
          <a:prstGeom prst="rect">
            <a:avLst/>
          </a:prstGeom>
          <a:solidFill>
            <a:schemeClr val="tx1">
              <a:lumMod val="85000"/>
              <a:lumOff val="1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30" name="Group 33"/>
          <p:cNvGrpSpPr/>
          <p:nvPr/>
        </p:nvGrpSpPr>
        <p:grpSpPr>
          <a:xfrm>
            <a:off x="755576" y="3291830"/>
            <a:ext cx="7344817" cy="1501135"/>
            <a:chOff x="746449" y="2729846"/>
            <a:chExt cx="2080050" cy="1501135"/>
          </a:xfrm>
        </p:grpSpPr>
        <p:sp>
          <p:nvSpPr>
            <p:cNvPr id="35" name="TextBox 34"/>
            <p:cNvSpPr txBox="1"/>
            <p:nvPr/>
          </p:nvSpPr>
          <p:spPr>
            <a:xfrm>
              <a:off x="746449" y="2729846"/>
              <a:ext cx="2059657" cy="830997"/>
            </a:xfrm>
            <a:prstGeom prst="rect">
              <a:avLst/>
            </a:prstGeom>
            <a:noFill/>
          </p:spPr>
          <p:txBody>
            <a:bodyPr wrap="square" rtlCol="0" anchor="ctr">
              <a:spAutoFit/>
            </a:bodyPr>
            <a:lstStyle/>
            <a:p>
              <a:pPr algn="just"/>
              <a:r>
                <a:rPr lang="en-IN" sz="1200" dirty="0" smtClean="0">
                  <a:solidFill>
                    <a:schemeClr val="bg1"/>
                  </a:solidFill>
                </a:rPr>
                <a:t>My innovation can greatly reduce the loss of the poultry industry caused by heat stress. The market price of eggs and meat will decrease by increasing the production of poultry farms. The availability of these       items to the general public will also be significantly affected. Applying the proposed system in farms will    also reduce the human effort.</a:t>
              </a:r>
              <a:endParaRPr lang="ko-KR" altLang="en-US" sz="1200" dirty="0">
                <a:solidFill>
                  <a:schemeClr val="bg1"/>
                </a:solidFill>
                <a:cs typeface="Arial" pitchFamily="34" charset="0"/>
              </a:endParaRPr>
            </a:p>
          </p:txBody>
        </p:sp>
        <p:sp>
          <p:nvSpPr>
            <p:cNvPr id="36" name="TextBox 35"/>
            <p:cNvSpPr txBox="1"/>
            <p:nvPr/>
          </p:nvSpPr>
          <p:spPr>
            <a:xfrm>
              <a:off x="766842" y="3953982"/>
              <a:ext cx="2059657" cy="276999"/>
            </a:xfrm>
            <a:prstGeom prst="rect">
              <a:avLst/>
            </a:prstGeom>
            <a:noFill/>
          </p:spPr>
          <p:txBody>
            <a:bodyPr wrap="square" rtlCol="0" anchor="ctr">
              <a:spAutoFit/>
            </a:bodyPr>
            <a:lstStyle/>
            <a:p>
              <a:r>
                <a:rPr lang="en-US" altLang="ko-KR" sz="1200" b="1" dirty="0" smtClean="0">
                  <a:solidFill>
                    <a:schemeClr val="bg1"/>
                  </a:solidFill>
                  <a:cs typeface="Arial" pitchFamily="34" charset="0"/>
                </a:rPr>
                <a:t> </a:t>
              </a:r>
              <a:endParaRPr lang="ko-KR" altLang="en-US" sz="1200" b="1" dirty="0">
                <a:solidFill>
                  <a:schemeClr val="bg1"/>
                </a:solidFill>
                <a:cs typeface="Arial" pitchFamily="34" charset="0"/>
              </a:endParaRPr>
            </a:p>
          </p:txBody>
        </p:sp>
      </p:grpSp>
      <p:sp>
        <p:nvSpPr>
          <p:cNvPr id="37" name="Smiley Face 14">
            <a:extLst>
              <a:ext uri="{FF2B5EF4-FFF2-40B4-BE49-F238E27FC236}">
                <a16:creationId xmlns="" xmlns:a16="http://schemas.microsoft.com/office/drawing/2014/main" id="{56F288DC-017C-4580-A8D2-4CF6AC0687CC}"/>
              </a:ext>
            </a:extLst>
          </p:cNvPr>
          <p:cNvSpPr/>
          <p:nvPr/>
        </p:nvSpPr>
        <p:spPr>
          <a:xfrm>
            <a:off x="3098744" y="2100790"/>
            <a:ext cx="378193" cy="378193"/>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9" name="Block Arc 10">
            <a:extLst>
              <a:ext uri="{FF2B5EF4-FFF2-40B4-BE49-F238E27FC236}">
                <a16:creationId xmlns="" xmlns:a16="http://schemas.microsoft.com/office/drawing/2014/main" id="{A1C98F8B-C54A-4FBA-8AA7-E5A75FBEC328}"/>
              </a:ext>
            </a:extLst>
          </p:cNvPr>
          <p:cNvSpPr/>
          <p:nvPr/>
        </p:nvSpPr>
        <p:spPr>
          <a:xfrm>
            <a:off x="1187624" y="2182526"/>
            <a:ext cx="431509" cy="29228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40" name="Rectangle 7">
            <a:extLst>
              <a:ext uri="{FF2B5EF4-FFF2-40B4-BE49-F238E27FC236}">
                <a16:creationId xmlns="" xmlns:a16="http://schemas.microsoft.com/office/drawing/2014/main" id="{C09B3895-DCD7-48E3-8F12-620D56435662}"/>
              </a:ext>
            </a:extLst>
          </p:cNvPr>
          <p:cNvSpPr/>
          <p:nvPr/>
        </p:nvSpPr>
        <p:spPr>
          <a:xfrm>
            <a:off x="4984592" y="2110518"/>
            <a:ext cx="322040" cy="32204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1" name="Rectangle 130">
            <a:extLst>
              <a:ext uri="{FF2B5EF4-FFF2-40B4-BE49-F238E27FC236}">
                <a16:creationId xmlns="" xmlns:a16="http://schemas.microsoft.com/office/drawing/2014/main" id="{7CB0F955-8DAD-46E2-A3F3-9883DE930940}"/>
              </a:ext>
            </a:extLst>
          </p:cNvPr>
          <p:cNvSpPr/>
          <p:nvPr/>
        </p:nvSpPr>
        <p:spPr>
          <a:xfrm>
            <a:off x="6823704" y="2100790"/>
            <a:ext cx="371900" cy="373588"/>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43" name="Rectangle 42"/>
          <p:cNvSpPr/>
          <p:nvPr/>
        </p:nvSpPr>
        <p:spPr>
          <a:xfrm>
            <a:off x="4644008" y="1399877"/>
            <a:ext cx="998991" cy="276999"/>
          </a:xfrm>
          <a:prstGeom prst="rect">
            <a:avLst/>
          </a:prstGeom>
        </p:spPr>
        <p:txBody>
          <a:bodyPr wrap="none">
            <a:spAutoFit/>
          </a:bodyPr>
          <a:lstStyle/>
          <a:p>
            <a:pPr algn="r"/>
            <a:r>
              <a:rPr lang="en-US" altLang="ko-KR" sz="1200" b="1" dirty="0" smtClean="0">
                <a:solidFill>
                  <a:schemeClr val="bg1"/>
                </a:solidFill>
                <a:cs typeface="Arial" pitchFamily="34" charset="0"/>
              </a:rPr>
              <a:t>Production</a:t>
            </a:r>
            <a:endParaRPr lang="ko-KR" altLang="en-US" sz="1200" b="1" dirty="0">
              <a:solidFill>
                <a:schemeClr val="bg1"/>
              </a:solidFill>
              <a:cs typeface="Arial" pitchFamily="34" charset="0"/>
            </a:endParaRPr>
          </a:p>
        </p:txBody>
      </p:sp>
      <p:sp>
        <p:nvSpPr>
          <p:cNvPr id="44" name="Rectangle 43"/>
          <p:cNvSpPr/>
          <p:nvPr/>
        </p:nvSpPr>
        <p:spPr>
          <a:xfrm>
            <a:off x="2753603" y="1419622"/>
            <a:ext cx="1082348" cy="276999"/>
          </a:xfrm>
          <a:prstGeom prst="rect">
            <a:avLst/>
          </a:prstGeom>
        </p:spPr>
        <p:txBody>
          <a:bodyPr wrap="none">
            <a:spAutoFit/>
          </a:bodyPr>
          <a:lstStyle/>
          <a:p>
            <a:pPr algn="just"/>
            <a:r>
              <a:rPr lang="en-US" altLang="ko-KR" sz="1200" b="1" dirty="0" smtClean="0">
                <a:solidFill>
                  <a:schemeClr val="bg1"/>
                </a:solidFill>
                <a:cs typeface="Arial" pitchFamily="34" charset="0"/>
              </a:rPr>
              <a:t>Farm Owner</a:t>
            </a:r>
            <a:endParaRPr lang="ko-KR" altLang="en-US" sz="1200" b="1" dirty="0">
              <a:solidFill>
                <a:schemeClr val="bg1"/>
              </a:solidFill>
              <a:cs typeface="Arial" pitchFamily="34" charset="0"/>
            </a:endParaRPr>
          </a:p>
        </p:txBody>
      </p:sp>
      <p:sp>
        <p:nvSpPr>
          <p:cNvPr id="45" name="Rectangle 44"/>
          <p:cNvSpPr/>
          <p:nvPr/>
        </p:nvSpPr>
        <p:spPr>
          <a:xfrm>
            <a:off x="3660068" y="4587974"/>
            <a:ext cx="1338828" cy="369332"/>
          </a:xfrm>
          <a:prstGeom prst="rect">
            <a:avLst/>
          </a:prstGeom>
        </p:spPr>
        <p:txBody>
          <a:bodyPr wrap="none">
            <a:spAutoFit/>
          </a:bodyPr>
          <a:lstStyle/>
          <a:p>
            <a:pPr algn="just"/>
            <a:r>
              <a:rPr lang="en-US" altLang="ko-KR" b="1" dirty="0" smtClean="0">
                <a:solidFill>
                  <a:schemeClr val="bg1"/>
                </a:solidFill>
                <a:cs typeface="Arial" pitchFamily="34" charset="0"/>
              </a:rPr>
              <a:t>Thank you</a:t>
            </a:r>
            <a:endParaRPr lang="ko-KR" altLang="en-US" b="1" dirty="0">
              <a:solidFill>
                <a:schemeClr val="bg1"/>
              </a:solidFill>
              <a:cs typeface="Arial" pitchFamily="34" charset="0"/>
            </a:endParaRPr>
          </a:p>
        </p:txBody>
      </p:sp>
    </p:spTree>
    <p:extLst>
      <p:ext uri="{BB962C8B-B14F-4D97-AF65-F5344CB8AC3E}">
        <p14:creationId xmlns="" xmlns:p14="http://schemas.microsoft.com/office/powerpoint/2010/main" val="3677961104"/>
      </p:ext>
    </p:extLst>
  </p:cSld>
  <p:clrMapOvr>
    <a:masterClrMapping/>
  </p:clrMapOvr>
</p:sld>
</file>

<file path=ppt/theme/theme1.xml><?xml version="1.0" encoding="utf-8"?>
<a:theme xmlns:a="http://schemas.openxmlformats.org/drawingml/2006/main" name="Contents Slide Master">
  <a:themeElements>
    <a:clrScheme name="Custom 3">
      <a:dk1>
        <a:sysClr val="windowText" lastClr="000000"/>
      </a:dk1>
      <a:lt1>
        <a:sysClr val="window" lastClr="FFFFFF"/>
      </a:lt1>
      <a:dk2>
        <a:srgbClr val="000000"/>
      </a:dk2>
      <a:lt2>
        <a:srgbClr val="F8F8F8"/>
      </a:lt2>
      <a:accent1>
        <a:srgbClr val="DDDDDD"/>
      </a:accent1>
      <a:accent2>
        <a:srgbClr val="B2B2B2"/>
      </a:accent2>
      <a:accent3>
        <a:srgbClr val="F2F2F2"/>
      </a:accent3>
      <a:accent4>
        <a:srgbClr val="BFBFBF"/>
      </a:accent4>
      <a:accent5>
        <a:srgbClr val="D8D8D8"/>
      </a:accent5>
      <a:accent6>
        <a:srgbClr val="F2F2F2"/>
      </a:accent6>
      <a:hlink>
        <a:srgbClr val="F2F2F2"/>
      </a:hlink>
      <a:folHlink>
        <a:srgbClr val="D8D8D8"/>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Section Break Slide Master">
  <a:themeElements>
    <a:clrScheme name="ALLPPT-COLOR-A25">
      <a:dk1>
        <a:sysClr val="windowText" lastClr="000000"/>
      </a:dk1>
      <a:lt1>
        <a:sysClr val="window" lastClr="FFFFFF"/>
      </a:lt1>
      <a:dk2>
        <a:srgbClr val="1F497D"/>
      </a:dk2>
      <a:lt2>
        <a:srgbClr val="EEECE1"/>
      </a:lt2>
      <a:accent1>
        <a:srgbClr val="FFFFFF"/>
      </a:accent1>
      <a:accent2>
        <a:srgbClr val="FFFFFF"/>
      </a:accent2>
      <a:accent3>
        <a:srgbClr val="FFFFFF"/>
      </a:accent3>
      <a:accent4>
        <a:srgbClr val="FFFFFF"/>
      </a:accent4>
      <a:accent5>
        <a:srgbClr val="FFFFFF"/>
      </a:accent5>
      <a:accent6>
        <a:srgbClr val="576868"/>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1803</TotalTime>
  <Words>666</Words>
  <Application>Microsoft Office PowerPoint</Application>
  <PresentationFormat>On-screen Show (16:9)</PresentationFormat>
  <Paragraphs>88</Paragraphs>
  <Slides>8</Slides>
  <Notes>1</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Contents Slide Master</vt:lpstr>
      <vt:lpstr>Section Break Slide Master</vt:lpstr>
      <vt:lpstr>Slide 1</vt:lpstr>
      <vt:lpstr>Slide 2</vt:lpstr>
      <vt:lpstr>Slide 3</vt:lpstr>
      <vt:lpstr>Slide 4</vt:lpstr>
      <vt:lpstr>Slide 5</vt:lpstr>
      <vt:lpstr>Slide 6</vt:lpstr>
      <vt:lpstr>Slide 7</vt:lpstr>
      <vt:lpstr>Slide 8</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SHASHI JAISWAL</cp:lastModifiedBy>
  <cp:revision>135</cp:revision>
  <dcterms:created xsi:type="dcterms:W3CDTF">2016-12-05T23:26:54Z</dcterms:created>
  <dcterms:modified xsi:type="dcterms:W3CDTF">2019-03-14T10:40:07Z</dcterms:modified>
</cp:coreProperties>
</file>