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Quantico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  <p:italic r:id="rId20"/>
      <p:boldItalic r:id="rId21"/>
    </p:embeddedFont>
    <p:embeddedFont>
      <p:font typeface="Denk One"/>
      <p:regular r:id="rId22"/>
    </p:embeddedFont>
    <p:embeddedFont>
      <p:font typeface="PT Sans"/>
      <p:regular r:id="rId23"/>
      <p:bold r:id="rId24"/>
      <p:italic r:id="rId25"/>
      <p:boldItalic r:id="rId26"/>
    </p:embeddedFont>
    <p:embeddedFont>
      <p:font typeface="Fira Sans Extra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22" Type="http://schemas.openxmlformats.org/officeDocument/2006/relationships/font" Target="fonts/DenkOne-regular.fntdata"/><Relationship Id="rId21" Type="http://schemas.openxmlformats.org/officeDocument/2006/relationships/font" Target="fonts/SourceCodePro-boldItalic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8" Type="http://schemas.openxmlformats.org/officeDocument/2006/relationships/font" Target="fonts/FiraSansExtraCondensed-bold.fntdata"/><Relationship Id="rId27" Type="http://schemas.openxmlformats.org/officeDocument/2006/relationships/font" Target="fonts/FiraSansExtraCondense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FiraSansExtraCondense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Quantico-bold.fntdata"/><Relationship Id="rId14" Type="http://schemas.openxmlformats.org/officeDocument/2006/relationships/font" Target="fonts/Quantico-regular.fntdata"/><Relationship Id="rId17" Type="http://schemas.openxmlformats.org/officeDocument/2006/relationships/font" Target="fonts/Quantico-boldItalic.fntdata"/><Relationship Id="rId16" Type="http://schemas.openxmlformats.org/officeDocument/2006/relationships/font" Target="fonts/Quantico-italic.fntdata"/><Relationship Id="rId19" Type="http://schemas.openxmlformats.org/officeDocument/2006/relationships/font" Target="fonts/SourceCodePro-bold.fntdata"/><Relationship Id="rId1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73f1dede4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73f1dede4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73f1dede4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73f1dede4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73f1dede4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73f1dede4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73f1dede4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73f1dede4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73f1dede4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73f1dede4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73f1dede4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73f1dede4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73f1dede4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73f1dede4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hasCustomPrompt="1" idx="2" type="title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" name="Google Shape;62;p1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7" name="Google Shape;67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16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71" name="Google Shape;71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4" name="Google Shape;74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subTitle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84" name="Google Shape;84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8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90" name="Google Shape;90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9"/>
          <p:cNvSpPr txBox="1"/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/>
        </p:txBody>
      </p:sp>
      <p:sp>
        <p:nvSpPr>
          <p:cNvPr id="94" name="Google Shape;94;p1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97" name="Google Shape;97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2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1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03" name="Google Shape;103;p21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2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22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hasCustomPrompt="1" type="title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7" name="Google Shape;11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23" name="Google Shape;123;p2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5"/>
          <p:cNvSpPr txBox="1"/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hasCustomPrompt="1" idx="2" type="title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5"/>
          <p:cNvSpPr txBox="1"/>
          <p:nvPr>
            <p:ph idx="3" type="ctrTitle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hasCustomPrompt="1" idx="4" type="title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idx="5" type="ctrTitle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hasCustomPrompt="1" idx="6" type="title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hasCustomPrompt="1" idx="7" type="title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5"/>
          <p:cNvSpPr txBox="1"/>
          <p:nvPr>
            <p:ph idx="8" type="ctrTitle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9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3" type="ctrTitle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hasCustomPrompt="1" idx="14" type="title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5"/>
          <p:cNvSpPr txBox="1"/>
          <p:nvPr>
            <p:ph hasCustomPrompt="1" idx="15" type="title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b="0" sz="36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5"/>
          <p:cNvSpPr txBox="1"/>
          <p:nvPr>
            <p:ph idx="16" type="ctrTitle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/>
        </p:txBody>
      </p:sp>
      <p:sp>
        <p:nvSpPr>
          <p:cNvPr id="138" name="Google Shape;138;p2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41" name="Google Shape;141;p2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720000" y="1355450"/>
            <a:ext cx="34539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48" name="Google Shape;148;p2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720000" y="1357275"/>
            <a:ext cx="4209600" cy="24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naheim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55" name="Google Shape;155;p2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8"/>
          <p:cNvSpPr txBox="1"/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8" name="Google Shape;158;p28"/>
          <p:cNvSpPr txBox="1"/>
          <p:nvPr>
            <p:ph idx="1" type="subTitle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2" type="title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0" name="Google Shape;160;p28"/>
          <p:cNvSpPr txBox="1"/>
          <p:nvPr>
            <p:ph idx="3" type="subTitle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4" type="title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28"/>
          <p:cNvSpPr txBox="1"/>
          <p:nvPr>
            <p:ph idx="5" type="subTitle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67" name="Google Shape;167;p2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9"/>
          <p:cNvSpPr txBox="1"/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" name="Google Shape;170;p29"/>
          <p:cNvSpPr txBox="1"/>
          <p:nvPr>
            <p:ph idx="1" type="subTitle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2" type="title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" name="Google Shape;172;p29"/>
          <p:cNvSpPr txBox="1"/>
          <p:nvPr>
            <p:ph idx="3" type="subTitle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4" type="title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4" name="Google Shape;174;p29"/>
          <p:cNvSpPr txBox="1"/>
          <p:nvPr>
            <p:ph idx="5" type="subTitle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6" type="title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6" name="Google Shape;176;p29"/>
          <p:cNvSpPr txBox="1"/>
          <p:nvPr>
            <p:ph idx="7" type="subTitle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8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81" name="Google Shape;181;p3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0"/>
          <p:cNvSpPr txBox="1"/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4" name="Google Shape;184;p30"/>
          <p:cNvSpPr txBox="1"/>
          <p:nvPr>
            <p:ph idx="1" type="subTitle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2" type="title"/>
          </p:nvPr>
        </p:nvSpPr>
        <p:spPr>
          <a:xfrm>
            <a:off x="3290800" y="961215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6" name="Google Shape;186;p30"/>
          <p:cNvSpPr txBox="1"/>
          <p:nvPr>
            <p:ph idx="3" type="subTitle"/>
          </p:nvPr>
        </p:nvSpPr>
        <p:spPr>
          <a:xfrm>
            <a:off x="3290800" y="165048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4" type="title"/>
          </p:nvPr>
        </p:nvSpPr>
        <p:spPr>
          <a:xfrm>
            <a:off x="724350" y="2741296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8" name="Google Shape;188;p30"/>
          <p:cNvSpPr txBox="1"/>
          <p:nvPr>
            <p:ph idx="5" type="subTitle"/>
          </p:nvPr>
        </p:nvSpPr>
        <p:spPr>
          <a:xfrm>
            <a:off x="724350" y="3436046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6" type="title"/>
          </p:nvPr>
        </p:nvSpPr>
        <p:spPr>
          <a:xfrm>
            <a:off x="3290793" y="2741302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" name="Google Shape;190;p30"/>
          <p:cNvSpPr txBox="1"/>
          <p:nvPr>
            <p:ph idx="7" type="subTitle"/>
          </p:nvPr>
        </p:nvSpPr>
        <p:spPr>
          <a:xfrm>
            <a:off x="3290793" y="3436048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8" type="title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2" name="Google Shape;192;p30"/>
          <p:cNvSpPr txBox="1"/>
          <p:nvPr>
            <p:ph idx="9" type="subTitle"/>
          </p:nvPr>
        </p:nvSpPr>
        <p:spPr>
          <a:xfrm>
            <a:off x="5852377" y="165048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30"/>
          <p:cNvSpPr txBox="1"/>
          <p:nvPr>
            <p:ph idx="13" type="title"/>
          </p:nvPr>
        </p:nvSpPr>
        <p:spPr>
          <a:xfrm>
            <a:off x="5852375" y="2741298"/>
            <a:ext cx="25632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4" name="Google Shape;194;p30"/>
          <p:cNvSpPr txBox="1"/>
          <p:nvPr>
            <p:ph idx="14" type="subTitle"/>
          </p:nvPr>
        </p:nvSpPr>
        <p:spPr>
          <a:xfrm>
            <a:off x="5852378" y="3436047"/>
            <a:ext cx="2563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5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96" name="Google Shape;196;p3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1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9" name="Google Shape;199;p31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31"/>
          <p:cNvSpPr txBox="1"/>
          <p:nvPr>
            <p:ph hasCustomPrompt="1" type="title"/>
          </p:nvPr>
        </p:nvSpPr>
        <p:spPr>
          <a:xfrm>
            <a:off x="1252403" y="1022536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2" name="Google Shape;202;p31"/>
          <p:cNvSpPr txBox="1"/>
          <p:nvPr>
            <p:ph idx="1" type="subTitle"/>
          </p:nvPr>
        </p:nvSpPr>
        <p:spPr>
          <a:xfrm>
            <a:off x="1252403" y="1620161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hasCustomPrompt="1" idx="2" type="title"/>
          </p:nvPr>
        </p:nvSpPr>
        <p:spPr>
          <a:xfrm>
            <a:off x="1252403" y="2080661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4" name="Google Shape;204;p31"/>
          <p:cNvSpPr txBox="1"/>
          <p:nvPr>
            <p:ph idx="3" type="subTitle"/>
          </p:nvPr>
        </p:nvSpPr>
        <p:spPr>
          <a:xfrm>
            <a:off x="1252403" y="2678261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hasCustomPrompt="1" idx="4" type="title"/>
          </p:nvPr>
        </p:nvSpPr>
        <p:spPr>
          <a:xfrm>
            <a:off x="1252404" y="3138786"/>
            <a:ext cx="4190700" cy="7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6" name="Google Shape;206;p31"/>
          <p:cNvSpPr txBox="1"/>
          <p:nvPr>
            <p:ph idx="5" type="subTitle"/>
          </p:nvPr>
        </p:nvSpPr>
        <p:spPr>
          <a:xfrm>
            <a:off x="1252404" y="3736386"/>
            <a:ext cx="4190700" cy="38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7" name="Google Shape;207;p3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32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10" name="Google Shape;210;p32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2"/>
          <p:cNvSpPr txBox="1"/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3" name="Google Shape;213;p3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33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16" name="Google Shape;216;p33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33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219" name="Google Shape;219;p33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33"/>
          <p:cNvSpPr txBox="1"/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3" name="Google Shape;223;p33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000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4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29" name="Google Shape;229;p34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34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232" name="Google Shape;232;p34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3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35" name="Google Shape;235;p34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236" name="Google Shape;236;p34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40" name="Google Shape;240;p3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3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b="1"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6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48" name="Google Shape;248;p36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36"/>
          <p:cNvGrpSpPr/>
          <p:nvPr/>
        </p:nvGrpSpPr>
        <p:grpSpPr>
          <a:xfrm>
            <a:off x="4924175" y="2978080"/>
            <a:ext cx="3447300" cy="1593831"/>
            <a:chOff x="4924175" y="3441525"/>
            <a:chExt cx="3447300" cy="962400"/>
          </a:xfrm>
        </p:grpSpPr>
        <p:sp>
          <p:nvSpPr>
            <p:cNvPr id="251" name="Google Shape;251;p36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36"/>
          <p:cNvGrpSpPr/>
          <p:nvPr/>
        </p:nvGrpSpPr>
        <p:grpSpPr>
          <a:xfrm>
            <a:off x="6849428" y="1310004"/>
            <a:ext cx="1864833" cy="1338510"/>
            <a:chOff x="1054812" y="1029590"/>
            <a:chExt cx="3436214" cy="3912627"/>
          </a:xfrm>
        </p:grpSpPr>
        <p:sp>
          <p:nvSpPr>
            <p:cNvPr id="254" name="Google Shape;254;p36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6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4615950" y="21423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7173444" y="176362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59" name="Google Shape;259;p36"/>
          <p:cNvSpPr txBox="1"/>
          <p:nvPr>
            <p:ph type="ctrTitle"/>
          </p:nvPr>
        </p:nvSpPr>
        <p:spPr>
          <a:xfrm>
            <a:off x="2497800" y="1763625"/>
            <a:ext cx="14016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ELM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0" name="Google Shape;260;p36"/>
          <p:cNvSpPr txBox="1"/>
          <p:nvPr>
            <p:ph idx="1" type="subTitle"/>
          </p:nvPr>
        </p:nvSpPr>
        <p:spPr>
          <a:xfrm>
            <a:off x="5217800" y="4387325"/>
            <a:ext cx="30438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Khashayar Amirsohrabi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Esha Angadi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Anket Patil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Dhairya Ashvin Shah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CSCI 6221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3730325" y="117300"/>
            <a:ext cx="34473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Advanced Software Paradigms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&lt;/</a:t>
            </a:r>
            <a:r>
              <a:rPr lang="en" sz="2400">
                <a:solidFill>
                  <a:schemeClr val="lt2"/>
                </a:solidFill>
              </a:rPr>
              <a:t> </a:t>
            </a:r>
            <a:r>
              <a:rPr lang="en" sz="2400"/>
              <a:t>IdeaRank - Prioritizing Ideas Through Comparison</a:t>
            </a:r>
            <a:endParaRPr sz="2400"/>
          </a:p>
        </p:txBody>
      </p:sp>
      <p:sp>
        <p:nvSpPr>
          <p:cNvPr id="268" name="Google Shape;268;p37"/>
          <p:cNvSpPr txBox="1"/>
          <p:nvPr>
            <p:ph type="title"/>
          </p:nvPr>
        </p:nvSpPr>
        <p:spPr>
          <a:xfrm>
            <a:off x="1092175" y="1442275"/>
            <a:ext cx="2257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69" name="Google Shape;269;p37"/>
          <p:cNvSpPr txBox="1"/>
          <p:nvPr>
            <p:ph idx="1" type="subTitle"/>
          </p:nvPr>
        </p:nvSpPr>
        <p:spPr>
          <a:xfrm>
            <a:off x="878525" y="1838425"/>
            <a:ext cx="3399000" cy="19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Develop a web application to help users prioritize their project ideas efficiently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Leverage human comparative strength to overcome decision-making weaknesses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Provide a user-friendly interface for idea input and comparison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0" name="Google Shape;270;p37"/>
          <p:cNvSpPr txBox="1"/>
          <p:nvPr>
            <p:ph idx="4" type="title"/>
          </p:nvPr>
        </p:nvSpPr>
        <p:spPr>
          <a:xfrm>
            <a:off x="4898400" y="141797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71" name="Google Shape;271;p37"/>
          <p:cNvSpPr txBox="1"/>
          <p:nvPr>
            <p:ph idx="5" type="subTitle"/>
          </p:nvPr>
        </p:nvSpPr>
        <p:spPr>
          <a:xfrm>
            <a:off x="5025100" y="1777525"/>
            <a:ext cx="33990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Input multiple project ideas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Present ideas in pairs for comparison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Track user preferences using a partially ordered forest algorithm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Generate a prioritized list of ideas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Allow users to stop at any point (top idea, top 3, etc.)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720007" y="1442282"/>
            <a:ext cx="372159" cy="372159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37"/>
          <p:cNvGrpSpPr/>
          <p:nvPr/>
        </p:nvGrpSpPr>
        <p:grpSpPr>
          <a:xfrm>
            <a:off x="4536088" y="1411817"/>
            <a:ext cx="362321" cy="364231"/>
            <a:chOff x="6069423" y="2891892"/>
            <a:chExt cx="362321" cy="364231"/>
          </a:xfrm>
        </p:grpSpPr>
        <p:sp>
          <p:nvSpPr>
            <p:cNvPr id="275" name="Google Shape;275;p37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Development Process</a:t>
            </a:r>
            <a:endParaRPr sz="2400"/>
          </a:p>
        </p:txBody>
      </p:sp>
      <p:sp>
        <p:nvSpPr>
          <p:cNvPr id="286" name="Google Shape;286;p38"/>
          <p:cNvSpPr txBox="1"/>
          <p:nvPr>
            <p:ph type="title"/>
          </p:nvPr>
        </p:nvSpPr>
        <p:spPr>
          <a:xfrm>
            <a:off x="657375" y="1452900"/>
            <a:ext cx="33990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Requirement Analysis</a:t>
            </a:r>
            <a:endParaRPr sz="1800"/>
          </a:p>
        </p:txBody>
      </p:sp>
      <p:sp>
        <p:nvSpPr>
          <p:cNvPr id="287" name="Google Shape;287;p38"/>
          <p:cNvSpPr txBox="1"/>
          <p:nvPr>
            <p:ph idx="1" type="subTitle"/>
          </p:nvPr>
        </p:nvSpPr>
        <p:spPr>
          <a:xfrm>
            <a:off x="657375" y="1855200"/>
            <a:ext cx="33990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Allow users to input, display, and vote on ideas.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Ensure fair competition with randomized participant order.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Build a scalable, maintainable architecture using Elm.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4214025" y="1452900"/>
            <a:ext cx="33990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Planning</a:t>
            </a:r>
            <a:endParaRPr sz="1800"/>
          </a:p>
        </p:txBody>
      </p:sp>
      <p:sp>
        <p:nvSpPr>
          <p:cNvPr id="289" name="Google Shape;289;p38"/>
          <p:cNvSpPr txBox="1"/>
          <p:nvPr>
            <p:ph idx="1" type="subTitle"/>
          </p:nvPr>
        </p:nvSpPr>
        <p:spPr>
          <a:xfrm>
            <a:off x="4214025" y="1855200"/>
            <a:ext cx="41556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Set up the Elm environment and project structure.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Build core modules: Competition logic, data structures, and randomization.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Integrate front-end design with Elm’s view functions.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Perform testing and debugging before deployment.</a:t>
            </a:r>
            <a:endParaRPr>
              <a:solidFill>
                <a:schemeClr val="accent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Development Process</a:t>
            </a:r>
            <a:endParaRPr sz="2400"/>
          </a:p>
        </p:txBody>
      </p:sp>
      <p:sp>
        <p:nvSpPr>
          <p:cNvPr id="295" name="Google Shape;295;p39"/>
          <p:cNvSpPr txBox="1"/>
          <p:nvPr>
            <p:ph type="title"/>
          </p:nvPr>
        </p:nvSpPr>
        <p:spPr>
          <a:xfrm>
            <a:off x="657375" y="1452900"/>
            <a:ext cx="33990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Design</a:t>
            </a:r>
            <a:endParaRPr sz="1800"/>
          </a:p>
        </p:txBody>
      </p:sp>
      <p:sp>
        <p:nvSpPr>
          <p:cNvPr id="296" name="Google Shape;296;p39"/>
          <p:cNvSpPr txBox="1"/>
          <p:nvPr>
            <p:ph idx="1" type="subTitle"/>
          </p:nvPr>
        </p:nvSpPr>
        <p:spPr>
          <a:xfrm>
            <a:off x="657375" y="1855200"/>
            <a:ext cx="30042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3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Defined the application state (ideas, votes, and categories).</a:t>
            </a:r>
            <a:endParaRPr sz="13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3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Specified state transitions based on user actions.</a:t>
            </a:r>
            <a:endParaRPr sz="13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3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Created dynamic HTML views to render the app in the browser.</a:t>
            </a:r>
            <a:endParaRPr sz="13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97" name="Google Shape;297;p39"/>
          <p:cNvSpPr txBox="1"/>
          <p:nvPr>
            <p:ph type="title"/>
          </p:nvPr>
        </p:nvSpPr>
        <p:spPr>
          <a:xfrm>
            <a:off x="3489775" y="1401350"/>
            <a:ext cx="33990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Development</a:t>
            </a:r>
            <a:endParaRPr sz="1800"/>
          </a:p>
        </p:txBody>
      </p:sp>
      <p:sp>
        <p:nvSpPr>
          <p:cNvPr id="298" name="Google Shape;298;p39"/>
          <p:cNvSpPr txBox="1"/>
          <p:nvPr>
            <p:ph idx="1" type="subTitle"/>
          </p:nvPr>
        </p:nvSpPr>
        <p:spPr>
          <a:xfrm>
            <a:off x="3649375" y="1975500"/>
            <a:ext cx="24795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Coding the </a:t>
            </a:r>
            <a:r>
              <a:rPr b="1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Compete</a:t>
            </a:r>
            <a:r>
              <a:rPr lang="en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module for managing idea competitions.</a:t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Implementing </a:t>
            </a:r>
            <a:r>
              <a:rPr b="1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PartialForest</a:t>
            </a:r>
            <a:r>
              <a:rPr lang="en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for hierarchical data handling.</a:t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Developing </a:t>
            </a:r>
            <a:r>
              <a:rPr b="1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Shuffle</a:t>
            </a:r>
            <a:r>
              <a:rPr lang="en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to randomize participants fairly.</a:t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Writing reusable and type-safe code to minimize errors.</a:t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</a:endParaRPr>
          </a:p>
        </p:txBody>
      </p:sp>
      <p:sp>
        <p:nvSpPr>
          <p:cNvPr id="299" name="Google Shape;299;p39"/>
          <p:cNvSpPr txBox="1"/>
          <p:nvPr>
            <p:ph type="title"/>
          </p:nvPr>
        </p:nvSpPr>
        <p:spPr>
          <a:xfrm>
            <a:off x="6002375" y="1452900"/>
            <a:ext cx="33990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Testing</a:t>
            </a:r>
            <a:endParaRPr sz="1800"/>
          </a:p>
        </p:txBody>
      </p:sp>
      <p:sp>
        <p:nvSpPr>
          <p:cNvPr id="300" name="Google Shape;300;p39"/>
          <p:cNvSpPr txBox="1"/>
          <p:nvPr>
            <p:ph idx="1" type="subTitle"/>
          </p:nvPr>
        </p:nvSpPr>
        <p:spPr>
          <a:xfrm>
            <a:off x="6002375" y="1855200"/>
            <a:ext cx="25938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●"/>
            </a:pPr>
            <a:r>
              <a:rPr b="1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Validated individual modules like PartialForest and Shuffle.</a:t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●"/>
            </a:pPr>
            <a:r>
              <a:rPr b="1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Integration Testing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Verified seamless interaction between modules.</a:t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●"/>
            </a:pPr>
            <a:r>
              <a:rPr b="1"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User Testing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Ensured the user experience matched our initial requirements.</a:t>
            </a:r>
            <a:endParaRPr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idx="1" type="subTitle"/>
          </p:nvPr>
        </p:nvSpPr>
        <p:spPr>
          <a:xfrm>
            <a:off x="622950" y="1657975"/>
            <a:ext cx="3415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lt2"/>
                </a:solidFill>
              </a:rPr>
              <a:t>Frontend: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Elm programming language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lt2"/>
                </a:solidFill>
              </a:rPr>
              <a:t>Algorithm: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Partially ordered forests 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lt2"/>
                </a:solidFill>
              </a:rPr>
              <a:t>Deployment: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Web-based application for easy access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6" name="Google Shape;306;p40"/>
          <p:cNvSpPr txBox="1"/>
          <p:nvPr>
            <p:ph idx="2" type="subTitle"/>
          </p:nvPr>
        </p:nvSpPr>
        <p:spPr>
          <a:xfrm>
            <a:off x="4594625" y="1495675"/>
            <a:ext cx="35880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accent3"/>
                </a:solidFill>
              </a:rPr>
              <a:t>Input your ideas into the system</a:t>
            </a:r>
            <a:endParaRPr>
              <a:solidFill>
                <a:schemeClr val="accent3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accent3"/>
                </a:solidFill>
              </a:rPr>
              <a:t>IdeaRank presents ideas in pairs for easy comparison</a:t>
            </a:r>
            <a:endParaRPr>
              <a:solidFill>
                <a:schemeClr val="accent3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accent3"/>
                </a:solidFill>
              </a:rPr>
              <a:t>You simply choose which idea you prefer in each pair</a:t>
            </a:r>
            <a:endParaRPr>
              <a:solidFill>
                <a:schemeClr val="accent3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accent3"/>
                </a:solidFill>
              </a:rPr>
              <a:t>The algorithm does the heavy lifting, creating a prioritized list</a:t>
            </a:r>
            <a:endParaRPr>
              <a:solidFill>
                <a:schemeClr val="accent3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chemeClr val="accent3"/>
                </a:solidFill>
              </a:rPr>
              <a:t>You can stop at any time - get your top idea, top 3, or full list</a:t>
            </a:r>
            <a:endParaRPr>
              <a:solidFill>
                <a:schemeClr val="accent3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4735400" y="853675"/>
            <a:ext cx="36963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accent1"/>
                </a:solidFill>
              </a:rPr>
              <a:t>[ User Walkthrough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308" name="Google Shape;308;p40"/>
          <p:cNvSpPr txBox="1"/>
          <p:nvPr/>
        </p:nvSpPr>
        <p:spPr>
          <a:xfrm>
            <a:off x="739550" y="954525"/>
            <a:ext cx="34158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Technology Stack/&gt;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idx="6"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&lt;/</a:t>
            </a:r>
            <a:r>
              <a:rPr lang="en" sz="2400">
                <a:solidFill>
                  <a:schemeClr val="lt2"/>
                </a:solidFill>
              </a:rPr>
              <a:t> </a:t>
            </a:r>
            <a:r>
              <a:rPr lang="en" sz="2400"/>
              <a:t>Applications and Constraints</a:t>
            </a:r>
            <a:endParaRPr sz="2400"/>
          </a:p>
        </p:txBody>
      </p:sp>
      <p:sp>
        <p:nvSpPr>
          <p:cNvPr id="314" name="Google Shape;314;p41"/>
          <p:cNvSpPr txBox="1"/>
          <p:nvPr>
            <p:ph type="title"/>
          </p:nvPr>
        </p:nvSpPr>
        <p:spPr>
          <a:xfrm>
            <a:off x="878525" y="1436125"/>
            <a:ext cx="22572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Uses</a:t>
            </a:r>
            <a:endParaRPr/>
          </a:p>
        </p:txBody>
      </p:sp>
      <p:sp>
        <p:nvSpPr>
          <p:cNvPr id="315" name="Google Shape;315;p41"/>
          <p:cNvSpPr txBox="1"/>
          <p:nvPr>
            <p:ph idx="1" type="subTitle"/>
          </p:nvPr>
        </p:nvSpPr>
        <p:spPr>
          <a:xfrm>
            <a:off x="878525" y="1838425"/>
            <a:ext cx="3334800" cy="19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Personal project prioritization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Team brainstorming sessions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Product feature selection</a:t>
            </a:r>
            <a:endParaRPr>
              <a:solidFill>
                <a:schemeClr val="accent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3"/>
                </a:solidFill>
              </a:rPr>
              <a:t>Research topic selection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6" name="Google Shape;316;p41"/>
          <p:cNvSpPr txBox="1"/>
          <p:nvPr>
            <p:ph idx="4" type="title"/>
          </p:nvPr>
        </p:nvSpPr>
        <p:spPr>
          <a:xfrm>
            <a:off x="4548500" y="1373175"/>
            <a:ext cx="2257500" cy="3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317" name="Google Shape;317;p41"/>
          <p:cNvSpPr txBox="1"/>
          <p:nvPr>
            <p:ph idx="5" type="subTitle"/>
          </p:nvPr>
        </p:nvSpPr>
        <p:spPr>
          <a:xfrm>
            <a:off x="4675200" y="1732725"/>
            <a:ext cx="33348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accent3"/>
                </a:solidFill>
              </a:rPr>
              <a:t>Relies on user's ability to make comparative judgments</a:t>
            </a:r>
            <a:endParaRPr>
              <a:solidFill>
                <a:schemeClr val="accent3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accent3"/>
                </a:solidFill>
              </a:rPr>
              <a:t>Effectiveness depends on the quality of initial ideas input</a:t>
            </a:r>
            <a:endParaRPr>
              <a:solidFill>
                <a:schemeClr val="accent3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accent3"/>
                </a:solidFill>
              </a:rPr>
              <a:t>May require multiple sessions for a large number of ideas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4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324" name="Google Shape;324;p4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42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327" name="Google Shape;327;p42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42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0" name="Google Shape;330;p42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1" name="Google Shape;331;p42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332" name="Google Shape;332;p42"/>
          <p:cNvSpPr txBox="1"/>
          <p:nvPr>
            <p:ph idx="4294967295" type="ctrTitle"/>
          </p:nvPr>
        </p:nvSpPr>
        <p:spPr>
          <a:xfrm>
            <a:off x="2295750" y="1730225"/>
            <a:ext cx="2119800" cy="9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Thanks!</a:t>
            </a:r>
            <a:endParaRPr sz="4200"/>
          </a:p>
        </p:txBody>
      </p:sp>
      <p:sp>
        <p:nvSpPr>
          <p:cNvPr id="333" name="Google Shape;333;p42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334" name="Google Shape;334;p42"/>
          <p:cNvSpPr txBox="1"/>
          <p:nvPr/>
        </p:nvSpPr>
        <p:spPr>
          <a:xfrm>
            <a:off x="5329650" y="22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