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7" r:id="rId3"/>
    <p:sldId id="265" r:id="rId4"/>
    <p:sldId id="266" r:id="rId5"/>
    <p:sldId id="269" r:id="rId6"/>
    <p:sldId id="270" r:id="rId7"/>
    <p:sldId id="256" r:id="rId8"/>
    <p:sldId id="258" r:id="rId9"/>
    <p:sldId id="259" r:id="rId10"/>
    <p:sldId id="260" r:id="rId11"/>
    <p:sldId id="261" r:id="rId12"/>
    <p:sldId id="262" r:id="rId13"/>
    <p:sldId id="263" r:id="rId14"/>
    <p:sldId id="271" r:id="rId15"/>
    <p:sldId id="272" r:id="rId16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FB493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EBDBB2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FB493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EBDBB2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FB493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738089" y="1778925"/>
            <a:ext cx="4215130" cy="324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EBDBB2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FB493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6014720"/>
          </a:xfrm>
          <a:custGeom>
            <a:avLst/>
            <a:gdLst/>
            <a:ahLst/>
            <a:cxnLst/>
            <a:rect l="l" t="t" r="r" b="b"/>
            <a:pathLst>
              <a:path w="10692130" h="6014720">
                <a:moveTo>
                  <a:pt x="10692016" y="6014259"/>
                </a:moveTo>
                <a:lnTo>
                  <a:pt x="0" y="6014259"/>
                </a:lnTo>
                <a:lnTo>
                  <a:pt x="0" y="0"/>
                </a:lnTo>
                <a:lnTo>
                  <a:pt x="10692016" y="0"/>
                </a:lnTo>
                <a:lnTo>
                  <a:pt x="10692016" y="6014259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8455" y="2423304"/>
            <a:ext cx="6135370" cy="102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FB493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3283" y="2147396"/>
            <a:ext cx="8912860" cy="2479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EBDBB2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hidra-sre.org/CheatShee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38222-4B51-3ABA-13FF-D48F4FCD9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6AD5F0A-2A72-A10E-1CA9-0F77E7DCCE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lang="en-US" spc="-10" dirty="0"/>
              <a:t>Reverse</a:t>
            </a:r>
            <a:endParaRPr spc="-10" dirty="0"/>
          </a:p>
          <a:p>
            <a:pPr algn="ctr">
              <a:lnSpc>
                <a:spcPct val="100000"/>
              </a:lnSpc>
              <a:spcBef>
                <a:spcPts val="275"/>
              </a:spcBef>
              <a:tabLst>
                <a:tab pos="697865" algn="l"/>
                <a:tab pos="2094230" algn="l"/>
                <a:tab pos="2792730" algn="l"/>
                <a:tab pos="3316604" algn="l"/>
                <a:tab pos="4189095" algn="l"/>
                <a:tab pos="4887595" algn="l"/>
                <a:tab pos="5585460" algn="l"/>
              </a:tabLst>
            </a:pPr>
            <a:r>
              <a:rPr sz="2500" b="0" spc="-10" dirty="0">
                <a:solidFill>
                  <a:srgbClr val="EBDBB2"/>
                </a:solidFill>
                <a:latin typeface="Consolas"/>
                <a:cs typeface="Consolas"/>
              </a:rPr>
              <a:t>«</a:t>
            </a:r>
            <a:r>
              <a:rPr lang="ru-RU" sz="2500" b="0" spc="-10" dirty="0">
                <a:solidFill>
                  <a:srgbClr val="EBDBB2"/>
                </a:solidFill>
              </a:rPr>
              <a:t>З</a:t>
            </a:r>
            <a:r>
              <a:rPr lang="ru-RU" sz="2500" b="0" spc="-10" dirty="0">
                <a:solidFill>
                  <a:srgbClr val="EBDBB2"/>
                </a:solidFill>
                <a:latin typeface="Consolas"/>
                <a:cs typeface="Consolas"/>
              </a:rPr>
              <a:t>ачем нам всё это?</a:t>
            </a:r>
            <a:r>
              <a:rPr sz="2500" b="0" spc="-25" dirty="0">
                <a:solidFill>
                  <a:srgbClr val="EBDBB2"/>
                </a:solidFill>
                <a:latin typeface="Consolas"/>
                <a:cs typeface="Consolas"/>
              </a:rPr>
              <a:t>»</a:t>
            </a:r>
            <a:endParaRPr sz="2500" dirty="0">
              <a:latin typeface="Consolas"/>
              <a:cs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72565-C854-E3B8-03A3-5FEBC1CED307}"/>
              </a:ext>
            </a:extLst>
          </p:cNvPr>
          <p:cNvSpPr txBox="1"/>
          <p:nvPr/>
        </p:nvSpPr>
        <p:spPr>
          <a:xfrm>
            <a:off x="4508500" y="5524500"/>
            <a:ext cx="6412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pc="-10" dirty="0">
                <a:solidFill>
                  <a:srgbClr val="EBDBB2"/>
                </a:solidFill>
                <a:latin typeface="Consolas"/>
              </a:rPr>
              <a:t>Английские слова </a:t>
            </a:r>
            <a:r>
              <a:rPr lang="en-US" spc="-10" dirty="0">
                <a:solidFill>
                  <a:srgbClr val="EBDBB2"/>
                </a:solidFill>
                <a:latin typeface="Consolas"/>
              </a:rPr>
              <a:t>special for</a:t>
            </a:r>
            <a:r>
              <a:rPr lang="ru-RU" spc="-10" dirty="0">
                <a:solidFill>
                  <a:srgbClr val="EBDBB2"/>
                </a:solidFill>
                <a:latin typeface="Consolas"/>
              </a:rPr>
              <a:t> Юлия Александровна</a:t>
            </a:r>
            <a:r>
              <a:rPr lang="en-US" spc="-10" dirty="0">
                <a:solidFill>
                  <a:srgbClr val="EBDBB2"/>
                </a:solidFill>
                <a:latin typeface="Consolas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71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8709" y="1060541"/>
            <a:ext cx="833500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  <a:tab pos="2945130" algn="l"/>
                <a:tab pos="5877560" algn="l"/>
                <a:tab pos="6855459" algn="l"/>
              </a:tabLst>
            </a:pPr>
            <a:r>
              <a:rPr spc="-10" dirty="0"/>
              <a:t>Смотреть</a:t>
            </a:r>
            <a:r>
              <a:rPr dirty="0"/>
              <a:t>	</a:t>
            </a:r>
            <a:r>
              <a:rPr spc="-25" dirty="0"/>
              <a:t>на</a:t>
            </a:r>
            <a:r>
              <a:rPr dirty="0"/>
              <a:t>	</a:t>
            </a:r>
            <a:r>
              <a:rPr spc="-10" dirty="0"/>
              <a:t>статический</a:t>
            </a:r>
            <a:r>
              <a:rPr dirty="0"/>
              <a:t>	</a:t>
            </a:r>
            <a:r>
              <a:rPr spc="-25" dirty="0"/>
              <a:t>код</a:t>
            </a:r>
            <a:r>
              <a:rPr dirty="0"/>
              <a:t>	</a:t>
            </a:r>
            <a:r>
              <a:rPr spc="-10" dirty="0"/>
              <a:t>больно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3283" y="2150288"/>
            <a:ext cx="2000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E8019"/>
                </a:solidFill>
                <a:latin typeface="Consolas"/>
                <a:cs typeface="Consolas"/>
              </a:rPr>
              <a:t>1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283" y="3049130"/>
            <a:ext cx="2000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E8019"/>
                </a:solidFill>
                <a:latin typeface="Consolas"/>
                <a:cs typeface="Consolas"/>
              </a:rPr>
              <a:t>2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283" y="4096731"/>
            <a:ext cx="2000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E8019"/>
                </a:solidFill>
                <a:latin typeface="Consolas"/>
                <a:cs typeface="Consolas"/>
              </a:rPr>
              <a:t>3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5346" y="1976646"/>
            <a:ext cx="4154804" cy="286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0515">
              <a:lnSpc>
                <a:spcPct val="117500"/>
              </a:lnSpc>
              <a:spcBef>
                <a:spcPts val="100"/>
              </a:spcBef>
            </a:pPr>
            <a:r>
              <a:rPr sz="2000" dirty="0">
                <a:solidFill>
                  <a:srgbClr val="B8BB26"/>
                </a:solidFill>
                <a:latin typeface="Courier New"/>
                <a:cs typeface="Courier New"/>
              </a:rPr>
              <a:t>*Возвращаетесь на экран </a:t>
            </a:r>
            <a:r>
              <a:rPr sz="2000" spc="-50" dirty="0">
                <a:solidFill>
                  <a:srgbClr val="B8BB26"/>
                </a:solidFill>
                <a:latin typeface="Courier New"/>
                <a:cs typeface="Courier New"/>
              </a:rPr>
              <a:t>с </a:t>
            </a:r>
            <a:r>
              <a:rPr sz="2000" dirty="0">
                <a:solidFill>
                  <a:srgbClr val="B8BB26"/>
                </a:solidFill>
                <a:latin typeface="Courier New"/>
                <a:cs typeface="Courier New"/>
              </a:rPr>
              <a:t>проектом (где </a:t>
            </a:r>
            <a:r>
              <a:rPr sz="2000" spc="-10" dirty="0">
                <a:solidFill>
                  <a:srgbClr val="B8BB26"/>
                </a:solidFill>
                <a:latin typeface="Courier New"/>
                <a:cs typeface="Courier New"/>
              </a:rPr>
              <a:t>дракон)*</a:t>
            </a:r>
            <a:endParaRPr sz="2000">
              <a:latin typeface="Courier New"/>
              <a:cs typeface="Courier New"/>
            </a:endParaRPr>
          </a:p>
          <a:p>
            <a:pPr marL="12700" marR="616585">
              <a:lnSpc>
                <a:spcPct val="117500"/>
              </a:lnSpc>
              <a:spcBef>
                <a:spcPts val="1435"/>
              </a:spcBef>
            </a:pPr>
            <a:r>
              <a:rPr sz="2000" dirty="0">
                <a:solidFill>
                  <a:srgbClr val="B8BB26"/>
                </a:solidFill>
                <a:latin typeface="Courier New"/>
                <a:cs typeface="Courier New"/>
              </a:rPr>
              <a:t>*Жмакаете на кнопочку </a:t>
            </a:r>
            <a:r>
              <a:rPr sz="2000" spc="-50" dirty="0">
                <a:solidFill>
                  <a:srgbClr val="B8BB26"/>
                </a:solidFill>
                <a:latin typeface="Courier New"/>
                <a:cs typeface="Courier New"/>
              </a:rPr>
              <a:t>с </a:t>
            </a:r>
            <a:r>
              <a:rPr sz="2000" spc="-10" dirty="0">
                <a:solidFill>
                  <a:srgbClr val="B8BB26"/>
                </a:solidFill>
                <a:latin typeface="Courier New"/>
                <a:cs typeface="Courier New"/>
              </a:rPr>
              <a:t>жуком*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17500"/>
              </a:lnSpc>
              <a:spcBef>
                <a:spcPts val="1200"/>
              </a:spcBef>
            </a:pPr>
            <a:r>
              <a:rPr sz="2000" dirty="0">
                <a:solidFill>
                  <a:srgbClr val="B8BB26"/>
                </a:solidFill>
                <a:latin typeface="Courier New"/>
                <a:cs typeface="Courier New"/>
              </a:rPr>
              <a:t>*В большом окне справа </a:t>
            </a:r>
            <a:r>
              <a:rPr sz="2000" spc="-20" dirty="0">
                <a:solidFill>
                  <a:srgbClr val="B8BB26"/>
                </a:solidFill>
                <a:latin typeface="Courier New"/>
                <a:cs typeface="Courier New"/>
              </a:rPr>
              <a:t>есть </a:t>
            </a:r>
            <a:r>
              <a:rPr sz="2000" dirty="0">
                <a:solidFill>
                  <a:srgbClr val="B8BB26"/>
                </a:solidFill>
                <a:latin typeface="Courier New"/>
                <a:cs typeface="Courier New"/>
              </a:rPr>
              <a:t>полоска внизу, тыкните </a:t>
            </a:r>
            <a:r>
              <a:rPr sz="2000" spc="-25" dirty="0">
                <a:solidFill>
                  <a:srgbClr val="B8BB26"/>
                </a:solidFill>
                <a:latin typeface="Courier New"/>
                <a:cs typeface="Courier New"/>
              </a:rPr>
              <a:t>там </a:t>
            </a:r>
            <a:r>
              <a:rPr sz="2000" dirty="0">
                <a:solidFill>
                  <a:srgbClr val="B8BB26"/>
                </a:solidFill>
                <a:latin typeface="Courier New"/>
                <a:cs typeface="Courier New"/>
              </a:rPr>
              <a:t>вкладку </a:t>
            </a:r>
            <a:r>
              <a:rPr sz="2000" spc="-10" dirty="0">
                <a:solidFill>
                  <a:srgbClr val="B8BB26"/>
                </a:solidFill>
                <a:latin typeface="Courier New"/>
                <a:cs typeface="Courier New"/>
              </a:rPr>
              <a:t>Decompile*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8089" y="1917791"/>
            <a:ext cx="421513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695">
              <a:lnSpc>
                <a:spcPct val="107300"/>
              </a:lnSpc>
              <a:spcBef>
                <a:spcPts val="100"/>
              </a:spcBef>
              <a:tabLst>
                <a:tab pos="710565" algn="l"/>
                <a:tab pos="1234440" algn="l"/>
                <a:tab pos="1583690" algn="l"/>
                <a:tab pos="2630805" algn="l"/>
              </a:tabLst>
            </a:pPr>
            <a:r>
              <a:rPr sz="2500" spc="-25" dirty="0">
                <a:solidFill>
                  <a:srgbClr val="EBDBB2"/>
                </a:solidFill>
                <a:latin typeface="Consolas"/>
                <a:cs typeface="Consolas"/>
              </a:rPr>
              <a:t>Тут</a:t>
            </a:r>
            <a:r>
              <a:rPr sz="250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spc="-20" dirty="0">
                <a:solidFill>
                  <a:srgbClr val="EBDBB2"/>
                </a:solidFill>
                <a:latin typeface="Consolas"/>
                <a:cs typeface="Consolas"/>
              </a:rPr>
              <a:t>надо</a:t>
            </a:r>
            <a:r>
              <a:rPr sz="250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spc="-10" dirty="0">
                <a:solidFill>
                  <a:srgbClr val="EBDBB2"/>
                </a:solidFill>
                <a:latin typeface="Consolas"/>
                <a:cs typeface="Consolas"/>
              </a:rPr>
              <a:t>будет</a:t>
            </a:r>
            <a:r>
              <a:rPr sz="250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spc="-10" dirty="0">
                <a:solidFill>
                  <a:srgbClr val="EBDBB2"/>
                </a:solidFill>
                <a:latin typeface="Consolas"/>
                <a:cs typeface="Consolas"/>
              </a:rPr>
              <a:t>открыть другую</a:t>
            </a:r>
            <a:r>
              <a:rPr sz="250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spc="-10" dirty="0">
                <a:solidFill>
                  <a:srgbClr val="EBDBB2"/>
                </a:solidFill>
                <a:latin typeface="Consolas"/>
                <a:cs typeface="Consolas"/>
              </a:rPr>
              <a:t>кнопку</a:t>
            </a:r>
            <a:endParaRPr sz="2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465"/>
              </a:spcBef>
              <a:tabLst>
                <a:tab pos="710565" algn="l"/>
                <a:tab pos="2805430" algn="l"/>
              </a:tabLst>
            </a:pPr>
            <a:r>
              <a:rPr sz="2500" spc="-25" dirty="0">
                <a:solidFill>
                  <a:srgbClr val="EBDBB2"/>
                </a:solidFill>
                <a:latin typeface="Consolas"/>
                <a:cs typeface="Consolas"/>
              </a:rPr>
              <a:t>Тут</a:t>
            </a:r>
            <a:r>
              <a:rPr sz="250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spc="-10" dirty="0">
                <a:solidFill>
                  <a:srgbClr val="EBDBB2"/>
                </a:solidFill>
                <a:latin typeface="Consolas"/>
                <a:cs typeface="Consolas"/>
              </a:rPr>
              <a:t>открывается</a:t>
            </a:r>
            <a:r>
              <a:rPr sz="250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spc="-10" dirty="0">
                <a:solidFill>
                  <a:srgbClr val="EBDBB2"/>
                </a:solidFill>
                <a:latin typeface="Consolas"/>
                <a:cs typeface="Consolas"/>
              </a:rPr>
              <a:t>дебаггер</a:t>
            </a:r>
            <a:endParaRPr sz="2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sz="2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059815" algn="l"/>
                <a:tab pos="1932305" algn="l"/>
                <a:tab pos="2980055" algn="l"/>
              </a:tabLst>
            </a:pPr>
            <a:r>
              <a:rPr sz="2500" spc="-10" dirty="0">
                <a:solidFill>
                  <a:srgbClr val="EBDBB2"/>
                </a:solidFill>
                <a:latin typeface="Consolas"/>
                <a:cs typeface="Consolas"/>
              </a:rPr>
              <a:t>Чтобы</a:t>
            </a:r>
            <a:r>
              <a:rPr sz="250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spc="-20" dirty="0">
                <a:solidFill>
                  <a:srgbClr val="EBDBB2"/>
                </a:solidFill>
                <a:latin typeface="Consolas"/>
                <a:cs typeface="Consolas"/>
              </a:rPr>
              <a:t>было</a:t>
            </a:r>
            <a:r>
              <a:rPr sz="250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spc="-10" dirty="0">
                <a:solidFill>
                  <a:srgbClr val="EBDBB2"/>
                </a:solidFill>
                <a:latin typeface="Consolas"/>
                <a:cs typeface="Consolas"/>
              </a:rPr>
              <a:t>видно</a:t>
            </a:r>
            <a:r>
              <a:rPr sz="250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spc="-25" dirty="0">
                <a:solidFill>
                  <a:srgbClr val="EBDBB2"/>
                </a:solidFill>
                <a:latin typeface="Consolas"/>
                <a:cs typeface="Consolas"/>
              </a:rPr>
              <a:t>код</a:t>
            </a:r>
            <a:endParaRPr sz="2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753"/>
            <a:ext cx="10692016" cy="54987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232" y="1290146"/>
            <a:ext cx="51581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7920" algn="l"/>
              </a:tabLst>
            </a:pPr>
            <a:r>
              <a:rPr spc="-10" dirty="0"/>
              <a:t>Заключительные</a:t>
            </a:r>
            <a:r>
              <a:rPr dirty="0"/>
              <a:t>	</a:t>
            </a:r>
            <a:r>
              <a:rPr spc="-10" dirty="0"/>
              <a:t>советы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3283" y="2147396"/>
            <a:ext cx="8912860" cy="2462277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20065" indent="-507365">
              <a:lnSpc>
                <a:spcPct val="100000"/>
              </a:lnSpc>
              <a:spcBef>
                <a:spcPts val="320"/>
              </a:spcBef>
              <a:buClr>
                <a:srgbClr val="FE8019"/>
              </a:buClr>
              <a:buAutoNum type="arabicPeriod"/>
              <a:tabLst>
                <a:tab pos="520065" algn="l"/>
                <a:tab pos="869315" algn="l"/>
                <a:tab pos="3138805" algn="l"/>
                <a:tab pos="4185920" algn="l"/>
                <a:tab pos="5233670" algn="l"/>
                <a:tab pos="7327900" algn="l"/>
                <a:tab pos="8026400" algn="l"/>
              </a:tabLst>
            </a:pPr>
            <a:r>
              <a:rPr spc="-50" dirty="0"/>
              <a:t>В</a:t>
            </a:r>
            <a:r>
              <a:rPr dirty="0"/>
              <a:t>	</a:t>
            </a:r>
            <a:r>
              <a:rPr spc="-10" dirty="0"/>
              <a:t>повседневной</a:t>
            </a:r>
            <a:r>
              <a:rPr dirty="0"/>
              <a:t>	</a:t>
            </a:r>
            <a:r>
              <a:rPr spc="-10" dirty="0"/>
              <a:t>жизни</a:t>
            </a:r>
            <a:r>
              <a:rPr dirty="0"/>
              <a:t>	</a:t>
            </a:r>
            <a:r>
              <a:rPr spc="-10" dirty="0"/>
              <a:t>лучше</a:t>
            </a:r>
            <a:r>
              <a:rPr dirty="0"/>
              <a:t>	</a:t>
            </a:r>
            <a:r>
              <a:rPr spc="-10" dirty="0"/>
              <a:t>используйте</a:t>
            </a:r>
            <a:r>
              <a:rPr dirty="0"/>
              <a:t>	</a:t>
            </a:r>
            <a:r>
              <a:rPr spc="-25" dirty="0"/>
              <a:t>IDA</a:t>
            </a:r>
            <a:r>
              <a:rPr dirty="0"/>
              <a:t>	</a:t>
            </a:r>
            <a:r>
              <a:rPr spc="-25" dirty="0"/>
              <a:t>Pro</a:t>
            </a:r>
          </a:p>
          <a:p>
            <a:pPr marL="520065" indent="-507365">
              <a:lnSpc>
                <a:spcPct val="100000"/>
              </a:lnSpc>
              <a:spcBef>
                <a:spcPts val="220"/>
              </a:spcBef>
              <a:buClr>
                <a:srgbClr val="FE8019"/>
              </a:buClr>
              <a:buAutoNum type="arabicPeriod"/>
              <a:tabLst>
                <a:tab pos="520065" algn="l"/>
                <a:tab pos="869315" algn="l"/>
              </a:tabLst>
            </a:pPr>
            <a:r>
              <a:rPr spc="-50" dirty="0"/>
              <a:t>Я</a:t>
            </a:r>
            <a:r>
              <a:rPr dirty="0"/>
              <a:t>	</a:t>
            </a:r>
            <a:r>
              <a:rPr spc="-10" dirty="0"/>
              <a:t>серьёзно.</a:t>
            </a:r>
          </a:p>
          <a:p>
            <a:pPr marL="520065" marR="528320" indent="-508000">
              <a:lnSpc>
                <a:spcPct val="107300"/>
              </a:lnSpc>
              <a:buClr>
                <a:srgbClr val="FE8019"/>
              </a:buClr>
              <a:buAutoNum type="arabicPeriod"/>
              <a:tabLst>
                <a:tab pos="520065" algn="l"/>
                <a:tab pos="1393190" algn="l"/>
                <a:tab pos="2789555" algn="l"/>
                <a:tab pos="4884420" algn="l"/>
                <a:tab pos="5407660" algn="l"/>
                <a:tab pos="6804659" algn="l"/>
              </a:tabLst>
            </a:pPr>
            <a:r>
              <a:rPr spc="-20" dirty="0"/>
              <a:t>Есть</a:t>
            </a:r>
            <a:r>
              <a:rPr dirty="0"/>
              <a:t>	</a:t>
            </a:r>
            <a:r>
              <a:rPr spc="-10" dirty="0"/>
              <a:t>хорошая</a:t>
            </a:r>
            <a:r>
              <a:rPr dirty="0"/>
              <a:t>	</a:t>
            </a:r>
            <a:r>
              <a:rPr spc="-10" dirty="0"/>
              <a:t>шпаргалочка</a:t>
            </a:r>
            <a:r>
              <a:rPr dirty="0"/>
              <a:t>	</a:t>
            </a:r>
            <a:r>
              <a:rPr spc="-25" dirty="0"/>
              <a:t>по</a:t>
            </a:r>
            <a:r>
              <a:rPr dirty="0"/>
              <a:t>	</a:t>
            </a:r>
            <a:r>
              <a:rPr spc="-10" dirty="0"/>
              <a:t>горячим</a:t>
            </a:r>
            <a:r>
              <a:rPr dirty="0"/>
              <a:t>	</a:t>
            </a:r>
            <a:r>
              <a:rPr spc="-10" dirty="0" err="1"/>
              <a:t>клавишам</a:t>
            </a:r>
            <a:r>
              <a:rPr spc="-10" dirty="0"/>
              <a:t>:</a:t>
            </a:r>
            <a:r>
              <a:rPr lang="ru-RU" spc="-10" dirty="0"/>
              <a:t> Она будет на следующем слайде</a:t>
            </a:r>
            <a:endParaRPr spc="-10" dirty="0">
              <a:solidFill>
                <a:srgbClr val="83A598"/>
              </a:solidFill>
              <a:hlinkClick r:id="rId2"/>
            </a:endParaRPr>
          </a:p>
          <a:p>
            <a:pPr marL="520065" marR="5080" indent="-508000">
              <a:lnSpc>
                <a:spcPct val="107300"/>
              </a:lnSpc>
              <a:buClr>
                <a:srgbClr val="FE8019"/>
              </a:buClr>
              <a:buAutoNum type="arabicPeriod"/>
              <a:tabLst>
                <a:tab pos="520065" algn="l"/>
                <a:tab pos="1393190" algn="l"/>
                <a:tab pos="2440305" algn="l"/>
                <a:tab pos="2614930" algn="l"/>
                <a:tab pos="3488054" algn="l"/>
                <a:tab pos="4185920" algn="l"/>
                <a:tab pos="4709795" algn="l"/>
                <a:tab pos="5233670" algn="l"/>
                <a:tab pos="6455410" algn="l"/>
                <a:tab pos="6630034" algn="l"/>
                <a:tab pos="7153909" algn="l"/>
                <a:tab pos="7851775" algn="l"/>
                <a:tab pos="8724900" algn="l"/>
              </a:tabLst>
            </a:pPr>
            <a:r>
              <a:rPr spc="-20" dirty="0" err="1"/>
              <a:t>Если</a:t>
            </a:r>
            <a:r>
              <a:rPr dirty="0"/>
              <a:t>	</a:t>
            </a:r>
            <a:r>
              <a:rPr spc="-10" dirty="0" err="1"/>
              <a:t>беглым</a:t>
            </a:r>
            <a:r>
              <a:rPr dirty="0"/>
              <a:t>		</a:t>
            </a:r>
            <a:r>
              <a:rPr spc="-10" dirty="0" err="1"/>
              <a:t>взглядом</a:t>
            </a:r>
            <a:r>
              <a:rPr dirty="0"/>
              <a:t>	</a:t>
            </a:r>
            <a:r>
              <a:rPr spc="-25" dirty="0" err="1"/>
              <a:t>не</a:t>
            </a:r>
            <a:r>
              <a:rPr dirty="0"/>
              <a:t>	</a:t>
            </a:r>
            <a:r>
              <a:rPr spc="-10" dirty="0" err="1"/>
              <a:t>получилось</a:t>
            </a:r>
            <a:r>
              <a:rPr dirty="0"/>
              <a:t>		</a:t>
            </a:r>
            <a:r>
              <a:rPr spc="-10" dirty="0" err="1"/>
              <a:t>решить</a:t>
            </a:r>
            <a:r>
              <a:rPr dirty="0"/>
              <a:t>	</a:t>
            </a:r>
            <a:r>
              <a:rPr spc="-20" dirty="0" err="1"/>
              <a:t>таск</a:t>
            </a:r>
            <a:r>
              <a:rPr dirty="0"/>
              <a:t>	</a:t>
            </a:r>
            <a:r>
              <a:rPr spc="-50" dirty="0"/>
              <a:t>— </a:t>
            </a:r>
            <a:r>
              <a:rPr spc="-10" dirty="0" err="1"/>
              <a:t>попробуйте</a:t>
            </a:r>
            <a:r>
              <a:rPr dirty="0"/>
              <a:t>	</a:t>
            </a:r>
            <a:r>
              <a:rPr spc="-10" dirty="0" err="1"/>
              <a:t>сразу</a:t>
            </a:r>
            <a:r>
              <a:rPr dirty="0"/>
              <a:t>	</a:t>
            </a:r>
            <a:r>
              <a:rPr spc="-10" dirty="0" err="1"/>
              <a:t>дебажить</a:t>
            </a:r>
            <a:r>
              <a:rPr spc="-10" dirty="0"/>
              <a:t>.</a:t>
            </a:r>
            <a:r>
              <a:rPr dirty="0"/>
              <a:t>	</a:t>
            </a:r>
            <a:r>
              <a:rPr spc="-10" dirty="0" err="1"/>
              <a:t>Обычно</a:t>
            </a:r>
            <a:r>
              <a:rPr dirty="0"/>
              <a:t>	</a:t>
            </a:r>
            <a:r>
              <a:rPr spc="-25" dirty="0" err="1"/>
              <a:t>это</a:t>
            </a:r>
            <a:r>
              <a:rPr dirty="0"/>
              <a:t>	</a:t>
            </a:r>
            <a:r>
              <a:rPr spc="-10" dirty="0" err="1"/>
              <a:t>проще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232" y="720693"/>
            <a:ext cx="51581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1705" algn="l"/>
                <a:tab pos="2945130" algn="l"/>
              </a:tabLst>
            </a:pPr>
            <a:r>
              <a:rPr spc="-10" dirty="0"/>
              <a:t>Ссылочка</a:t>
            </a:r>
            <a:r>
              <a:rPr dirty="0"/>
              <a:t>	</a:t>
            </a:r>
            <a:r>
              <a:rPr spc="-25" dirty="0"/>
              <a:t>на</a:t>
            </a:r>
            <a:r>
              <a:rPr dirty="0"/>
              <a:t>	</a:t>
            </a:r>
            <a:r>
              <a:rPr spc="-10" dirty="0"/>
              <a:t>шпаргалку</a:t>
            </a:r>
          </a:p>
        </p:txBody>
      </p:sp>
      <p:pic>
        <p:nvPicPr>
          <p:cNvPr id="15" name="Рисунок 14" descr="Изображение выглядит как шаблон, прямоугольный, пиксел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DD4F980-931A-3F67-808E-DC9006BC5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0" y="1536700"/>
            <a:ext cx="36957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D25E6-3A96-61D7-C8E7-94B70754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700" y="2740595"/>
            <a:ext cx="6135370" cy="538609"/>
          </a:xfrm>
        </p:spPr>
        <p:txBody>
          <a:bodyPr/>
          <a:lstStyle/>
          <a:p>
            <a:r>
              <a:rPr lang="en-US" b="0" dirty="0"/>
              <a:t>And a little practice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94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B813D-463C-3E19-0563-EE19977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1EA6A-88EA-5AF9-211A-42FDCCA1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523529"/>
            <a:ext cx="6135370" cy="1077218"/>
          </a:xfrm>
        </p:spPr>
        <p:txBody>
          <a:bodyPr/>
          <a:lstStyle/>
          <a:p>
            <a:r>
              <a:rPr lang="en-US" b="0" dirty="0"/>
              <a:t>Detect it Easy</a:t>
            </a:r>
            <a:br>
              <a:rPr lang="en-US" b="0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4F641-76FB-CA48-FB23-43D5EDF3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390043"/>
            <a:ext cx="6400800" cy="42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6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552CB8-7019-93E3-3494-5F30F96A5382}"/>
              </a:ext>
            </a:extLst>
          </p:cNvPr>
          <p:cNvSpPr txBox="1"/>
          <p:nvPr/>
        </p:nvSpPr>
        <p:spPr>
          <a:xfrm>
            <a:off x="1003300" y="2476500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0" dirty="0">
                <a:solidFill>
                  <a:srgbClr val="FB4934"/>
                </a:solidFill>
                <a:latin typeface="Consolas" panose="020B0609020204030204" pitchFamily="49" charset="0"/>
              </a:rPr>
              <a:t>What is the C, </a:t>
            </a:r>
            <a:r>
              <a:rPr lang="en-US" sz="3600" b="1" spc="-10" dirty="0" err="1">
                <a:solidFill>
                  <a:srgbClr val="FB4934"/>
                </a:solidFill>
                <a:latin typeface="Consolas" panose="020B0609020204030204" pitchFamily="49" charset="0"/>
              </a:rPr>
              <a:t>Asm</a:t>
            </a:r>
            <a:r>
              <a:rPr lang="en-US" sz="3600" b="1" spc="-10" dirty="0">
                <a:solidFill>
                  <a:srgbClr val="FB4934"/>
                </a:solidFill>
                <a:latin typeface="Consolas" panose="020B0609020204030204" pitchFamily="49" charset="0"/>
              </a:rPr>
              <a:t> and Registers?</a:t>
            </a:r>
            <a:endParaRPr lang="ru-RU" sz="3600" b="1" dirty="0">
              <a:solidFill>
                <a:srgbClr val="FB493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144CB-2E33-3425-3737-660A9E3CA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Объект 17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CCAAA9D-4213-AACA-F495-04EB6FA4FE5D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592859"/>
            <a:ext cx="8458200" cy="5262509"/>
          </a:xfr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DA1537DB-E4FB-FF87-EC7A-17C1E6796F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700" y="317142"/>
            <a:ext cx="46482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lang="ru-RU" spc="-10" dirty="0"/>
              <a:t>С </a:t>
            </a:r>
            <a:r>
              <a:rPr lang="en-US" spc="-10" dirty="0"/>
              <a:t>for CTF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41287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96909-9A88-22D7-1472-64B953EBD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FA5529D-C695-48EF-B17B-B85E8F052E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700" y="317142"/>
            <a:ext cx="46482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lang="en-US" spc="-10" dirty="0" err="1"/>
              <a:t>Asm</a:t>
            </a:r>
            <a:r>
              <a:rPr lang="ru-RU" spc="-10" dirty="0"/>
              <a:t> </a:t>
            </a:r>
            <a:r>
              <a:rPr lang="en-US" spc="-10" dirty="0"/>
              <a:t>for CTF</a:t>
            </a:r>
            <a:endParaRPr spc="-10" dirty="0"/>
          </a:p>
        </p:txBody>
      </p:sp>
      <p:pic>
        <p:nvPicPr>
          <p:cNvPr id="6" name="Объект 5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8C54CC3-8D8F-4E8D-0B77-E7CBB34A9218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5" y="1714500"/>
            <a:ext cx="9388790" cy="2819400"/>
          </a:xfrm>
        </p:spPr>
      </p:pic>
    </p:spTree>
    <p:extLst>
      <p:ext uri="{BB962C8B-B14F-4D97-AF65-F5344CB8AC3E}">
        <p14:creationId xmlns:p14="http://schemas.microsoft.com/office/powerpoint/2010/main" val="315032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4240D-F0E1-7216-7B81-827AA7AB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CB53A5D-327E-E1D6-525F-796855F8A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700" y="317142"/>
            <a:ext cx="46482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lang="en-US" spc="-10" dirty="0" err="1"/>
              <a:t>Regsters</a:t>
            </a:r>
            <a:r>
              <a:rPr lang="ru-RU" spc="-10" dirty="0"/>
              <a:t> </a:t>
            </a:r>
            <a:r>
              <a:rPr lang="en-US" spc="-10" dirty="0"/>
              <a:t>for CTF</a:t>
            </a:r>
            <a:endParaRPr spc="-10" dirty="0"/>
          </a:p>
        </p:txBody>
      </p:sp>
      <p:pic>
        <p:nvPicPr>
          <p:cNvPr id="7" name="Объект 6" descr="Изображение выглядит как текст, снимок экрана, программное обеспечение, Шрифт">
            <a:extLst>
              <a:ext uri="{FF2B5EF4-FFF2-40B4-BE49-F238E27FC236}">
                <a16:creationId xmlns:a16="http://schemas.microsoft.com/office/drawing/2014/main" id="{B3F43863-473C-D3A6-E928-F19BD59607EF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818606"/>
            <a:ext cx="9372600" cy="4884052"/>
          </a:xfrm>
        </p:spPr>
      </p:pic>
    </p:spTree>
    <p:extLst>
      <p:ext uri="{BB962C8B-B14F-4D97-AF65-F5344CB8AC3E}">
        <p14:creationId xmlns:p14="http://schemas.microsoft.com/office/powerpoint/2010/main" val="28027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3C863-DF88-3731-1524-EDBEFB9FB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BFF986-1D3C-AF98-6033-8F6977768B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9100" y="1246354"/>
            <a:ext cx="4648200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lang="en-US" spc="-10" dirty="0"/>
              <a:t>And finally</a:t>
            </a:r>
            <a:endParaRPr spc="-10" dirty="0"/>
          </a:p>
        </p:txBody>
      </p:sp>
      <p:pic>
        <p:nvPicPr>
          <p:cNvPr id="11" name="Рисунок 10" descr="Изображение выглядит как текст, снимок экрана, дисплей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A691AE7-78D4-28EB-C8DA-ADF25B088D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2564483"/>
            <a:ext cx="6328812" cy="3437270"/>
          </a:xfrm>
          <a:prstGeom prst="rect">
            <a:avLst/>
          </a:prstGeom>
        </p:spPr>
      </p:pic>
      <p:pic>
        <p:nvPicPr>
          <p:cNvPr id="6" name="Объект 5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4B5A29B-1287-DFC9-1EAD-7BD5F14D9CC7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4432300" cy="2147774"/>
          </a:xfrm>
        </p:spPr>
      </p:pic>
    </p:spTree>
    <p:extLst>
      <p:ext uri="{BB962C8B-B14F-4D97-AF65-F5344CB8AC3E}">
        <p14:creationId xmlns:p14="http://schemas.microsoft.com/office/powerpoint/2010/main" val="34633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pc="-10" dirty="0"/>
              <a:t>Ghidra</a:t>
            </a:r>
          </a:p>
          <a:p>
            <a:pPr algn="ctr">
              <a:lnSpc>
                <a:spcPct val="100000"/>
              </a:lnSpc>
              <a:spcBef>
                <a:spcPts val="275"/>
              </a:spcBef>
              <a:tabLst>
                <a:tab pos="697865" algn="l"/>
                <a:tab pos="2094230" algn="l"/>
                <a:tab pos="2792730" algn="l"/>
                <a:tab pos="3316604" algn="l"/>
                <a:tab pos="4189095" algn="l"/>
                <a:tab pos="4887595" algn="l"/>
                <a:tab pos="5585460" algn="l"/>
              </a:tabLst>
            </a:pPr>
            <a:r>
              <a:rPr sz="2500" b="0" spc="-25" dirty="0">
                <a:solidFill>
                  <a:srgbClr val="EBDBB2"/>
                </a:solidFill>
                <a:latin typeface="Consolas"/>
                <a:cs typeface="Consolas"/>
              </a:rPr>
              <a:t>Или</a:t>
            </a:r>
            <a:r>
              <a:rPr sz="2500" b="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b="0" spc="-10" dirty="0">
                <a:solidFill>
                  <a:srgbClr val="EBDBB2"/>
                </a:solidFill>
                <a:latin typeface="Consolas"/>
                <a:cs typeface="Consolas"/>
              </a:rPr>
              <a:t>«почему</a:t>
            </a:r>
            <a:r>
              <a:rPr sz="2500" b="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b="0" spc="-25" dirty="0">
                <a:solidFill>
                  <a:srgbClr val="EBDBB2"/>
                </a:solidFill>
                <a:latin typeface="Consolas"/>
                <a:cs typeface="Consolas"/>
              </a:rPr>
              <a:t>нам</a:t>
            </a:r>
            <a:r>
              <a:rPr sz="2500" b="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b="0" spc="-25" dirty="0">
                <a:solidFill>
                  <a:srgbClr val="EBDBB2"/>
                </a:solidFill>
                <a:latin typeface="Consolas"/>
                <a:cs typeface="Consolas"/>
              </a:rPr>
              <a:t>не</a:t>
            </a:r>
            <a:r>
              <a:rPr sz="2500" b="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b="0" spc="-20" dirty="0">
                <a:solidFill>
                  <a:srgbClr val="EBDBB2"/>
                </a:solidFill>
                <a:latin typeface="Consolas"/>
                <a:cs typeface="Consolas"/>
              </a:rPr>
              <a:t>дают</a:t>
            </a:r>
            <a:r>
              <a:rPr sz="2500" b="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b="0" spc="-25" dirty="0">
                <a:solidFill>
                  <a:srgbClr val="EBDBB2"/>
                </a:solidFill>
                <a:latin typeface="Consolas"/>
                <a:cs typeface="Consolas"/>
              </a:rPr>
              <a:t>IDA</a:t>
            </a:r>
            <a:r>
              <a:rPr sz="2500" b="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sz="2500" b="0" spc="-25" dirty="0">
                <a:solidFill>
                  <a:srgbClr val="EBDBB2"/>
                </a:solidFill>
                <a:latin typeface="Consolas"/>
                <a:cs typeface="Consolas"/>
              </a:rPr>
              <a:t>Pro</a:t>
            </a:r>
            <a:r>
              <a:rPr sz="2500" b="0" dirty="0">
                <a:solidFill>
                  <a:srgbClr val="EBDBB2"/>
                </a:solidFill>
                <a:latin typeface="Consolas"/>
                <a:cs typeface="Consolas"/>
              </a:rPr>
              <a:t>	</a:t>
            </a:r>
            <a:r>
              <a:rPr lang="ru-RU" sz="2500" b="0" spc="-25" dirty="0">
                <a:solidFill>
                  <a:srgbClr val="EBDBB2"/>
                </a:solidFill>
                <a:latin typeface="Consolas"/>
                <a:cs typeface="Consolas"/>
              </a:rPr>
              <a:t>:&lt;</a:t>
            </a:r>
            <a:r>
              <a:rPr sz="2500" b="0" spc="-25" dirty="0">
                <a:solidFill>
                  <a:srgbClr val="EBDBB2"/>
                </a:solidFill>
                <a:latin typeface="Consolas"/>
                <a:cs typeface="Consolas"/>
              </a:rPr>
              <a:t>»</a:t>
            </a:r>
            <a:endParaRPr sz="25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6008" y="893677"/>
            <a:ext cx="41802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spc="-25" dirty="0"/>
              <a:t>Как</a:t>
            </a:r>
            <a:r>
              <a:rPr dirty="0"/>
              <a:t>	</a:t>
            </a:r>
            <a:r>
              <a:rPr spc="-10" dirty="0"/>
              <a:t>использовать?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3283" y="2473267"/>
            <a:ext cx="2000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0" dirty="0">
                <a:solidFill>
                  <a:srgbClr val="FE8019"/>
                </a:solidFill>
                <a:latin typeface="Consolas"/>
                <a:cs typeface="Consolas"/>
              </a:rPr>
              <a:t>2</a:t>
            </a:r>
            <a:endParaRPr sz="2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283" y="1842425"/>
            <a:ext cx="4034790" cy="225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  <a:tabLst>
                <a:tab pos="504190" algn="l"/>
              </a:tabLst>
            </a:pPr>
            <a:r>
              <a:rPr sz="2500" b="1" spc="-50" dirty="0">
                <a:solidFill>
                  <a:srgbClr val="FE8019"/>
                </a:solidFill>
                <a:latin typeface="Consolas"/>
                <a:cs typeface="Consolas"/>
              </a:rPr>
              <a:t>1</a:t>
            </a:r>
            <a:r>
              <a:rPr sz="2500" b="1" dirty="0">
                <a:solidFill>
                  <a:srgbClr val="FE8019"/>
                </a:solidFill>
                <a:latin typeface="Consolas"/>
                <a:cs typeface="Consolas"/>
              </a:rPr>
              <a:t>	</a:t>
            </a:r>
            <a:r>
              <a:rPr sz="3000" baseline="1388" dirty="0">
                <a:solidFill>
                  <a:srgbClr val="B8BB26"/>
                </a:solidFill>
                <a:latin typeface="Courier New"/>
                <a:cs typeface="Courier New"/>
              </a:rPr>
              <a:t>Ctrl</a:t>
            </a:r>
            <a:r>
              <a:rPr sz="3000" spc="-15" baseline="1388" dirty="0">
                <a:solidFill>
                  <a:srgbClr val="B8BB26"/>
                </a:solidFill>
                <a:latin typeface="Courier New"/>
                <a:cs typeface="Courier New"/>
              </a:rPr>
              <a:t> </a:t>
            </a:r>
            <a:r>
              <a:rPr sz="3000" baseline="1388" dirty="0">
                <a:solidFill>
                  <a:srgbClr val="B8BB26"/>
                </a:solidFill>
                <a:latin typeface="Courier New"/>
                <a:cs typeface="Courier New"/>
              </a:rPr>
              <a:t>+ </a:t>
            </a:r>
            <a:r>
              <a:rPr sz="3000" spc="-75" baseline="1388" dirty="0">
                <a:solidFill>
                  <a:srgbClr val="B8BB26"/>
                </a:solidFill>
                <a:latin typeface="Courier New"/>
                <a:cs typeface="Courier New"/>
              </a:rPr>
              <a:t>N</a:t>
            </a:r>
            <a:endParaRPr sz="3000" baseline="1388">
              <a:latin typeface="Courier New"/>
              <a:cs typeface="Courier New"/>
            </a:endParaRPr>
          </a:p>
          <a:p>
            <a:pPr marL="504190" marR="5080">
              <a:lnSpc>
                <a:spcPct val="117500"/>
              </a:lnSpc>
              <a:spcBef>
                <a:spcPts val="1100"/>
              </a:spcBef>
            </a:pPr>
            <a:r>
              <a:rPr sz="2000" dirty="0">
                <a:solidFill>
                  <a:srgbClr val="B8BB26"/>
                </a:solidFill>
                <a:latin typeface="Courier New"/>
                <a:cs typeface="Courier New"/>
              </a:rPr>
              <a:t>*Жмакаете на кнопочку </a:t>
            </a:r>
            <a:r>
              <a:rPr sz="2000" spc="-50" dirty="0">
                <a:solidFill>
                  <a:srgbClr val="B8BB26"/>
                </a:solidFill>
                <a:latin typeface="Courier New"/>
                <a:cs typeface="Courier New"/>
              </a:rPr>
              <a:t>с </a:t>
            </a:r>
            <a:r>
              <a:rPr sz="2000" spc="-10" dirty="0">
                <a:solidFill>
                  <a:srgbClr val="B8BB26"/>
                </a:solidFill>
                <a:latin typeface="Courier New"/>
                <a:cs typeface="Courier New"/>
              </a:rPr>
              <a:t>драконом*</a:t>
            </a:r>
            <a:endParaRPr sz="2000">
              <a:latin typeface="Courier New"/>
              <a:cs typeface="Courier New"/>
            </a:endParaRPr>
          </a:p>
          <a:p>
            <a:pPr marL="504190" indent="-491490">
              <a:lnSpc>
                <a:spcPct val="100000"/>
              </a:lnSpc>
              <a:spcBef>
                <a:spcPts val="1195"/>
              </a:spcBef>
              <a:buClr>
                <a:srgbClr val="FE8019"/>
              </a:buClr>
              <a:buSzPct val="125000"/>
              <a:buFont typeface="Consolas"/>
              <a:buAutoNum type="arabicPlain" startAt="3"/>
              <a:tabLst>
                <a:tab pos="504190" algn="l"/>
              </a:tabLst>
            </a:pPr>
            <a:r>
              <a:rPr sz="3000" baseline="1388" dirty="0">
                <a:solidFill>
                  <a:srgbClr val="B8BB26"/>
                </a:solidFill>
                <a:latin typeface="Courier New"/>
                <a:cs typeface="Courier New"/>
              </a:rPr>
              <a:t>Shift + </a:t>
            </a:r>
            <a:r>
              <a:rPr sz="3000" spc="-75" baseline="1388" dirty="0">
                <a:solidFill>
                  <a:srgbClr val="B8BB26"/>
                </a:solidFill>
                <a:latin typeface="Courier New"/>
                <a:cs typeface="Courier New"/>
              </a:rPr>
              <a:t>I</a:t>
            </a:r>
            <a:endParaRPr sz="3000" baseline="1388">
              <a:latin typeface="Courier New"/>
              <a:cs typeface="Courier New"/>
            </a:endParaRPr>
          </a:p>
          <a:p>
            <a:pPr marL="504190" indent="-491490">
              <a:lnSpc>
                <a:spcPct val="100000"/>
              </a:lnSpc>
              <a:spcBef>
                <a:spcPts val="1095"/>
              </a:spcBef>
              <a:buClr>
                <a:srgbClr val="FE8019"/>
              </a:buClr>
              <a:buSzPct val="125000"/>
              <a:buFont typeface="Consolas"/>
              <a:buAutoNum type="arabicPlain" startAt="3"/>
              <a:tabLst>
                <a:tab pos="504190" algn="l"/>
              </a:tabLst>
            </a:pPr>
            <a:r>
              <a:rPr sz="3000" spc="-15" baseline="1388" dirty="0">
                <a:solidFill>
                  <a:srgbClr val="B8BB26"/>
                </a:solidFill>
                <a:latin typeface="Courier New"/>
                <a:cs typeface="Courier New"/>
              </a:rPr>
              <a:t>*Анализировать*</a:t>
            </a:r>
            <a:endParaRPr sz="3000" baseline="1388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3283" y="4475855"/>
            <a:ext cx="15881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  <a:tabLst>
                <a:tab pos="504190" algn="l"/>
              </a:tabLst>
            </a:pPr>
            <a:r>
              <a:rPr sz="2500" b="1" spc="-50" dirty="0">
                <a:solidFill>
                  <a:srgbClr val="FE8019"/>
                </a:solidFill>
                <a:latin typeface="Consolas"/>
                <a:cs typeface="Consolas"/>
              </a:rPr>
              <a:t>5</a:t>
            </a:r>
            <a:r>
              <a:rPr sz="2500" b="1" dirty="0">
                <a:solidFill>
                  <a:srgbClr val="FE8019"/>
                </a:solidFill>
                <a:latin typeface="Consolas"/>
                <a:cs typeface="Consolas"/>
              </a:rPr>
              <a:t>	</a:t>
            </a:r>
            <a:r>
              <a:rPr sz="3000" spc="-15" baseline="1388" dirty="0">
                <a:solidFill>
                  <a:srgbClr val="B8BB26"/>
                </a:solidFill>
                <a:latin typeface="Courier New"/>
                <a:cs typeface="Courier New"/>
              </a:rPr>
              <a:t>Profit!</a:t>
            </a:r>
            <a:endParaRPr sz="3000" baseline="1388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9065" algn="l"/>
                <a:tab pos="2456180" algn="l"/>
              </a:tabLst>
            </a:pPr>
            <a:r>
              <a:rPr spc="-10" dirty="0"/>
              <a:t>Создать</a:t>
            </a:r>
            <a:r>
              <a:rPr dirty="0"/>
              <a:t>	</a:t>
            </a:r>
            <a:r>
              <a:rPr spc="-10" dirty="0"/>
              <a:t>новый</a:t>
            </a:r>
            <a:r>
              <a:rPr dirty="0"/>
              <a:t>	</a:t>
            </a:r>
            <a:r>
              <a:rPr spc="-10" dirty="0"/>
              <a:t>проект</a:t>
            </a:r>
          </a:p>
          <a:p>
            <a:pPr marL="12700" marR="5080">
              <a:lnSpc>
                <a:spcPct val="182200"/>
              </a:lnSpc>
              <a:tabLst>
                <a:tab pos="1409065" algn="l"/>
                <a:tab pos="2456180" algn="l"/>
                <a:tab pos="3503295" algn="l"/>
              </a:tabLst>
            </a:pPr>
            <a:r>
              <a:rPr spc="-10" dirty="0"/>
              <a:t>Открыть</a:t>
            </a:r>
            <a:r>
              <a:rPr dirty="0"/>
              <a:t>	</a:t>
            </a:r>
            <a:r>
              <a:rPr spc="-10" dirty="0"/>
              <a:t>просмотрщик</a:t>
            </a:r>
            <a:r>
              <a:rPr dirty="0"/>
              <a:t>	</a:t>
            </a:r>
            <a:r>
              <a:rPr spc="-20" dirty="0"/>
              <a:t>кода </a:t>
            </a:r>
            <a:r>
              <a:rPr spc="-10" dirty="0"/>
              <a:t>Импортировать</a:t>
            </a:r>
            <a:r>
              <a:rPr dirty="0"/>
              <a:t>	</a:t>
            </a:r>
            <a:r>
              <a:rPr spc="-20" dirty="0"/>
              <a:t>файл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1059815" algn="l"/>
                <a:tab pos="2980055" algn="l"/>
              </a:tabLst>
            </a:pPr>
            <a:r>
              <a:rPr spc="-10" dirty="0"/>
              <a:t>Чтобы</a:t>
            </a:r>
            <a:r>
              <a:rPr dirty="0"/>
              <a:t>	</a:t>
            </a:r>
            <a:r>
              <a:rPr spc="-10" dirty="0"/>
              <a:t>посмотреть</a:t>
            </a:r>
            <a:r>
              <a:rPr dirty="0"/>
              <a:t>	</a:t>
            </a:r>
            <a:r>
              <a:rPr spc="-25" dirty="0"/>
              <a:t>код</a:t>
            </a:r>
          </a:p>
          <a:p>
            <a:pPr marL="12700" marR="1052195">
              <a:lnSpc>
                <a:spcPct val="107300"/>
              </a:lnSpc>
              <a:spcBef>
                <a:spcPts val="875"/>
              </a:spcBef>
              <a:tabLst>
                <a:tab pos="1059815" algn="l"/>
                <a:tab pos="2980055" algn="l"/>
              </a:tabLst>
            </a:pPr>
            <a:r>
              <a:rPr spc="-10" dirty="0"/>
              <a:t>Можно</a:t>
            </a:r>
            <a:r>
              <a:rPr dirty="0"/>
              <a:t>	</a:t>
            </a:r>
            <a:r>
              <a:rPr spc="-10" dirty="0"/>
              <a:t>приступать</a:t>
            </a:r>
            <a:r>
              <a:rPr dirty="0"/>
              <a:t>	</a:t>
            </a:r>
            <a:r>
              <a:rPr spc="-50" dirty="0"/>
              <a:t>к </a:t>
            </a:r>
            <a:r>
              <a:rPr spc="-10" dirty="0"/>
              <a:t>работе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753"/>
            <a:ext cx="10692016" cy="54987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A59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247</Words>
  <Application>Microsoft Office PowerPoint</Application>
  <PresentationFormat>Произвольный</PresentationFormat>
  <Paragraphs>40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Consolas</vt:lpstr>
      <vt:lpstr>Courier New</vt:lpstr>
      <vt:lpstr>Office Theme</vt:lpstr>
      <vt:lpstr>Reverse «Зачем нам всё это?»</vt:lpstr>
      <vt:lpstr>Презентация PowerPoint</vt:lpstr>
      <vt:lpstr>С for CTF</vt:lpstr>
      <vt:lpstr>Asm for CTF</vt:lpstr>
      <vt:lpstr>Regsters for CTF</vt:lpstr>
      <vt:lpstr>And finally</vt:lpstr>
      <vt:lpstr>Ghidra Или «почему нам не дают IDA Pro :&lt;»</vt:lpstr>
      <vt:lpstr>Как использовать?</vt:lpstr>
      <vt:lpstr>Презентация PowerPoint</vt:lpstr>
      <vt:lpstr>Смотреть на статический код больно</vt:lpstr>
      <vt:lpstr>Презентация PowerPoint</vt:lpstr>
      <vt:lpstr>Заключительные советы</vt:lpstr>
      <vt:lpstr>Ссылочка на шпаргалку</vt:lpstr>
      <vt:lpstr>And a little practice</vt:lpstr>
      <vt:lpstr>Detect it Easy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Ankh1rsi</dc:creator>
  <cp:lastModifiedBy>Ankh1rsi Way</cp:lastModifiedBy>
  <cp:revision>1</cp:revision>
  <dcterms:created xsi:type="dcterms:W3CDTF">2025-10-12T16:27:08Z</dcterms:created>
  <dcterms:modified xsi:type="dcterms:W3CDTF">2025-10-12T21:25:21Z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2025-10-12T00:00:00Z</vt:filetime>
  </property>
  <property fmtid="{D5CDD505-2E9C-101B-9397-08002B2CF9AE}" pid="3" name="Creator">
    <vt:lpwstr>Typst 0.11.1</vt:lpwstr>
  </property>
  <property fmtid="{D5CDD505-2E9C-101B-9397-08002B2CF9AE}" pid="4" name="LastSaved">
    <vt:filetime>2025-10-12T00:00:00Z</vt:filetime>
  </property>
</Properties>
</file>